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7"/>
  </p:notesMasterIdLst>
  <p:handoutMasterIdLst>
    <p:handoutMasterId r:id="rId8"/>
  </p:handoutMasterIdLst>
  <p:sldIdLst>
    <p:sldId id="885" r:id="rId2"/>
    <p:sldId id="874" r:id="rId3"/>
    <p:sldId id="911" r:id="rId4"/>
    <p:sldId id="912" r:id="rId5"/>
    <p:sldId id="914" r:id="rId6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972"/>
    <a:srgbClr val="FF9100"/>
    <a:srgbClr val="00F6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888" autoAdjust="0"/>
    <p:restoredTop sz="94698"/>
  </p:normalViewPr>
  <p:slideViewPr>
    <p:cSldViewPr snapToGrid="0">
      <p:cViewPr varScale="1">
        <p:scale>
          <a:sx n="179" d="100"/>
          <a:sy n="179" d="100"/>
        </p:scale>
        <p:origin x="912" y="19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336D1F-AB29-A941-880C-38818DDD2DC0}" type="datetimeFigureOut">
              <a:rPr lang="en-US" smtClean="0"/>
              <a:t>12/4/24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515263-024D-1C4E-9512-CFB3F1682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2334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B821E0-3010-43AA-81F2-20C95FF9B490}" type="datetimeFigureOut">
              <a:rPr lang="en-US" smtClean="0"/>
              <a:pPr/>
              <a:t>12/4/24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66C342-BBCE-4E1C-94B1-4E4B8D37A0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27196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66C342-BBCE-4E1C-94B1-4E4B8D37A0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667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08F05-4C26-F94C-8809-7D6FD21DF338}" type="datetime1">
              <a:rPr lang="da-DK" smtClean="0"/>
              <a:t>04.12.2024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71898-5C21-42E4-8564-2AD8961B81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3787-A84F-5E4A-B41B-B390ABAF50AF}" type="datetime1">
              <a:rPr lang="da-DK" smtClean="0"/>
              <a:t>04.12.2024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71898-5C21-42E4-8564-2AD8961B81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1165D-24BC-1F44-A78A-5A3722EACF22}" type="datetime1">
              <a:rPr lang="da-DK" smtClean="0"/>
              <a:t>04.12.2024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71898-5C21-42E4-8564-2AD8961B81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FA82D-1218-8946-BF8B-FFF652B9C6E7}" type="datetime1">
              <a:rPr lang="da-DK" smtClean="0"/>
              <a:t>04.12.2024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 baseline="0">
                <a:solidFill>
                  <a:schemeClr val="tx1"/>
                </a:solidFill>
              </a:defRPr>
            </a:lvl1pPr>
          </a:lstStyle>
          <a:p>
            <a:fld id="{03171898-5C21-42E4-8564-2AD8961B814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5941B-00F6-4947-96C2-E6A476822A23}" type="datetime1">
              <a:rPr lang="da-DK" smtClean="0"/>
              <a:t>04.12.2024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71898-5C21-42E4-8564-2AD8961B81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4964B-BBDC-D943-9817-D9241F80281F}" type="datetime1">
              <a:rPr lang="da-DK" smtClean="0"/>
              <a:t>04.12.2024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71898-5C21-42E4-8564-2AD8961B81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4B5AB-10F8-B943-BCCC-D96429EA55DE}" type="datetime1">
              <a:rPr lang="da-DK" smtClean="0"/>
              <a:t>04.12.2024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71898-5C21-42E4-8564-2AD8961B81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F5C34-D2EA-0D45-A1F3-0491AEC3FEE1}" type="datetime1">
              <a:rPr lang="da-DK" smtClean="0"/>
              <a:t>04.12.2024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71898-5C21-42E4-8564-2AD8961B81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1CDB3-3C1F-E841-ADBA-7AB787B3DE4D}" type="datetime1">
              <a:rPr lang="da-DK" smtClean="0"/>
              <a:t>04.12.2024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71898-5C21-42E4-8564-2AD8961B81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E4C4D-3DEB-7A44-A885-DB676BFAAF78}" type="datetime1">
              <a:rPr lang="da-DK" smtClean="0"/>
              <a:t>04.12.2024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71898-5C21-42E4-8564-2AD8961B81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5106C-4EB2-8846-8C04-8C53ED8C766C}" type="datetime1">
              <a:rPr lang="da-DK" smtClean="0"/>
              <a:t>04.12.2024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71898-5C21-42E4-8564-2AD8961B81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2BF7B8-014D-8646-82A0-104202300907}" type="datetime1">
              <a:rPr lang="da-DK" smtClean="0"/>
              <a:t>04.12.2024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171898-5C21-42E4-8564-2AD8961B814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microsoft.com/office/2007/relationships/media" Target="../media/media2.mp4"/><Relationship Id="rId7" Type="http://schemas.openxmlformats.org/officeDocument/2006/relationships/image" Target="../media/image1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89C0925-C6D4-4917-98B1-A10DAD3C44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" y="514350"/>
            <a:ext cx="9143999" cy="1600200"/>
          </a:xfrm>
          <a:noFill/>
        </p:spPr>
        <p:txBody>
          <a:bodyPr>
            <a:noAutofit/>
          </a:bodyPr>
          <a:lstStyle/>
          <a:p>
            <a:r>
              <a:rPr lang="en-GB" sz="3600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Conformational ensembles for multi-domain proteins from coarse-grained simulations</a:t>
            </a:r>
            <a:endParaRPr lang="en-US" sz="36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F4CA51-4952-5224-ABF6-878093EAA93E}"/>
              </a:ext>
            </a:extLst>
          </p:cNvPr>
          <p:cNvSpPr txBox="1"/>
          <p:nvPr/>
        </p:nvSpPr>
        <p:spPr>
          <a:xfrm>
            <a:off x="4594555" y="3565048"/>
            <a:ext cx="21295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/>
            <a:r>
              <a:rPr lang="en-US" sz="1400" dirty="0">
                <a:solidFill>
                  <a:schemeClr val="tx2">
                    <a:lumMod val="40000"/>
                    <a:lumOff val="60000"/>
                  </a:schemeClr>
                </a:solidFill>
                <a:latin typeface="Calibri"/>
              </a:rPr>
              <a:t>Kresten Lindorff-Larsen</a:t>
            </a:r>
          </a:p>
          <a:p>
            <a:pPr defTabSz="914378"/>
            <a:r>
              <a:rPr lang="en-US" sz="1400" dirty="0" err="1">
                <a:solidFill>
                  <a:schemeClr val="tx2">
                    <a:lumMod val="40000"/>
                    <a:lumOff val="60000"/>
                  </a:schemeClr>
                </a:solidFill>
                <a:latin typeface="Calibri"/>
              </a:rPr>
              <a:t>Linderstrøm</a:t>
            </a:r>
            <a:r>
              <a:rPr lang="en-US" sz="1400" dirty="0">
                <a:solidFill>
                  <a:schemeClr val="tx2">
                    <a:lumMod val="40000"/>
                    <a:lumOff val="60000"/>
                  </a:schemeClr>
                </a:solidFill>
                <a:latin typeface="Calibri"/>
              </a:rPr>
              <a:t>-Lang Centre for Protein Science</a:t>
            </a:r>
          </a:p>
          <a:p>
            <a:pPr defTabSz="914378"/>
            <a:r>
              <a:rPr lang="en-US" sz="1400" dirty="0">
                <a:solidFill>
                  <a:schemeClr val="tx2">
                    <a:lumMod val="40000"/>
                    <a:lumOff val="60000"/>
                  </a:schemeClr>
                </a:solidFill>
                <a:latin typeface="Calibri"/>
              </a:rPr>
              <a:t>University of Copenhagen</a:t>
            </a:r>
          </a:p>
          <a:p>
            <a:pPr defTabSz="914378"/>
            <a:r>
              <a:rPr lang="en-US" sz="1400" dirty="0">
                <a:solidFill>
                  <a:schemeClr val="tx2">
                    <a:lumMod val="40000"/>
                    <a:lumOff val="60000"/>
                  </a:schemeClr>
                </a:solidFill>
                <a:latin typeface="Calibri"/>
              </a:rPr>
              <a:t>@</a:t>
            </a:r>
            <a:r>
              <a:rPr lang="en-US" sz="1400" dirty="0" err="1">
                <a:solidFill>
                  <a:schemeClr val="tx2">
                    <a:lumMod val="40000"/>
                    <a:lumOff val="60000"/>
                  </a:schemeClr>
                </a:solidFill>
                <a:latin typeface="Calibri"/>
              </a:rPr>
              <a:t>LindorffLarsen</a:t>
            </a:r>
            <a:endParaRPr lang="en-US" sz="1400" dirty="0">
              <a:solidFill>
                <a:schemeClr val="tx2">
                  <a:lumMod val="40000"/>
                  <a:lumOff val="60000"/>
                </a:schemeClr>
              </a:solidFill>
              <a:latin typeface="Calibri"/>
            </a:endParaRPr>
          </a:p>
          <a:p>
            <a:pPr defTabSz="914378"/>
            <a:r>
              <a:rPr lang="en-US" sz="1400" dirty="0" err="1">
                <a:solidFill>
                  <a:schemeClr val="tx2">
                    <a:lumMod val="40000"/>
                    <a:lumOff val="60000"/>
                  </a:schemeClr>
                </a:solidFill>
                <a:latin typeface="Calibri"/>
              </a:rPr>
              <a:t>lindorff@bio.ku.dk</a:t>
            </a:r>
            <a:endParaRPr lang="en-US" sz="1400" dirty="0">
              <a:solidFill>
                <a:schemeClr val="tx2">
                  <a:lumMod val="40000"/>
                  <a:lumOff val="60000"/>
                </a:schemeClr>
              </a:solidFill>
              <a:latin typeface="Calibri"/>
            </a:endParaRPr>
          </a:p>
        </p:txBody>
      </p:sp>
      <p:pic>
        <p:nvPicPr>
          <p:cNvPr id="2" name="Picture 2" descr="Image">
            <a:extLst>
              <a:ext uri="{FF2B5EF4-FFF2-40B4-BE49-F238E27FC236}">
                <a16:creationId xmlns:a16="http://schemas.microsoft.com/office/drawing/2014/main" id="{AC75D905-47FF-FE2D-6667-0E85074420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77" t="5071" r="11494" b="30676"/>
          <a:stretch/>
        </p:blipFill>
        <p:spPr bwMode="auto">
          <a:xfrm>
            <a:off x="1326736" y="3888700"/>
            <a:ext cx="980426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mage">
            <a:extLst>
              <a:ext uri="{FF2B5EF4-FFF2-40B4-BE49-F238E27FC236}">
                <a16:creationId xmlns:a16="http://schemas.microsoft.com/office/drawing/2014/main" id="{A7F30EB1-09D2-B6C5-E72A-C4B12FEFD4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2110" b="11517"/>
          <a:stretch/>
        </p:blipFill>
        <p:spPr bwMode="auto">
          <a:xfrm>
            <a:off x="186688" y="3870043"/>
            <a:ext cx="957919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FB8669-D4C7-90FD-4A3C-6199A370AC58}"/>
              </a:ext>
            </a:extLst>
          </p:cNvPr>
          <p:cNvSpPr txBox="1"/>
          <p:nvPr/>
        </p:nvSpPr>
        <p:spPr>
          <a:xfrm>
            <a:off x="62673" y="3498384"/>
            <a:ext cx="1205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FF0000"/>
                </a:solidFill>
              </a:rPr>
              <a:t>Fan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BD6F2C-BCDA-810C-0B70-FF01E011F766}"/>
              </a:ext>
            </a:extLst>
          </p:cNvPr>
          <p:cNvSpPr txBox="1"/>
          <p:nvPr/>
        </p:nvSpPr>
        <p:spPr>
          <a:xfrm>
            <a:off x="1213975" y="3519367"/>
            <a:ext cx="1205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FF0000"/>
                </a:solidFill>
              </a:rPr>
              <a:t>Emil</a:t>
            </a:r>
          </a:p>
        </p:txBody>
      </p:sp>
      <p:pic>
        <p:nvPicPr>
          <p:cNvPr id="8" name="Picture 2" descr="Giulio Tesei (@GiulioTesei) | Twitter">
            <a:extLst>
              <a:ext uri="{FF2B5EF4-FFF2-40B4-BE49-F238E27FC236}">
                <a16:creationId xmlns:a16="http://schemas.microsoft.com/office/drawing/2014/main" id="{EBCB3A6B-3C76-55A7-11A4-1AFFB9DB9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47" y="2415875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AC7C194-34B9-2DE3-AEEC-38151C1981F6}"/>
              </a:ext>
            </a:extLst>
          </p:cNvPr>
          <p:cNvSpPr txBox="1"/>
          <p:nvPr/>
        </p:nvSpPr>
        <p:spPr>
          <a:xfrm>
            <a:off x="1213975" y="2035811"/>
            <a:ext cx="1205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FF0000"/>
                </a:solidFill>
              </a:rPr>
              <a:t>Hamid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83727A0-FDEA-244E-213E-6EA8F66C2E06}"/>
              </a:ext>
            </a:extLst>
          </p:cNvPr>
          <p:cNvSpPr txBox="1"/>
          <p:nvPr/>
        </p:nvSpPr>
        <p:spPr>
          <a:xfrm>
            <a:off x="62673" y="2041177"/>
            <a:ext cx="1205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FF0000"/>
                </a:solidFill>
              </a:rPr>
              <a:t>Giulio</a:t>
            </a:r>
          </a:p>
        </p:txBody>
      </p:sp>
      <p:pic>
        <p:nvPicPr>
          <p:cNvPr id="1026" name="Picture 2" descr="Profile photo of Hamidreza Ghafouri">
            <a:extLst>
              <a:ext uri="{FF2B5EF4-FFF2-40B4-BE49-F238E27FC236}">
                <a16:creationId xmlns:a16="http://schemas.microsoft.com/office/drawing/2014/main" id="{18A8AC4B-1DC7-402A-3921-5397E2275D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5" r="22839" b="43210"/>
          <a:stretch/>
        </p:blipFill>
        <p:spPr bwMode="auto">
          <a:xfrm>
            <a:off x="1305123" y="2415875"/>
            <a:ext cx="1023653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921AED9-3468-1208-DA30-6AD882C92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923" y="3888699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387D681-CE99-82E9-F26D-737B7A93BD3E}"/>
              </a:ext>
            </a:extLst>
          </p:cNvPr>
          <p:cNvSpPr txBox="1"/>
          <p:nvPr/>
        </p:nvSpPr>
        <p:spPr>
          <a:xfrm>
            <a:off x="3182449" y="4680278"/>
            <a:ext cx="1205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FF0000"/>
                </a:solidFill>
              </a:rPr>
              <a:t>Silvio</a:t>
            </a:r>
          </a:p>
        </p:txBody>
      </p:sp>
    </p:spTree>
    <p:extLst>
      <p:ext uri="{BB962C8B-B14F-4D97-AF65-F5344CB8AC3E}">
        <p14:creationId xmlns:p14="http://schemas.microsoft.com/office/powerpoint/2010/main" val="10842272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8AC8B-DA43-FF4F-7CDB-F183BCECF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Strategy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645922-62DB-C2C3-1796-770436D658E1}"/>
              </a:ext>
            </a:extLst>
          </p:cNvPr>
          <p:cNvSpPr txBox="1"/>
          <p:nvPr/>
        </p:nvSpPr>
        <p:spPr>
          <a:xfrm>
            <a:off x="2921016" y="930691"/>
            <a:ext cx="33472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Run molecular dynamics simulations with coarse-grained models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537094-F6C0-74B9-6258-02C070F9D13F}"/>
              </a:ext>
            </a:extLst>
          </p:cNvPr>
          <p:cNvSpPr txBox="1"/>
          <p:nvPr/>
        </p:nvSpPr>
        <p:spPr>
          <a:xfrm>
            <a:off x="5917553" y="1053801"/>
            <a:ext cx="33472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Convert to all-atom structures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B37AD6-36A9-9F36-2A85-A3027B23B69B}"/>
              </a:ext>
            </a:extLst>
          </p:cNvPr>
          <p:cNvSpPr txBox="1"/>
          <p:nvPr/>
        </p:nvSpPr>
        <p:spPr>
          <a:xfrm>
            <a:off x="185924" y="930691"/>
            <a:ext cx="2979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Define semi-rigid domains to be constrained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D9D5E10-13A4-2533-D90E-58710C71FA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53680" y="2451418"/>
            <a:ext cx="3015257" cy="114335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750ACE8-291E-EF4F-B992-8870E727F252}"/>
              </a:ext>
            </a:extLst>
          </p:cNvPr>
          <p:cNvSpPr txBox="1"/>
          <p:nvPr/>
        </p:nvSpPr>
        <p:spPr>
          <a:xfrm>
            <a:off x="5917553" y="4516319"/>
            <a:ext cx="31356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cg2all (Heo &amp; Feig, Structure, 2024)</a:t>
            </a:r>
          </a:p>
          <a:p>
            <a:r>
              <a:rPr lang="en-GB" sz="1600" dirty="0"/>
              <a:t>Plus superpose folded domains</a:t>
            </a:r>
          </a:p>
        </p:txBody>
      </p:sp>
      <p:pic>
        <p:nvPicPr>
          <p:cNvPr id="7" name="Picture 6" descr="A close-up of a structure&#10;&#10;Description automatically generated">
            <a:extLst>
              <a:ext uri="{FF2B5EF4-FFF2-40B4-BE49-F238E27FC236}">
                <a16:creationId xmlns:a16="http://schemas.microsoft.com/office/drawing/2014/main" id="{8E63894F-F292-9449-5F31-64FB556582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57200" y="1515465"/>
            <a:ext cx="1927963" cy="3371202"/>
          </a:xfrm>
          <a:prstGeom prst="rect">
            <a:avLst/>
          </a:prstGeom>
        </p:spPr>
      </p:pic>
      <p:pic>
        <p:nvPicPr>
          <p:cNvPr id="14" name="Picture 13" descr="A close-up of several molecules&#10;&#10;Description automatically generated">
            <a:extLst>
              <a:ext uri="{FF2B5EF4-FFF2-40B4-BE49-F238E27FC236}">
                <a16:creationId xmlns:a16="http://schemas.microsoft.com/office/drawing/2014/main" id="{418EC5A4-6945-0285-B2FF-F43D3FA241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394382" y="1763794"/>
            <a:ext cx="1768023" cy="301525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F56A33C-5862-F4CA-5DA3-98B302974BC0}"/>
              </a:ext>
            </a:extLst>
          </p:cNvPr>
          <p:cNvSpPr txBox="1"/>
          <p:nvPr/>
        </p:nvSpPr>
        <p:spPr>
          <a:xfrm>
            <a:off x="0" y="4813221"/>
            <a:ext cx="41025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Built using AF using 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2lr2 and 4npd as templates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6718283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88570B-81A8-1CB0-9D19-FC3B024597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C5CBE7F6-2D0C-AD50-D35E-4A02DCEE1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58198"/>
            <a:ext cx="9143999" cy="857250"/>
          </a:xfrm>
        </p:spPr>
        <p:txBody>
          <a:bodyPr>
            <a:normAutofit fontScale="90000"/>
          </a:bodyPr>
          <a:lstStyle/>
          <a:p>
            <a:r>
              <a:rPr lang="en-GB" dirty="0"/>
              <a:t>Improved coarse-grained models for flexible proteins</a:t>
            </a:r>
            <a:endParaRPr lang="en-GB" sz="27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037B03-62AC-CEA3-D3D2-8831DBCD843B}"/>
              </a:ext>
            </a:extLst>
          </p:cNvPr>
          <p:cNvSpPr txBox="1"/>
          <p:nvPr/>
        </p:nvSpPr>
        <p:spPr>
          <a:xfrm>
            <a:off x="0" y="4396783"/>
            <a:ext cx="33577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Souza, …, </a:t>
            </a:r>
            <a:r>
              <a:rPr lang="en-GB" sz="1400" dirty="0" err="1"/>
              <a:t>Marrink</a:t>
            </a:r>
            <a:r>
              <a:rPr lang="en-GB" sz="1400" dirty="0"/>
              <a:t>, Nat Methods, 2021</a:t>
            </a:r>
          </a:p>
          <a:p>
            <a:r>
              <a:rPr lang="en-GB" sz="1400" dirty="0" err="1"/>
              <a:t>Thomasen</a:t>
            </a:r>
            <a:r>
              <a:rPr lang="en-GB" sz="1400" dirty="0"/>
              <a:t> et al, JCTC, 2022</a:t>
            </a:r>
          </a:p>
          <a:p>
            <a:r>
              <a:rPr lang="en-GB" sz="1400" b="1" dirty="0" err="1">
                <a:solidFill>
                  <a:srgbClr val="00A972"/>
                </a:solidFill>
              </a:rPr>
              <a:t>Thomasen</a:t>
            </a:r>
            <a:r>
              <a:rPr lang="en-GB" sz="1400" b="1" dirty="0">
                <a:solidFill>
                  <a:srgbClr val="00A972"/>
                </a:solidFill>
              </a:rPr>
              <a:t> et al, Nature Comm, 2024</a:t>
            </a:r>
          </a:p>
        </p:txBody>
      </p:sp>
      <p:pic>
        <p:nvPicPr>
          <p:cNvPr id="4" name="Picture 3" descr="A diagram of a graph&#10;&#10;Description automatically generated">
            <a:extLst>
              <a:ext uri="{FF2B5EF4-FFF2-40B4-BE49-F238E27FC236}">
                <a16:creationId xmlns:a16="http://schemas.microsoft.com/office/drawing/2014/main" id="{006F1997-EB01-90F3-7193-FEEFE18202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29892"/>
            <a:ext cx="4315968" cy="1314670"/>
          </a:xfrm>
          <a:prstGeom prst="rect">
            <a:avLst/>
          </a:prstGeom>
        </p:spPr>
      </p:pic>
      <p:sp>
        <p:nvSpPr>
          <p:cNvPr id="3" name="Text Box 9">
            <a:extLst>
              <a:ext uri="{FF2B5EF4-FFF2-40B4-BE49-F238E27FC236}">
                <a16:creationId xmlns:a16="http://schemas.microsoft.com/office/drawing/2014/main" id="{8A004839-C912-4932-DDC3-37E2117FB0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4429" y="4628749"/>
            <a:ext cx="39151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1" hangingPunct="1"/>
            <a:r>
              <a:rPr lang="en-US" sz="1400" dirty="0" err="1">
                <a:latin typeface="+mn-lt"/>
              </a:rPr>
              <a:t>Tesei</a:t>
            </a:r>
            <a:r>
              <a:rPr lang="en-US" sz="1400" dirty="0">
                <a:latin typeface="+mn-lt"/>
              </a:rPr>
              <a:t> et al, </a:t>
            </a:r>
            <a:r>
              <a:rPr lang="en-US" sz="1400" dirty="0">
                <a:latin typeface="+mn-lt"/>
                <a:cs typeface="Calibri" panose="020F0502020204030204" pitchFamily="34" charset="0"/>
              </a:rPr>
              <a:t>PNAS</a:t>
            </a:r>
            <a:r>
              <a:rPr lang="en-US" sz="1400" dirty="0">
                <a:latin typeface="+mn-lt"/>
              </a:rPr>
              <a:t>, 2021</a:t>
            </a:r>
          </a:p>
          <a:p>
            <a:pPr algn="r" eaLnBrk="1" hangingPunct="1"/>
            <a:r>
              <a:rPr lang="en-US" sz="1400" dirty="0">
                <a:latin typeface="+mn-lt"/>
              </a:rPr>
              <a:t>Tesei &amp; KLL, Open Res Europe, 2022</a:t>
            </a:r>
          </a:p>
        </p:txBody>
      </p:sp>
      <p:pic>
        <p:nvPicPr>
          <p:cNvPr id="16" name="Picture 2" descr="Martini (vermouth) - Wikipedia">
            <a:extLst>
              <a:ext uri="{FF2B5EF4-FFF2-40B4-BE49-F238E27FC236}">
                <a16:creationId xmlns:a16="http://schemas.microsoft.com/office/drawing/2014/main" id="{67218FE0-D444-C123-F5B7-84EF8B055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56" y="1495695"/>
            <a:ext cx="856543" cy="1284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Best calvados apple brandy to sip and to mix | The Independent">
            <a:extLst>
              <a:ext uri="{FF2B5EF4-FFF2-40B4-BE49-F238E27FC236}">
                <a16:creationId xmlns:a16="http://schemas.microsoft.com/office/drawing/2014/main" id="{24E18D39-8F2A-3337-4015-B7A9CD083C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85" r="30444"/>
          <a:stretch/>
        </p:blipFill>
        <p:spPr bwMode="auto">
          <a:xfrm>
            <a:off x="8219101" y="2780510"/>
            <a:ext cx="657317" cy="1284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388A29D-69E8-7751-D9A7-D859C5A9AF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34"/>
          <a:stretch/>
        </p:blipFill>
        <p:spPr>
          <a:xfrm>
            <a:off x="5784704" y="2253675"/>
            <a:ext cx="2409326" cy="2288340"/>
          </a:xfrm>
          <a:prstGeom prst="rect">
            <a:avLst/>
          </a:prstGeom>
        </p:spPr>
      </p:pic>
      <p:pic>
        <p:nvPicPr>
          <p:cNvPr id="25" name="Picture 24" descr="A group of colorful lines&#10;&#10;Description automatically generated">
            <a:extLst>
              <a:ext uri="{FF2B5EF4-FFF2-40B4-BE49-F238E27FC236}">
                <a16:creationId xmlns:a16="http://schemas.microsoft.com/office/drawing/2014/main" id="{F4399060-6BE6-3FE7-25C9-6F67DAD916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661" y="1383113"/>
            <a:ext cx="3441812" cy="144677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701FEE6-DCD5-D989-EC59-1BD71A131521}"/>
              </a:ext>
            </a:extLst>
          </p:cNvPr>
          <p:cNvSpPr txBox="1"/>
          <p:nvPr/>
        </p:nvSpPr>
        <p:spPr>
          <a:xfrm>
            <a:off x="6428230" y="4623931"/>
            <a:ext cx="27157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Tesei,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Trolle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et al, Nature, 2024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Cao et al,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Protein Science, 2024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96AD427-6AE0-6D7A-E28A-00EC4F158446}"/>
              </a:ext>
            </a:extLst>
          </p:cNvPr>
          <p:cNvSpPr txBox="1"/>
          <p:nvPr/>
        </p:nvSpPr>
        <p:spPr>
          <a:xfrm>
            <a:off x="219456" y="798337"/>
            <a:ext cx="22232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00A972"/>
                </a:solidFill>
              </a:rPr>
              <a:t>Martini</a:t>
            </a:r>
            <a:r>
              <a:rPr lang="en-GB" sz="1400" dirty="0"/>
              <a:t>, explicit solvent,</a:t>
            </a:r>
            <a:br>
              <a:rPr lang="en-GB" sz="1400" dirty="0"/>
            </a:br>
            <a:r>
              <a:rPr lang="en-GB" sz="1400" dirty="0"/>
              <a:t>1 backbone bead &amp; 1–5 side chain beads pr. residue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E0244E3-631B-ED2F-BC4E-76ED50CB5017}"/>
              </a:ext>
            </a:extLst>
          </p:cNvPr>
          <p:cNvSpPr txBox="1"/>
          <p:nvPr/>
        </p:nvSpPr>
        <p:spPr>
          <a:xfrm>
            <a:off x="6701340" y="1079306"/>
            <a:ext cx="233512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b="1" dirty="0">
                <a:solidFill>
                  <a:srgbClr val="FF0000"/>
                </a:solidFill>
              </a:rPr>
              <a:t>CALVADOS 3</a:t>
            </a:r>
            <a:r>
              <a:rPr lang="en-GB" sz="1400" dirty="0"/>
              <a:t>, implicit solvent, 1 bead pr. residue, CA/COM representation. Force field trained on experimental NMR+SAXS data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A713AF-35BD-9DFE-157A-E7A14BB6B1E5}"/>
              </a:ext>
            </a:extLst>
          </p:cNvPr>
          <p:cNvSpPr txBox="1"/>
          <p:nvPr/>
        </p:nvSpPr>
        <p:spPr>
          <a:xfrm>
            <a:off x="2433339" y="781815"/>
            <a:ext cx="3765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Focus on global structural properties (benchmark on SAXS, plot </a:t>
            </a:r>
            <a:r>
              <a:rPr lang="en-GB" i="1" dirty="0" err="1"/>
              <a:t>R</a:t>
            </a:r>
            <a:r>
              <a:rPr lang="en-GB" baseline="-25000" dirty="0" err="1"/>
              <a:t>g</a:t>
            </a:r>
            <a:r>
              <a:rPr lang="en-GB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51959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45612E-29EF-BE75-F621-640CC64442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tini_pps_target1.mp4">
            <a:hlinkClick r:id="" action="ppaction://media"/>
            <a:extLst>
              <a:ext uri="{FF2B5EF4-FFF2-40B4-BE49-F238E27FC236}">
                <a16:creationId xmlns:a16="http://schemas.microsoft.com/office/drawing/2014/main" id="{7C16D3E4-7842-B7DF-2A8D-2CA4426CF87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3959" y="0"/>
            <a:ext cx="5014913" cy="5143500"/>
          </a:xfrm>
          <a:prstGeom prst="rect">
            <a:avLst/>
          </a:prstGeom>
        </p:spPr>
      </p:pic>
      <p:pic>
        <p:nvPicPr>
          <p:cNvPr id="3" name="calvados_target1.mp4">
            <a:hlinkClick r:id="" action="ppaction://media"/>
            <a:extLst>
              <a:ext uri="{FF2B5EF4-FFF2-40B4-BE49-F238E27FC236}">
                <a16:creationId xmlns:a16="http://schemas.microsoft.com/office/drawing/2014/main" id="{8ED3B370-D5C4-8C01-A6A3-871C1394638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06619" y="147627"/>
            <a:ext cx="4727040" cy="484824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FD9195C-658A-E84E-228F-C943CC297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58198"/>
            <a:ext cx="9143999" cy="857250"/>
          </a:xfrm>
        </p:spPr>
        <p:txBody>
          <a:bodyPr>
            <a:normAutofit/>
          </a:bodyPr>
          <a:lstStyle/>
          <a:p>
            <a:r>
              <a:rPr lang="en-GB" dirty="0"/>
              <a:t>T1200/T1300</a:t>
            </a:r>
            <a:endParaRPr lang="en-GB" sz="2700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4AAA690-19E9-1404-0C08-56BE63F595C8}"/>
              </a:ext>
            </a:extLst>
          </p:cNvPr>
          <p:cNvCxnSpPr>
            <a:cxnSpLocks/>
          </p:cNvCxnSpPr>
          <p:nvPr/>
        </p:nvCxnSpPr>
        <p:spPr>
          <a:xfrm>
            <a:off x="4571998" y="1865376"/>
            <a:ext cx="0" cy="3175731"/>
          </a:xfrm>
          <a:prstGeom prst="line">
            <a:avLst/>
          </a:prstGeom>
          <a:ln w="63500">
            <a:solidFill>
              <a:srgbClr val="00A9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 descr="Martini (vermouth) - Wikipedia">
            <a:extLst>
              <a:ext uri="{FF2B5EF4-FFF2-40B4-BE49-F238E27FC236}">
                <a16:creationId xmlns:a16="http://schemas.microsoft.com/office/drawing/2014/main" id="{923D1DAD-17B7-DAF0-A6DE-F6B7DD6A3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9956" y="3742903"/>
            <a:ext cx="856543" cy="1284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Best calvados apple brandy to sip and to mix | The Independent">
            <a:extLst>
              <a:ext uri="{FF2B5EF4-FFF2-40B4-BE49-F238E27FC236}">
                <a16:creationId xmlns:a16="http://schemas.microsoft.com/office/drawing/2014/main" id="{2DBB0E3C-DFE6-9258-322F-D1BD6A92B3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85" r="30444"/>
          <a:stretch/>
        </p:blipFill>
        <p:spPr bwMode="auto">
          <a:xfrm>
            <a:off x="4652002" y="3755576"/>
            <a:ext cx="657317" cy="1284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D1EF364-1A2E-09A8-8608-6409508DD457}"/>
              </a:ext>
            </a:extLst>
          </p:cNvPr>
          <p:cNvSpPr txBox="1"/>
          <p:nvPr/>
        </p:nvSpPr>
        <p:spPr>
          <a:xfrm>
            <a:off x="-2" y="661933"/>
            <a:ext cx="9144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Harmonic restraints within [E9–Q68] &amp; [N77–Q126] (but not between) </a:t>
            </a:r>
          </a:p>
          <a:p>
            <a:pPr algn="ctr"/>
            <a:r>
              <a:rPr lang="en-GB" sz="1600" dirty="0"/>
              <a:t>Scaled charges in D40, D44, E48, and E51 (-1.0 to -0.25) to account implicitly for the +3 lanthanide 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7E6AF3-8EA8-A7C2-E3B1-91D27DB70C69}"/>
              </a:ext>
            </a:extLst>
          </p:cNvPr>
          <p:cNvSpPr txBox="1"/>
          <p:nvPr/>
        </p:nvSpPr>
        <p:spPr>
          <a:xfrm>
            <a:off x="110341" y="4254305"/>
            <a:ext cx="26965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A972"/>
                </a:solidFill>
              </a:rPr>
              <a:t>2x  21 µs simulation/target</a:t>
            </a:r>
          </a:p>
          <a:p>
            <a:r>
              <a:rPr lang="en-GB" dirty="0">
                <a:solidFill>
                  <a:srgbClr val="00A972"/>
                </a:solidFill>
              </a:rPr>
              <a:t>~ 3.5 GPU days/target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B674517-1F47-B01E-DF07-92E27DE22F00}"/>
              </a:ext>
            </a:extLst>
          </p:cNvPr>
          <p:cNvSpPr txBox="1"/>
          <p:nvPr/>
        </p:nvSpPr>
        <p:spPr>
          <a:xfrm>
            <a:off x="5333339" y="4254305"/>
            <a:ext cx="38106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dirty="0">
                <a:solidFill>
                  <a:srgbClr val="FF0000"/>
                </a:solidFill>
              </a:rPr>
              <a:t>20x  63 ns simulation/target</a:t>
            </a:r>
          </a:p>
          <a:p>
            <a:pPr algn="r"/>
            <a:r>
              <a:rPr lang="en-GB" dirty="0">
                <a:solidFill>
                  <a:srgbClr val="FF0000"/>
                </a:solidFill>
              </a:rPr>
              <a:t>~ 2 GPU hours/target</a:t>
            </a:r>
          </a:p>
          <a:p>
            <a:pPr algn="r"/>
            <a:r>
              <a:rPr lang="en-GB" sz="12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en-GB" sz="12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github.com</a:t>
            </a:r>
            <a:r>
              <a:rPr lang="en-GB" sz="12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/KULL-Centre/</a:t>
            </a:r>
            <a:r>
              <a:rPr lang="en-GB" sz="12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ColabCALVADOS</a:t>
            </a:r>
            <a:r>
              <a:rPr lang="en-GB" sz="12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603C33-0D01-731D-621B-AAF1F953438B}"/>
              </a:ext>
            </a:extLst>
          </p:cNvPr>
          <p:cNvSpPr txBox="1"/>
          <p:nvPr/>
        </p:nvSpPr>
        <p:spPr>
          <a:xfrm>
            <a:off x="25249" y="3411643"/>
            <a:ext cx="35348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[This is a movie though may not play in Google Slides]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66DAE3-7DC8-2A30-3C5E-FF8D48AC1A9A}"/>
              </a:ext>
            </a:extLst>
          </p:cNvPr>
          <p:cNvSpPr txBox="1"/>
          <p:nvPr/>
        </p:nvSpPr>
        <p:spPr>
          <a:xfrm>
            <a:off x="5474121" y="3450286"/>
            <a:ext cx="36147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[This is a movie though may not play in Google Slides]</a:t>
            </a:r>
          </a:p>
        </p:txBody>
      </p:sp>
    </p:spTree>
    <p:extLst>
      <p:ext uri="{BB962C8B-B14F-4D97-AF65-F5344CB8AC3E}">
        <p14:creationId xmlns:p14="http://schemas.microsoft.com/office/powerpoint/2010/main" val="1914810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2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05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200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5" repeatCount="200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551A2C-F718-6000-CDCD-7DDFFDD187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57BB9-A9A1-BF24-C576-53B79C24A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Strategy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3E74DD-5061-38EC-2535-C25308963CBC}"/>
              </a:ext>
            </a:extLst>
          </p:cNvPr>
          <p:cNvSpPr txBox="1"/>
          <p:nvPr/>
        </p:nvSpPr>
        <p:spPr>
          <a:xfrm>
            <a:off x="2921016" y="930691"/>
            <a:ext cx="33472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Run molecular dynamics simulations with coarse-grained models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C62374-6909-8E19-1B24-786508BB7D29}"/>
              </a:ext>
            </a:extLst>
          </p:cNvPr>
          <p:cNvSpPr txBox="1"/>
          <p:nvPr/>
        </p:nvSpPr>
        <p:spPr>
          <a:xfrm>
            <a:off x="5917553" y="1053801"/>
            <a:ext cx="33472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Convert to all-atom structures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4ED4E2-3368-E938-6554-0810E572CB0C}"/>
              </a:ext>
            </a:extLst>
          </p:cNvPr>
          <p:cNvSpPr txBox="1"/>
          <p:nvPr/>
        </p:nvSpPr>
        <p:spPr>
          <a:xfrm>
            <a:off x="185924" y="930691"/>
            <a:ext cx="2979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Define semi-rigid domains to be constrained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FE0E192-34AF-4AE0-BC7C-802BC81206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53680" y="2451418"/>
            <a:ext cx="3015257" cy="114335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F373C5B-0C40-E2DA-688C-6C4D6D8E8D86}"/>
              </a:ext>
            </a:extLst>
          </p:cNvPr>
          <p:cNvSpPr txBox="1"/>
          <p:nvPr/>
        </p:nvSpPr>
        <p:spPr>
          <a:xfrm>
            <a:off x="5917553" y="4587753"/>
            <a:ext cx="30650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cg2all; Heo &amp; Feig, Structure, 2024</a:t>
            </a:r>
          </a:p>
          <a:p>
            <a:r>
              <a:rPr lang="en-GB" sz="1600" dirty="0"/>
              <a:t>Plus a few other small tricks</a:t>
            </a:r>
          </a:p>
        </p:txBody>
      </p:sp>
      <p:pic>
        <p:nvPicPr>
          <p:cNvPr id="7" name="Picture 6" descr="A close-up of a structure&#10;&#10;Description automatically generated">
            <a:extLst>
              <a:ext uri="{FF2B5EF4-FFF2-40B4-BE49-F238E27FC236}">
                <a16:creationId xmlns:a16="http://schemas.microsoft.com/office/drawing/2014/main" id="{E5FE06BB-D84A-EC1E-3EE7-475C3CB467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27315" y="1646271"/>
            <a:ext cx="1927963" cy="3371202"/>
          </a:xfrm>
          <a:prstGeom prst="rect">
            <a:avLst/>
          </a:prstGeom>
        </p:spPr>
      </p:pic>
      <p:pic>
        <p:nvPicPr>
          <p:cNvPr id="14" name="Picture 13" descr="A close-up of several molecules&#10;&#10;Description automatically generated">
            <a:extLst>
              <a:ext uri="{FF2B5EF4-FFF2-40B4-BE49-F238E27FC236}">
                <a16:creationId xmlns:a16="http://schemas.microsoft.com/office/drawing/2014/main" id="{B627DD2D-8EAF-C252-DB5C-AB18D75AC7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167974" y="1824243"/>
            <a:ext cx="1768023" cy="3015258"/>
          </a:xfrm>
          <a:prstGeom prst="rect">
            <a:avLst/>
          </a:prstGeom>
        </p:spPr>
      </p:pic>
      <p:pic>
        <p:nvPicPr>
          <p:cNvPr id="3" name="Picture 2" descr="Best calvados apple brandy to sip and to mix | The Independent">
            <a:extLst>
              <a:ext uri="{FF2B5EF4-FFF2-40B4-BE49-F238E27FC236}">
                <a16:creationId xmlns:a16="http://schemas.microsoft.com/office/drawing/2014/main" id="{6F836482-5595-DEE8-AF8D-EE2BFDC36C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85" r="30444"/>
          <a:stretch/>
        </p:blipFill>
        <p:spPr bwMode="auto">
          <a:xfrm>
            <a:off x="5130540" y="3567032"/>
            <a:ext cx="657317" cy="1284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Martini (vermouth) - Wikipedia">
            <a:extLst>
              <a:ext uri="{FF2B5EF4-FFF2-40B4-BE49-F238E27FC236}">
                <a16:creationId xmlns:a16="http://schemas.microsoft.com/office/drawing/2014/main" id="{BCCCE5AD-972E-C7F7-0332-5882A08F8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845" y="1911051"/>
            <a:ext cx="916708" cy="1375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5870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Metadata/LabelInfo.xml><?xml version="1.0" encoding="utf-8"?>
<clbl:labelList xmlns:clbl="http://schemas.microsoft.com/office/2020/mipLabelMetadata">
  <clbl:label id="{6a2630e2-1ac5-455e-8217-0156b1936a76}" enabled="1" method="Standard" siteId="{a3927f91-cda1-4696-af89-8c9f1ceffa91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55416</TotalTime>
  <Words>333</Words>
  <Application>Microsoft Macintosh PowerPoint</Application>
  <PresentationFormat>On-screen Show (16:9)</PresentationFormat>
  <Paragraphs>46</Paragraphs>
  <Slides>5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Courier New</vt:lpstr>
      <vt:lpstr>Office Theme</vt:lpstr>
      <vt:lpstr>Conformational ensembles for multi-domain proteins from coarse-grained simulations</vt:lpstr>
      <vt:lpstr>Strategy</vt:lpstr>
      <vt:lpstr>Improved coarse-grained models for flexible proteins</vt:lpstr>
      <vt:lpstr>T1200/T1300</vt:lpstr>
      <vt:lpstr>Strategy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lindorff</dc:creator>
  <cp:lastModifiedBy>Kresten Lindorff-Larsen</cp:lastModifiedBy>
  <cp:revision>1271</cp:revision>
  <dcterms:created xsi:type="dcterms:W3CDTF">2010-12-10T18:28:24Z</dcterms:created>
  <dcterms:modified xsi:type="dcterms:W3CDTF">2024-12-04T10:22:51Z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-2003732186</vt:i4>
  </property>
  <property fmtid="{D5CDD505-2E9C-101B-9397-08002B2CF9AE}" pid="3" name="_NewReviewCycle">
    <vt:lpwstr/>
  </property>
  <property fmtid="{D5CDD505-2E9C-101B-9397-08002B2CF9AE}" pid="4" name="_EmailSubject">
    <vt:lpwstr>slides for chem meeting</vt:lpwstr>
  </property>
  <property fmtid="{D5CDD505-2E9C-101B-9397-08002B2CF9AE}" pid="5" name="_AuthorEmail">
    <vt:lpwstr>Kresten.Lindorff-Larsen@DEShawResearch.com</vt:lpwstr>
  </property>
  <property fmtid="{D5CDD505-2E9C-101B-9397-08002B2CF9AE}" pid="6" name="_AuthorEmailDisplayName">
    <vt:lpwstr>Lindorff-Larsen, Kresten</vt:lpwstr>
  </property>
  <property fmtid="{D5CDD505-2E9C-101B-9397-08002B2CF9AE}" pid="7" name="MSIP_Label_6a2630e2-1ac5-455e-8217-0156b1936a76_Enabled">
    <vt:lpwstr>true</vt:lpwstr>
  </property>
  <property fmtid="{D5CDD505-2E9C-101B-9397-08002B2CF9AE}" pid="8" name="MSIP_Label_6a2630e2-1ac5-455e-8217-0156b1936a76_SetDate">
    <vt:lpwstr>2023-02-01T22:59:19Z</vt:lpwstr>
  </property>
  <property fmtid="{D5CDD505-2E9C-101B-9397-08002B2CF9AE}" pid="9" name="MSIP_Label_6a2630e2-1ac5-455e-8217-0156b1936a76_Method">
    <vt:lpwstr>Standard</vt:lpwstr>
  </property>
  <property fmtid="{D5CDD505-2E9C-101B-9397-08002B2CF9AE}" pid="10" name="MSIP_Label_6a2630e2-1ac5-455e-8217-0156b1936a76_Name">
    <vt:lpwstr>Notclass</vt:lpwstr>
  </property>
  <property fmtid="{D5CDD505-2E9C-101B-9397-08002B2CF9AE}" pid="11" name="MSIP_Label_6a2630e2-1ac5-455e-8217-0156b1936a76_SiteId">
    <vt:lpwstr>a3927f91-cda1-4696-af89-8c9f1ceffa91</vt:lpwstr>
  </property>
  <property fmtid="{D5CDD505-2E9C-101B-9397-08002B2CF9AE}" pid="12" name="MSIP_Label_6a2630e2-1ac5-455e-8217-0156b1936a76_ActionId">
    <vt:lpwstr>320fd9b7-4492-40bd-ab2e-025b2c6e0ea1</vt:lpwstr>
  </property>
  <property fmtid="{D5CDD505-2E9C-101B-9397-08002B2CF9AE}" pid="13" name="MSIP_Label_6a2630e2-1ac5-455e-8217-0156b1936a76_ContentBits">
    <vt:lpwstr>0</vt:lpwstr>
  </property>
</Properties>
</file>