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5143500" cx="9144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  <p:embeddedFont>
      <p:font typeface="DM Serif Display"/>
      <p:regular r:id="rId48"/>
      <p: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0" roundtripDataSignature="AMtx7mi4OA7eM4B6RjLIYi1GYmCOT6tL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E5ABDD-EB63-4A07-9338-C7D440D6303B}">
  <a:tblStyle styleId="{90E5ABDD-EB63-4A07-9338-C7D440D6303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44" Type="http://schemas.openxmlformats.org/officeDocument/2006/relationships/font" Target="fonts/HelveticaNeue-regular.fntdata"/><Relationship Id="rId43" Type="http://schemas.openxmlformats.org/officeDocument/2006/relationships/font" Target="fonts/Roboto-boldItalic.fntdata"/><Relationship Id="rId46" Type="http://schemas.openxmlformats.org/officeDocument/2006/relationships/font" Target="fonts/HelveticaNeue-italic.fntdata"/><Relationship Id="rId45" Type="http://schemas.openxmlformats.org/officeDocument/2006/relationships/font" Target="fonts/HelveticaNeue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DMSerifDisplay-regular.fntdata"/><Relationship Id="rId47" Type="http://schemas.openxmlformats.org/officeDocument/2006/relationships/font" Target="fonts/HelveticaNeue-boldItalic.fntdata"/><Relationship Id="rId49" Type="http://schemas.openxmlformats.org/officeDocument/2006/relationships/font" Target="fonts/DMSerifDisplay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9800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38"/>
          <p:cNvSpPr txBox="1"/>
          <p:nvPr>
            <p:ph idx="1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8"/>
          <p:cNvSpPr txBox="1"/>
          <p:nvPr>
            <p:ph idx="2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7" name="Google Shape;67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50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1"/>
          <p:cNvSpPr txBox="1"/>
          <p:nvPr>
            <p:ph idx="1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51"/>
          <p:cNvSpPr txBox="1"/>
          <p:nvPr>
            <p:ph idx="2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51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51"/>
          <p:cNvSpPr txBox="1"/>
          <p:nvPr>
            <p:ph idx="3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2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52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5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None/>
              <a:defRPr sz="2400">
                <a:solidFill>
                  <a:srgbClr val="98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980000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59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b="0" i="0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35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35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gif"/><Relationship Id="rId4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3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gif"/><Relationship Id="rId4" Type="http://schemas.openxmlformats.org/officeDocument/2006/relationships/image" Target="../media/image1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gif"/><Relationship Id="rId4" Type="http://schemas.openxmlformats.org/officeDocument/2006/relationships/image" Target="../media/image3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31.pn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5" Type="http://schemas.openxmlformats.org/officeDocument/2006/relationships/image" Target="../media/image22.png"/><Relationship Id="rId6" Type="http://schemas.openxmlformats.org/officeDocument/2006/relationships/image" Target="../media/image39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/>
          <p:nvPr/>
        </p:nvSpPr>
        <p:spPr>
          <a:xfrm>
            <a:off x="311700" y="1656300"/>
            <a:ext cx="8520600" cy="18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PoseBench &amp; FlowDock</a:t>
            </a:r>
            <a:endParaRPr b="1" i="0" sz="3300" u="none" cap="none" strike="noStrike">
              <a:solidFill>
                <a:srgbClr val="F1A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 Learning Docking Ensembling</a:t>
            </a:r>
            <a:endParaRPr b="1" i="0" sz="2000" u="none" cap="none" strike="noStrike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Generative Affinity Estimation</a:t>
            </a:r>
            <a:endParaRPr b="0" i="0" sz="3100" u="none" cap="none" strike="noStrike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311700" y="3181025"/>
            <a:ext cx="64107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Alex Morehead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CASP16, December 3</a:t>
            </a:r>
            <a:r>
              <a:rPr b="0" baseline="3000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2024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7839134" y="208513"/>
            <a:ext cx="1101750" cy="1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300" y="260462"/>
            <a:ext cx="5104950" cy="101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311700" y="4597100"/>
            <a:ext cx="26589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 ID: MULTICOM_ligand, LG207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550" y="2163225"/>
            <a:ext cx="2959451" cy="29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Do Generative Models Learn Meaningful Features?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00" name="Google Shape;20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1992600" y="3757500"/>
            <a:ext cx="51588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Insight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Generative structure prediction models, when pre-trained on large datasets of biomolecules, learn meaningful features that are </a:t>
            </a:r>
            <a:r>
              <a:rPr b="0" i="1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readily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adapted for binding affinity estimation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200" y="959425"/>
            <a:ext cx="4544750" cy="2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3411450" y="3363900"/>
            <a:ext cx="232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NeuralPLexer (Qiao et al. 2024)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[4] Z. Qiao. "State-specific protein–ligand complex structure prediction with a multiscale deep generative." Nature MI 2024.                                                                                                            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3601225" y="1773625"/>
            <a:ext cx="447300" cy="39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highlight>
                <a:srgbClr val="FF00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6404450" y="2556675"/>
            <a:ext cx="2681400" cy="11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fine-tune NeuralPLexer as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denoiser</a:t>
            </a:r>
            <a:r>
              <a:rPr b="1" i="0" lang="en" sz="1800" u="none" cap="none" strike="noStrike">
                <a:solidFill>
                  <a:srgbClr val="FF9F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" sz="2000" u="none" cap="none" strike="noStrike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</a:t>
            </a:r>
            <a:r>
              <a:rPr b="1" baseline="-25000" i="1" lang="en" sz="2000" u="none" cap="none" strike="noStrike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θ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11"/>
          <p:cNvSpPr txBox="1"/>
          <p:nvPr>
            <p:ph type="title"/>
          </p:nvPr>
        </p:nvSpPr>
        <p:spPr>
          <a:xfrm>
            <a:off x="311700" y="445025"/>
            <a:ext cx="8520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1C4587"/>
                </a:solidFill>
              </a:rPr>
              <a:t>But What about Docking State Transitions?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→ Flow Matching in 3D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cxnSp>
        <p:nvCxnSpPr>
          <p:cNvPr id="212" name="Google Shape;212;p11"/>
          <p:cNvCxnSpPr/>
          <p:nvPr/>
        </p:nvCxnSpPr>
        <p:spPr>
          <a:xfrm flipH="1" rot="10800000">
            <a:off x="3279593" y="3338011"/>
            <a:ext cx="397500" cy="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13" name="Google Shape;213;p11"/>
          <p:cNvCxnSpPr/>
          <p:nvPr/>
        </p:nvCxnSpPr>
        <p:spPr>
          <a:xfrm>
            <a:off x="3230016" y="2223878"/>
            <a:ext cx="0" cy="202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1"/>
          <p:cNvCxnSpPr/>
          <p:nvPr/>
        </p:nvCxnSpPr>
        <p:spPr>
          <a:xfrm>
            <a:off x="6014394" y="2223878"/>
            <a:ext cx="0" cy="202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p11"/>
          <p:cNvSpPr/>
          <p:nvPr/>
        </p:nvSpPr>
        <p:spPr>
          <a:xfrm>
            <a:off x="3180443" y="3371254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B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11"/>
          <p:cNvCxnSpPr/>
          <p:nvPr/>
        </p:nvCxnSpPr>
        <p:spPr>
          <a:xfrm>
            <a:off x="3234972" y="4348903"/>
            <a:ext cx="2796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17" name="Google Shape;217;p11"/>
          <p:cNvSpPr/>
          <p:nvPr/>
        </p:nvSpPr>
        <p:spPr>
          <a:xfrm>
            <a:off x="5964797" y="3048427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B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5598542" y="1978423"/>
            <a:ext cx="8316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target</a:t>
            </a:r>
            <a:endParaRPr b="0" i="0" sz="1400" u="none" cap="none" strike="noStrike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2934052" y="4398432"/>
            <a:ext cx="5919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</a:t>
            </a:r>
            <a:r>
              <a:rPr b="1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=</a:t>
            </a:r>
            <a:r>
              <a:rPr b="0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0</a:t>
            </a:r>
            <a:endParaRPr b="0" i="1" sz="1400" u="none" cap="none" strike="noStrike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5718493" y="4398432"/>
            <a:ext cx="5919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 </a:t>
            </a:r>
            <a:r>
              <a:rPr b="1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=</a:t>
            </a:r>
            <a:r>
              <a:rPr b="0" i="1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1</a:t>
            </a:r>
            <a:endParaRPr b="0" i="1" sz="1400" u="none" cap="none" strike="noStrike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5938208" y="3013775"/>
            <a:ext cx="491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x</a:t>
            </a:r>
            <a:r>
              <a:rPr b="1" baseline="-25000" i="1" lang="en" sz="1400" u="none" cap="none" strike="noStrike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</a:t>
            </a:r>
            <a:endParaRPr b="0" i="1" sz="1400" u="none" cap="none" strike="noStrike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2786241" y="3299939"/>
            <a:ext cx="394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x</a:t>
            </a:r>
            <a:r>
              <a:rPr b="1" baseline="-25000" i="1" lang="en" sz="1400" u="none" cap="none" strike="noStrike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0</a:t>
            </a:r>
            <a:endParaRPr b="1" baseline="-25000" i="1" sz="1400" u="none" cap="none" strike="noStrike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2786244" y="1978423"/>
            <a:ext cx="8877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noise</a:t>
            </a:r>
            <a:endParaRPr b="0" i="0" sz="1400" u="none" cap="none" strike="noStrike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cxnSp>
        <p:nvCxnSpPr>
          <p:cNvPr id="224" name="Google Shape;224;p11"/>
          <p:cNvCxnSpPr/>
          <p:nvPr/>
        </p:nvCxnSpPr>
        <p:spPr>
          <a:xfrm flipH="1" rot="10800000">
            <a:off x="3673939" y="3161565"/>
            <a:ext cx="231000" cy="154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5" name="Google Shape;225;p11"/>
          <p:cNvCxnSpPr/>
          <p:nvPr/>
        </p:nvCxnSpPr>
        <p:spPr>
          <a:xfrm flipH="1" rot="10800000">
            <a:off x="3904927" y="3029372"/>
            <a:ext cx="308700" cy="99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6" name="Google Shape;226;p11"/>
          <p:cNvCxnSpPr/>
          <p:nvPr/>
        </p:nvCxnSpPr>
        <p:spPr>
          <a:xfrm>
            <a:off x="4206158" y="3036700"/>
            <a:ext cx="294000" cy="10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7" name="Google Shape;227;p11"/>
          <p:cNvCxnSpPr/>
          <p:nvPr/>
        </p:nvCxnSpPr>
        <p:spPr>
          <a:xfrm flipH="1" rot="10800000">
            <a:off x="4500083" y="2934075"/>
            <a:ext cx="179700" cy="205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8" name="Google Shape;228;p11"/>
          <p:cNvCxnSpPr/>
          <p:nvPr/>
        </p:nvCxnSpPr>
        <p:spPr>
          <a:xfrm flipH="1" rot="10800000">
            <a:off x="4679742" y="2849197"/>
            <a:ext cx="491400" cy="84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9" name="Google Shape;229;p11"/>
          <p:cNvCxnSpPr/>
          <p:nvPr/>
        </p:nvCxnSpPr>
        <p:spPr>
          <a:xfrm>
            <a:off x="5186225" y="2864275"/>
            <a:ext cx="263100" cy="20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30" name="Google Shape;230;p11"/>
          <p:cNvCxnSpPr/>
          <p:nvPr/>
        </p:nvCxnSpPr>
        <p:spPr>
          <a:xfrm>
            <a:off x="5449615" y="3074437"/>
            <a:ext cx="292200" cy="8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31" name="Google Shape;231;p11"/>
          <p:cNvCxnSpPr/>
          <p:nvPr/>
        </p:nvCxnSpPr>
        <p:spPr>
          <a:xfrm flipH="1" rot="10800000">
            <a:off x="5741858" y="3088875"/>
            <a:ext cx="257400" cy="65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32" name="Google Shape;232;p11"/>
          <p:cNvSpPr txBox="1"/>
          <p:nvPr/>
        </p:nvSpPr>
        <p:spPr>
          <a:xfrm>
            <a:off x="3760424" y="3543250"/>
            <a:ext cx="1746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3D Coordinates</a:t>
            </a:r>
            <a:endParaRPr b="0" i="0" sz="2200" u="none" cap="none" strike="noStrike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33" name="Google Shape;23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5242326" y="2132177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B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4593288" y="2325765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B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6" name="Google Shape;236;p11"/>
          <p:cNvCxnSpPr>
            <a:stCxn id="235" idx="7"/>
            <a:endCxn id="234" idx="2"/>
          </p:cNvCxnSpPr>
          <p:nvPr/>
        </p:nvCxnSpPr>
        <p:spPr>
          <a:xfrm flipH="1" rot="10800000">
            <a:off x="4678046" y="2179836"/>
            <a:ext cx="564300" cy="15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37" name="Google Shape;23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59505">
            <a:off x="4331083" y="1757858"/>
            <a:ext cx="997312" cy="469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11"/>
          <p:cNvCxnSpPr/>
          <p:nvPr/>
        </p:nvCxnSpPr>
        <p:spPr>
          <a:xfrm flipH="1" rot="10800000">
            <a:off x="4466133" y="2361513"/>
            <a:ext cx="179700" cy="205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>
            <a:off x="5306344" y="2216137"/>
            <a:ext cx="292200" cy="8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flipH="1" rot="10800000">
            <a:off x="5443250" y="2357625"/>
            <a:ext cx="181200" cy="70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4415200" y="2576900"/>
            <a:ext cx="134700" cy="44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42" name="Google Shape;242;p11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[5] Chen, Ricky TQ, and Yaron Lipman. "Flow matching on general geometries." ICLR 2024.                                                                                                            [6] Jing, Bowen, et al. "AlphaFold Meets Flow Matching for Generating Protein Ensembles." ICML 2024.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04700" y="2688275"/>
            <a:ext cx="2681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denoiser</a:t>
            </a:r>
            <a:r>
              <a:rPr b="1" i="0" lang="en" sz="1800" u="none" cap="none" strike="noStrike">
                <a:solidFill>
                  <a:srgbClr val="FF9F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" sz="2000" u="none" cap="none" strike="noStrike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</a:t>
            </a:r>
            <a:r>
              <a:rPr b="1" baseline="-25000" i="1" lang="en" sz="2000" u="none" cap="none" strike="noStrike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θ</a:t>
            </a:r>
            <a:r>
              <a:rPr b="1" i="0" lang="en" sz="1900" u="none" cap="none" strike="noStrik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3D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coordinate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"/>
          <p:cNvSpPr txBox="1"/>
          <p:nvPr>
            <p:ph type="title"/>
          </p:nvPr>
        </p:nvSpPr>
        <p:spPr>
          <a:xfrm>
            <a:off x="311700" y="445025"/>
            <a:ext cx="8520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Another Angle on Flow Matching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9" name="Google Shape;2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12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[7] T. Fjelde. "An introduction to flow matching.” Cambridge University Engineering Blog.                                                                                                                        [8] P. Esser. "Scaling Rectified Flow Transformers for High-Resolution Image Synthesis." ICML 2024.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525" y="1528338"/>
            <a:ext cx="5438350" cy="27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3125" y="1813088"/>
            <a:ext cx="3225324" cy="214969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1923125" y="4341925"/>
            <a:ext cx="57036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Gaussian flow matching → a kingdom of potatoes?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/>
          <p:nvPr/>
        </p:nvSpPr>
        <p:spPr>
          <a:xfrm>
            <a:off x="543225" y="4104300"/>
            <a:ext cx="8292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b="1" i="0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</a:t>
            </a:r>
            <a:r>
              <a:rPr b="0" i="0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fine-tunes NeuralPLexer with harmonic flow matching and a new </a:t>
            </a:r>
            <a:r>
              <a:rPr b="0" i="1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affinity prediction head</a:t>
            </a:r>
            <a:r>
              <a:rPr b="0" i="0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using PDBBind 2020</a:t>
            </a:r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CASP16, we simply convert FlowDock’s predicted binding affinities into nanomoles (nM), with </a:t>
            </a:r>
            <a:r>
              <a:rPr b="0" i="1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</a:t>
            </a:r>
            <a:r>
              <a:rPr b="0" i="0" lang="en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-ligand affinities natively supported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13"/>
          <p:cNvSpPr txBox="1"/>
          <p:nvPr>
            <p:ph type="title"/>
          </p:nvPr>
        </p:nvSpPr>
        <p:spPr>
          <a:xfrm>
            <a:off x="311700" y="1673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1C4587"/>
                </a:solidFill>
              </a:rPr>
              <a:t>Binding Affinity Estimation Pipeline for CASP16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>
                <a:solidFill>
                  <a:srgbClr val="1C4587"/>
                </a:solidFill>
              </a:rPr>
              <a:t>→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60" name="Google Shape;2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488" y="1064175"/>
            <a:ext cx="7420073" cy="30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 txBox="1"/>
          <p:nvPr>
            <p:ph type="title"/>
          </p:nvPr>
        </p:nvSpPr>
        <p:spPr>
          <a:xfrm>
            <a:off x="590700" y="1822750"/>
            <a:ext cx="79626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FlowDock Visualizations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5550" y="4249438"/>
            <a:ext cx="70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 matching enables flexible docking via deep learning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15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Accurate Sampling Trajectories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74" name="Google Shape;27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2550" y="1432750"/>
            <a:ext cx="4004982" cy="23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5914650" y="3569450"/>
            <a:ext cx="19047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Crystal Structure of 6I67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(True Affinity 6.70)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163" y="1223699"/>
            <a:ext cx="3887964" cy="23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1603975" y="3569450"/>
            <a:ext cx="22287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Generated Structure of 6I67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(Predicted Affinity: 6.05)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/>
          <p:nvPr/>
        </p:nvSpPr>
        <p:spPr>
          <a:xfrm>
            <a:off x="763375" y="4235275"/>
            <a:ext cx="729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 matching enables flexible (</a:t>
            </a: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-)docking via deep learning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6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Diverse Sampling Trajectories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85" name="Google Shape;2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625" y="1340050"/>
            <a:ext cx="2972768" cy="23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8393" y="1340050"/>
            <a:ext cx="2934980" cy="23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6"/>
          <p:cNvSpPr txBox="1"/>
          <p:nvPr/>
        </p:nvSpPr>
        <p:spPr>
          <a:xfrm>
            <a:off x="1758200" y="3648900"/>
            <a:ext cx="178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Generated Structure 1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CASP15’s T1152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5575175" y="3626088"/>
            <a:ext cx="17814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Generated Structure 2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CASP15’s T1152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t/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/>
          <p:nvPr>
            <p:ph type="title"/>
          </p:nvPr>
        </p:nvSpPr>
        <p:spPr>
          <a:xfrm>
            <a:off x="311700" y="1791900"/>
            <a:ext cx="85206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In-House Results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/>
          <p:nvPr/>
        </p:nvSpPr>
        <p:spPr>
          <a:xfrm>
            <a:off x="380250" y="3886100"/>
            <a:ext cx="8292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 achieves an 8x improvement in PDBBind molecular docking accuracy and structural validity compared to the base NeuralPLexer model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18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Docking Performance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02" name="Google Shape;30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525" y="1025625"/>
            <a:ext cx="5720950" cy="2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234600" y="4052700"/>
            <a:ext cx="867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 can jointly produce well-correlated and accurate affinity predictions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19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In-House Affinity Precision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10" name="Google Shape;31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75" y="1717262"/>
            <a:ext cx="8405526" cy="17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Taxonomy of Methods for Protein-Ligand Modeling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7" name="Google Shape;12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11700" y="1496000"/>
            <a:ext cx="21669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 Prediction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(e.g., AlphaFold 3, DiffDock-L, NeuralPLexer)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3488550" y="1496000"/>
            <a:ext cx="21669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Affinity Prediction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(e.g., DeepAffinity, DeepDTA,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AutoDock Vina)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6665400" y="1496000"/>
            <a:ext cx="21669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Hybrid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(e.g., DynamicBind,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</a:t>
            </a: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989600" y="3337400"/>
            <a:ext cx="51648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this work, we posit that hybrid methods are best able to estimate binding affinities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 txBox="1"/>
          <p:nvPr>
            <p:ph type="title"/>
          </p:nvPr>
        </p:nvSpPr>
        <p:spPr>
          <a:xfrm>
            <a:off x="311700" y="1791900"/>
            <a:ext cx="85206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CASP16 Affinity Results (Stage 1)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/>
          <p:nvPr/>
        </p:nvSpPr>
        <p:spPr>
          <a:xfrm>
            <a:off x="0" y="4236000"/>
            <a:ext cx="894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find FlowDock has a modest ~0.2 Pearson’s correlation for L1000 in Stage 1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21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Affinity Correlation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24" name="Google Shape;3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400" y="992275"/>
            <a:ext cx="4541199" cy="32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/>
          <p:nvPr/>
        </p:nvSpPr>
        <p:spPr>
          <a:xfrm>
            <a:off x="199650" y="4236000"/>
            <a:ext cx="874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L3000 in Stage 1, the model yields a moderate ~0.42 Pearson’s correlation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22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Affinity Correlation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32" name="Google Shape;3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3" name="Google Shape;3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400" y="992275"/>
            <a:ext cx="4541199" cy="32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 txBox="1"/>
          <p:nvPr/>
        </p:nvSpPr>
        <p:spPr>
          <a:xfrm>
            <a:off x="276450" y="4243725"/>
            <a:ext cx="874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only predicted structures available, L1000 proves to be challenging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23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Per-Target Affinity Metrics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40" name="Google Shape;3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41" name="Google Shape;341;p23"/>
          <p:cNvGraphicFramePr/>
          <p:nvPr/>
        </p:nvGraphicFramePr>
        <p:xfrm>
          <a:off x="863088" y="152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{90E5ABDD-EB63-4A07-9338-C7D440D6303B}</a:tableStyleId>
              </a:tblPr>
              <a:tblGrid>
                <a:gridCol w="924250"/>
                <a:gridCol w="924250"/>
                <a:gridCol w="924250"/>
                <a:gridCol w="924250"/>
                <a:gridCol w="924250"/>
                <a:gridCol w="924250"/>
                <a:gridCol w="924250"/>
                <a:gridCol w="924250"/>
              </a:tblGrid>
              <a:tr h="69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Target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RMSE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Pearson's R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Median 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Heavy Atom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Bond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Molecules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</a:tr>
              <a:tr h="69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L1000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2.0512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0.1947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1.8388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2.2240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17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L3000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1.5798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0.4175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1.2189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0.8897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-0.46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123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/>
          <p:nvPr>
            <p:ph type="title"/>
          </p:nvPr>
        </p:nvSpPr>
        <p:spPr>
          <a:xfrm>
            <a:off x="311700" y="44050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Per-Model Affinity Metrics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47" name="Google Shape;34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48" name="Google Shape;348;p24"/>
          <p:cNvGraphicFramePr/>
          <p:nvPr/>
        </p:nvGraphicFramePr>
        <p:xfrm>
          <a:off x="784463" y="637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{90E5ABDD-EB63-4A07-9338-C7D440D6303B}</a:tableStyleId>
              </a:tblPr>
              <a:tblGrid>
                <a:gridCol w="841675"/>
                <a:gridCol w="841675"/>
                <a:gridCol w="841675"/>
                <a:gridCol w="841675"/>
                <a:gridCol w="841675"/>
                <a:gridCol w="841675"/>
                <a:gridCol w="841675"/>
                <a:gridCol w="841675"/>
                <a:gridCol w="841675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Target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Model ID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RMSE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Pearson's R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Median 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Heavy Atom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Bond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Molecules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2.0512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0.1947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1.8388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2.2240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L3000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1.5798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0.4175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1.2189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0.8897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-0.49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4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2.0217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0.1420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1.6796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1.4632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L3000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1.6534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0.3863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1.3208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1.0266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2.1151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-0.0882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1.7378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1.6168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L3000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1.5631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0.4211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1.2183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0.9579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-0.48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-0.49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2.2151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-0.0906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1.8651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2.2563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L3000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1.5735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0.3971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1.2379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0.8645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L1000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2.0374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0.1922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1.7315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1.8495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-0.84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-0.85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L3000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1.5486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0.4231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1.2427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1.0021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-0.45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8F9F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"/>
          <p:cNvSpPr txBox="1"/>
          <p:nvPr>
            <p:ph type="title"/>
          </p:nvPr>
        </p:nvSpPr>
        <p:spPr>
          <a:xfrm>
            <a:off x="311700" y="1791900"/>
            <a:ext cx="85206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CASP16 Affinity Results (Stage 2)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/>
          <p:nvPr/>
        </p:nvSpPr>
        <p:spPr>
          <a:xfrm>
            <a:off x="575250" y="4266850"/>
            <a:ext cx="799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Interestingly, in Stage 2, FlowDock’s L1000 correlation rises to ~0.3!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26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Affinity Correlation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61" name="Google Shape;36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400" y="992275"/>
            <a:ext cx="4541199" cy="32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"/>
          <p:cNvSpPr txBox="1"/>
          <p:nvPr/>
        </p:nvSpPr>
        <p:spPr>
          <a:xfrm>
            <a:off x="1155450" y="4236000"/>
            <a:ext cx="68331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its L3000 correlation now drops from ~0.42 to ~0.38…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27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Affinity Correlation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69" name="Google Shape;36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0" name="Google Shape;37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400" y="992275"/>
            <a:ext cx="4541199" cy="32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 txBox="1"/>
          <p:nvPr/>
        </p:nvSpPr>
        <p:spPr>
          <a:xfrm>
            <a:off x="963750" y="3832450"/>
            <a:ext cx="721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availability of crystal structures primarily impacts </a:t>
            </a:r>
            <a:r>
              <a:rPr b="0" i="0" lang="en" sz="1800" u="sng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correlation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28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Per-Target Affinity Metrics of FlowDock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77" name="Google Shape;37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78" name="Google Shape;378;p28"/>
          <p:cNvGraphicFramePr/>
          <p:nvPr/>
        </p:nvGraphicFramePr>
        <p:xfrm>
          <a:off x="764175" y="195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{90E5ABDD-EB63-4A07-9338-C7D440D6303B}</a:tableStyleId>
              </a:tblPr>
              <a:tblGrid>
                <a:gridCol w="614100"/>
                <a:gridCol w="799225"/>
                <a:gridCol w="1076825"/>
                <a:gridCol w="731925"/>
                <a:gridCol w="1009500"/>
                <a:gridCol w="1371250"/>
                <a:gridCol w="1059975"/>
                <a:gridCol w="790825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Target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RMSE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Pearson's R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Median AE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Heavy Atom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Bond Correlation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</a:rPr>
                        <a:t>Molecules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L1000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2.2595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0.2995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1.9975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2.1510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-0.71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17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L3000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1.6200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0.3861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1.2864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1.0178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-0.51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-0.53</a:t>
                      </a:r>
                      <a:endParaRPr sz="1000" u="none" cap="none" strike="noStrik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93</a:t>
                      </a:r>
                      <a:endParaRPr sz="1000" u="none" cap="none" strike="noStrike"/>
                    </a:p>
                  </a:txBody>
                  <a:tcPr marT="91425" marB="91425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"/>
          <p:cNvSpPr txBox="1"/>
          <p:nvPr/>
        </p:nvSpPr>
        <p:spPr>
          <a:xfrm>
            <a:off x="855150" y="4032975"/>
            <a:ext cx="74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Stage 1, L1003 (L3132) was the best (worst) target for our method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29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Examples from CASP16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85" name="Google Shape;38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Google Shape;386;p29"/>
          <p:cNvSpPr txBox="1"/>
          <p:nvPr/>
        </p:nvSpPr>
        <p:spPr>
          <a:xfrm>
            <a:off x="971650" y="3275425"/>
            <a:ext cx="259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L1003 Affinity AE: 0.01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29"/>
          <p:cNvSpPr txBox="1"/>
          <p:nvPr/>
        </p:nvSpPr>
        <p:spPr>
          <a:xfrm>
            <a:off x="5359200" y="3275425"/>
            <a:ext cx="259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L3132 Affinity AE: 4.58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8" name="Google Shape;3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501" y="1099125"/>
            <a:ext cx="2123375" cy="21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1288" y="1181886"/>
            <a:ext cx="3166921" cy="19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Protein-Ligand Structure Prediction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37" name="Google Shape;13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"/>
          <p:cNvSpPr txBox="1"/>
          <p:nvPr/>
        </p:nvSpPr>
        <p:spPr>
          <a:xfrm>
            <a:off x="855150" y="4032975"/>
            <a:ext cx="74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Stage 2, L3158 (L3068) was the best (worst) target for our method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5" name="Google Shape;395;p30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Examples from CASP16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96" name="Google Shape;39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971650" y="3275425"/>
            <a:ext cx="259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L3158 Affinity AE: 0.02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30"/>
          <p:cNvSpPr txBox="1"/>
          <p:nvPr/>
        </p:nvSpPr>
        <p:spPr>
          <a:xfrm>
            <a:off x="5359200" y="3275425"/>
            <a:ext cx="259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L3068 Affinity AE: 4.14</a:t>
            </a:r>
            <a:endParaRPr b="0" i="0" sz="1800" u="sng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9" name="Google Shape;3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25" y="1272400"/>
            <a:ext cx="3262950" cy="18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7963" y="1380433"/>
            <a:ext cx="3320876" cy="1937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1"/>
          <p:cNvSpPr txBox="1"/>
          <p:nvPr/>
        </p:nvSpPr>
        <p:spPr>
          <a:xfrm>
            <a:off x="174900" y="1590725"/>
            <a:ext cx="8794200" cy="3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 learning docking ensembles paired with structural consensus ranking performs well </a:t>
            </a: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out-of-the-box, 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suggesting that similar top-ranked poses from different DL models are often structurally accurate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Correlation of affinity predictions for some complexes (e.g., L1000) (</a:t>
            </a:r>
            <a:r>
              <a:rPr b="0" i="1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not all)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improves with more accurate conformational context, though additional targets are needed to verify this observation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Like previous binding affinity predictors, FlowDock’s predictions have a strong inverse relationship with the </a:t>
            </a:r>
            <a:r>
              <a:rPr b="0" i="0" lang="en" sz="1800" u="sng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size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a binding molecule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p31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1C4587"/>
                </a:solidFill>
              </a:rPr>
              <a:t>Concluding Thoughts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07" name="Google Shape;40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/>
          <p:nvPr/>
        </p:nvSpPr>
        <p:spPr>
          <a:xfrm>
            <a:off x="45741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32"/>
          <p:cNvSpPr/>
          <p:nvPr/>
        </p:nvSpPr>
        <p:spPr>
          <a:xfrm>
            <a:off x="2100" y="0"/>
            <a:ext cx="4572000" cy="51435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BDE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32"/>
          <p:cNvSpPr txBox="1"/>
          <p:nvPr>
            <p:ph type="title"/>
          </p:nvPr>
        </p:nvSpPr>
        <p:spPr>
          <a:xfrm>
            <a:off x="265500" y="1958187"/>
            <a:ext cx="40452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you!</a:t>
            </a:r>
            <a:endParaRPr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15" name="Google Shape;41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6" name="Google Shape;416;p32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816837" y="3337163"/>
            <a:ext cx="1258925" cy="12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0431" y="3344331"/>
            <a:ext cx="1258925" cy="12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2"/>
          <p:cNvSpPr txBox="1"/>
          <p:nvPr/>
        </p:nvSpPr>
        <p:spPr>
          <a:xfrm>
            <a:off x="632400" y="4513288"/>
            <a:ext cx="162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EE5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</a:t>
            </a:r>
            <a:endParaRPr b="1" i="0" sz="1500" u="none" cap="none" strike="noStrike">
              <a:solidFill>
                <a:srgbClr val="EE52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2316000" y="4513288"/>
            <a:ext cx="162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EE5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Benchmark</a:t>
            </a:r>
            <a:endParaRPr b="1" i="0" sz="1500" u="none" cap="none" strike="noStrike">
              <a:solidFill>
                <a:srgbClr val="EE52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32"/>
          <p:cNvSpPr txBox="1"/>
          <p:nvPr>
            <p:ph idx="1" type="body"/>
          </p:nvPr>
        </p:nvSpPr>
        <p:spPr>
          <a:xfrm>
            <a:off x="4767800" y="1056375"/>
            <a:ext cx="4155000" cy="3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FlowDock is sufficiently expressive to jointly model protein-ligand structures and binding affinities. </a:t>
            </a:r>
            <a:r>
              <a:rPr b="1" lang="en" sz="17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Lack of data</a:t>
            </a:r>
            <a:r>
              <a:rPr lang="en" sz="17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7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diversity in the PDB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probably the biggest limitation.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Explicitly incorporate </a:t>
            </a:r>
            <a:r>
              <a:rPr b="1" lang="en" sz="17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chemical bonding</a:t>
            </a:r>
            <a:r>
              <a:rPr b="1"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" sz="17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inter-atomic potentials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the generation process to improve realism.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diverse positive</a:t>
            </a:r>
            <a:r>
              <a:rPr lang="en" sz="1700">
                <a:solidFill>
                  <a:srgbClr val="F1A600"/>
                </a:solidFill>
              </a:rPr>
              <a:t> and negative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binding examples into the training process to improve affinity prediction.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2"/>
          <p:cNvSpPr txBox="1"/>
          <p:nvPr>
            <p:ph type="title"/>
          </p:nvPr>
        </p:nvSpPr>
        <p:spPr>
          <a:xfrm>
            <a:off x="4858400" y="445025"/>
            <a:ext cx="397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rgbClr val="00B894"/>
                </a:solidFill>
              </a:rPr>
              <a:t>Summary</a:t>
            </a:r>
            <a:endParaRPr sz="2400">
              <a:solidFill>
                <a:srgbClr val="00B894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422" name="Google Shape;42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00" y="97350"/>
            <a:ext cx="807600" cy="7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9927" y="780025"/>
            <a:ext cx="1031550" cy="10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0800" y="77662"/>
            <a:ext cx="749800" cy="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500" y="906581"/>
            <a:ext cx="807600" cy="77844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2"/>
          <p:cNvSpPr txBox="1"/>
          <p:nvPr/>
        </p:nvSpPr>
        <p:spPr>
          <a:xfrm>
            <a:off x="1245513" y="679975"/>
            <a:ext cx="9561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Nabin Giri</a:t>
            </a:r>
            <a:endParaRPr b="0" i="0" sz="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2309988" y="679963"/>
            <a:ext cx="9561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Jian Liu</a:t>
            </a:r>
            <a:endParaRPr b="0" i="0" sz="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32"/>
          <p:cNvSpPr txBox="1"/>
          <p:nvPr/>
        </p:nvSpPr>
        <p:spPr>
          <a:xfrm>
            <a:off x="1054663" y="818175"/>
            <a:ext cx="13650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Pawan Neupane</a:t>
            </a:r>
            <a:endParaRPr b="0" i="0" sz="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2269763" y="818175"/>
            <a:ext cx="11346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Jianlin Cheng</a:t>
            </a:r>
            <a:endParaRPr b="0" i="0" sz="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0" name="Google Shape;430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84300" y="173125"/>
            <a:ext cx="511850" cy="5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62713" y="1145871"/>
            <a:ext cx="548700" cy="56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79760" y="97345"/>
            <a:ext cx="416550" cy="61538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33" name="Google Shape;433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79475" y="1127854"/>
            <a:ext cx="548701" cy="6059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Ensembling Deep Learning Models for Docking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43" name="Google Shape;14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1542275" y="3764800"/>
            <a:ext cx="6045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Deploying a deep learning (DL) ensemble for protein-ligand structure prediction based on our benchmark </a:t>
            </a:r>
            <a:r>
              <a:rPr b="1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PoseBench</a:t>
            </a:r>
            <a:endParaRPr b="1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[1] A. Morehead. "Deep Learning for Protein-Ligand Docking: Are We There Yet?" ICML 2024 AI4Science.                                           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6" name="Google Shape;1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552" y="1187275"/>
            <a:ext cx="7186877" cy="247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Key Ideas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" name="Google Shape;15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1811400" y="1575025"/>
            <a:ext cx="54219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DL models are good at identifying </a:t>
            </a:r>
            <a:r>
              <a:rPr b="0" i="1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binding sites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Accurate pose predictions from DL models should be structurally similar to each other - the models should </a:t>
            </a:r>
            <a:r>
              <a:rPr b="0" i="1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agree</a:t>
            </a:r>
            <a:endParaRPr b="0" i="1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Accurate poses </a:t>
            </a:r>
            <a:r>
              <a:rPr b="0" i="1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must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satisfy chemical sanity checks and avoid steric clashes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Structure Prediction Procedure (e.g., L1003)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9" name="Google Shape;15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1662" y="971450"/>
            <a:ext cx="1808029" cy="33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2977" y="1279551"/>
            <a:ext cx="2140225" cy="272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325" y="971448"/>
            <a:ext cx="1673550" cy="33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328500" y="4315100"/>
            <a:ext cx="29889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Generate 100+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DL poses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3373775" y="4315100"/>
            <a:ext cx="23838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Subset to top-5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method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5892875" y="4315100"/>
            <a:ext cx="29226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Select the pose with minimum pairwise RMSD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Structure Prediction Procedure (e.g., L1003)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71" name="Google Shape;17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9377" y="1357226"/>
            <a:ext cx="2140225" cy="272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1458188" y="4190550"/>
            <a:ext cx="29226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Run PoseBusters chemical sanity checks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b="1105" l="0" r="0" t="1105"/>
          <a:stretch/>
        </p:blipFill>
        <p:spPr>
          <a:xfrm>
            <a:off x="5154388" y="1357225"/>
            <a:ext cx="2140226" cy="272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4763200" y="4190550"/>
            <a:ext cx="29226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If failing any checks, try relaxing ligand in pocket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[2] M. Buttenschoen. "PoseBusters: AI-based docking methods fail to generate physically valid poses or generalise to novel sequences". Chemical Science 2024.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Protein-Ligand Affinity Estimation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82" name="Google Shape;18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7952"/>
              <a:buNone/>
            </a:pPr>
            <a:r>
              <a:rPr lang="en">
                <a:solidFill>
                  <a:srgbClr val="1C4587"/>
                </a:solidFill>
              </a:rPr>
              <a:t>Generative Models Capture Molecular Details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88" name="Google Shape;18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9"/>
          <p:cNvSpPr txBox="1"/>
          <p:nvPr/>
        </p:nvSpPr>
        <p:spPr>
          <a:xfrm>
            <a:off x="1989600" y="3337400"/>
            <a:ext cx="51648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past two years, deep generative models have demonstrated the ability to produce realistic protein-binding conformations of ligand molecules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72813"/>
            <a:ext cx="3582000" cy="20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1025625" y="3026000"/>
            <a:ext cx="22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b="0" i="0" lang="en" sz="121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DiffDock-L (Corso et al. 2024)</a:t>
            </a:r>
            <a:endParaRPr b="0" i="0" sz="121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9150" y="1072813"/>
            <a:ext cx="3582000" cy="20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 txBox="1"/>
          <p:nvPr/>
        </p:nvSpPr>
        <p:spPr>
          <a:xfrm>
            <a:off x="6300200" y="3026000"/>
            <a:ext cx="2352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5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NeuralPLexer (Qiao et al. 2024)</a:t>
            </a:r>
            <a:endParaRPr b="0" i="0" sz="1205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0" y="4935800"/>
            <a:ext cx="9144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[3] G. Corso. "Deep confident steps to new pockets: Strategies for docking generalization." ICLR 2024.                                                             [4] Z. Qiao. "State-specific protein–ligand complex structure prediction with a multiscale deep generative." Nature MI 2024.</a:t>
            </a:r>
            <a:endParaRPr b="0" i="0" sz="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elvetica Keynote sty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