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289" r:id="rId3"/>
    <p:sldId id="571" r:id="rId5"/>
    <p:sldId id="521" r:id="rId6"/>
    <p:sldId id="522" r:id="rId7"/>
    <p:sldId id="484" r:id="rId8"/>
    <p:sldId id="485" r:id="rId9"/>
    <p:sldId id="486" r:id="rId10"/>
    <p:sldId id="487" r:id="rId11"/>
    <p:sldId id="488" r:id="rId12"/>
    <p:sldId id="489" r:id="rId13"/>
    <p:sldId id="490" r:id="rId14"/>
    <p:sldId id="492" r:id="rId15"/>
    <p:sldId id="491" r:id="rId16"/>
    <p:sldId id="494" r:id="rId17"/>
    <p:sldId id="504" r:id="rId18"/>
    <p:sldId id="493" r:id="rId19"/>
    <p:sldId id="495" r:id="rId20"/>
    <p:sldId id="496" r:id="rId21"/>
    <p:sldId id="498" r:id="rId22"/>
    <p:sldId id="512" r:id="rId23"/>
    <p:sldId id="513" r:id="rId24"/>
    <p:sldId id="514" r:id="rId25"/>
    <p:sldId id="515" r:id="rId26"/>
    <p:sldId id="570" r:id="rId27"/>
    <p:sldId id="546" r:id="rId28"/>
    <p:sldId id="561" r:id="rId29"/>
    <p:sldId id="547" r:id="rId30"/>
    <p:sldId id="548" r:id="rId31"/>
    <p:sldId id="549" r:id="rId32"/>
    <p:sldId id="550" r:id="rId33"/>
    <p:sldId id="552" r:id="rId34"/>
    <p:sldId id="463" r:id="rId35"/>
    <p:sldId id="605" r:id="rId3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3" userDrawn="1">
          <p15:clr>
            <a:srgbClr val="A4A3A4"/>
          </p15:clr>
        </p15:guide>
        <p15:guide id="2" pos="2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CC1"/>
    <a:srgbClr val="3AF806"/>
    <a:srgbClr val="1525B9"/>
    <a:srgbClr val="F3D457"/>
    <a:srgbClr val="3531D1"/>
    <a:srgbClr val="F4D457"/>
    <a:srgbClr val="6162B1"/>
    <a:srgbClr val="5C5CBB"/>
    <a:srgbClr val="FFB8FF"/>
    <a:srgbClr val="9AFE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43" d="100"/>
          <a:sy n="143" d="100"/>
        </p:scale>
        <p:origin x="684" y="126"/>
      </p:cViewPr>
      <p:guideLst>
        <p:guide orient="horz" pos="1513"/>
        <p:guide pos="289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4" Type="http://schemas.openxmlformats.org/officeDocument/2006/relationships/image" Target="../media/image77.emf"/><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3692C2-6C9F-4CE2-B2E8-69B29F12381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CBAAEF-AACD-475B-85A4-DDEE11D37AE0}"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4F4AE-68F8-41D8-AC9B-A2C8C69A932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1578E9-B352-4FA1-B51C-2A77B1260D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hello everyone,  I’m Ren Kong from Codock group. I’d like to thank the orginizor to give us the opportunity to present here. today I will introduce the strategies and results of our group in ligand binding prediction in CASP16</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L1015, the pose was not correctly generated due to the binding site flexibility. We can see here, the Leu (leucine) side chain fliped upon the compound binding.</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L2000, both of the compound are correctly predicted.</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target L3000, a lot of pdb structures and literatures are available, both for binding poses and for activities.  There is glycosylation site here, and its location is not nearby the binding pokcet, we do not consider the glycoslation during the docking.  The binding pocket is relative large as a T shape. It seems different compound bound to different subpockets.</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the pocket of 5DLW is shown here for example. The partially solvent available tunnel bound the compound with mutiple saturated rings. Here is the highly hydrophobic pocket boud wht the aliphatic chain. and the catalystic site composed by two zinc ions provide strong electronic interactions with solfate group or electronic negative group from the compound.</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we show the pdb structures used for docking, identified by compound 2D similarity search. </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found that using high similiarity compound pdb structures enhances the accuracy for pose prediction than the ramdon selected pdbs. Here is the structure for L3177, which shows 87% similarity with compound in 6LEH. When use protein from 6LEH for docking, we obtained a pose with quite low RMSD, and better docking score. However, if we use the general receptor 5DLW for docking, the RMSD increases a lot, and the docking score is not as good as 6LEH. We think it is caused by the binding site strucure ajustment induced by the ligand binding.</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There are quite a few of ligands showed similarity to native ligand from 5S9N. For these ones, we got quite good results.</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found some ligands share similiar substructures with compound from 6Y5M, they are colored in blue. Although the similarity score for whole compound is not larger than 0.6, we still use this structure to dock this series of compounds. Such as L3184 and L3186, for examples.</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However, for these compounds, although the similar substructure are docked quite well in the binding site, the rmsd for whole molecule is quite large. Due to the wrong directions for </a:t>
            </a:r>
            <a:r>
              <a:rPr lang="zh-CN" altLang="en-US"/>
              <a:t>硫胺基团</a:t>
            </a:r>
            <a:r>
              <a:rPr lang="en-US" altLang="zh-CN"/>
              <a:t>. we intend to put this group nearby the zinc ions, however, it is pointed to the other side in crystal structures.</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L4000 is the main protease from SARS-2. We are quite familiar with this target because we have done a project about it. Here listed the key residues of the binding pocket.</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Previously we have developed a protein-ligand docking program named as Codock-ligand. It used the information of binding pocket similarity and template similarity to guide the ligand docking pose generation, and a 3D CNN score for pose ranking. In the test on benchmark CASF-2016, it shows significant increasement for successful rates for top 1 to top 10 poses. We used both vina and codock-ligand for ligand binding prediction of CASP16.</a:t>
            </a:r>
            <a:endParaRPr lang="en-US" altLang="zh-CN"/>
          </a:p>
        </p:txBody>
      </p:sp>
      <p:sp>
        <p:nvSpPr>
          <p:cNvPr id="4" name="灯片编号占位符 3"/>
          <p:cNvSpPr>
            <a:spLocks noGrp="1"/>
          </p:cNvSpPr>
          <p:nvPr>
            <p:ph type="sldNum" sz="quarter" idx="10"/>
          </p:nvPr>
        </p:nvSpPr>
        <p:spPr/>
        <p:txBody>
          <a:bodyPr/>
          <a:lstStyle/>
          <a:p>
            <a:fld id="{542263F8-6408-4335-B3DC-0FAED625441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There are two drugs on market for Mpro. The pfizer’s compound and the shionogi’s compound. Here we aligned the pokcet structures of both compounds and found that the side chain of his 41 fliped. So we use both of the pdbs for general docking.</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are lucky that, by the ligand similarity seach, we found 5 compounds with pdb structures available. We just submitted the crystal structure downloaded from RCSB.</a:t>
            </a:r>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are positive examples, high similarity template, good results.</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L4001 and L4002 formed hydrogen bond with his162, and pai-pai or hydrophobic interactions with his41, which are typical features for mpro inhibitor binding.</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is the RMSD for all the ligand prediction for L1000 to L4000. It seems that L4000 is the best one, and L3000 is not that good. The lowest RMSD distribution for top 5 is better than top1 for all the targets. It is indicated that for some ligand we may generated correct poses, but could not rank it as No. 1 pose.</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L5001, we docked the ligand to two possible binding pockets. Based on the docking score and binding pose analysis, luckly, we selected the pose with RMSD of 2.64 A. We think it is a good results for blind docking.</a:t>
            </a:r>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T1214, the ligand is quite plane with triple aromatic rings. We ajust the Tyr-99 in the binding site manually, to make it feasible to form pi-pi interactions with the ligand. The crystal structure proved that this residue does undergo the conformational change upon ligand binding.</a:t>
            </a:r>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R1261, we found compounds with 100% similarity. The RMSD is quite low.</a:t>
            </a:r>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R1262, we use the same template as 1261, because the ligand to predict share the same substructure with the template.</a:t>
            </a: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these two targets, we found pdb with 100% sequence identity, and use the ligand binding site from this structure. However, is not the real binding site. We are totally wrong for this target.</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There are totally 11 targets for ligand prediction. L1000-L4000 are pharma targets. They are theraputic targets, with more than one ligands to be predicted for each specific targets. For L3000, there are over 200 ligands to be prediction. However, the binding site are known for these targets. L5001 is protein target with unknown binding site. And there are several RNA/DNA targets.</a:t>
            </a:r>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D1273, and </a:t>
            </a:r>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And for R1288, the target structure is not correclty predicted, it seems not possible to obtain a good result for ligand prediction.</a:t>
            </a:r>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summary.</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is the workflow for ligand prediction. Firstly, we search the target sequence in the pdb bank to see if we can find any structures for the target itself or its homologues. If we can not find any information, AF3 is used to predict the target structure. The vina and codock-ligand are used to generate binding poses for all pockets. Docking score to rank the pose, and visual inspection to select the final pose. If we can find results, all related pdbs were retrieved and the simles of binding ligands are used to compare the tanimoto similarity with the smiles of ligand to be predicted. If the tanimoto score is larger than 0.6, the pdb with higest tanimoto score is selected and used for docking. If the similarity score is less than 0.6, multiple receptors are used for docking, and clustering the docking pose based on RMSD values. Finally, docking score and visual inspection to select the pose. For affinity part, the first version of affinity is directed calculated from docking score. We also search the binding database to retrieve all th compound with known activities for each targets. Then we cluster the compounds and ligand to be predicted based on 2D chemical clustering. The affinities are ajusted based on known values in the same cluster.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found out that L1000 and L2000 are homology proteins with similiar binding pockets.</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Here is the typical binding of ligand inside the pocket: Phe and his provide pi interactions, ser arg and lys provide electronic interactions or hydrogen bond with the ligand.</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explore several pdbs and found out the ligand bound with the protein with similiar interaction partterns. especially the interactions with phe and his.</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Based on the knowledge of known experimental binding poses, poses with low RMSD are selected, for L1001, L1005, L1010.</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L1002, although the near native pose is generated and submitted, it is ranked as pose 3. For this compound, it’s a little hard to discriminate the pi-pi stacking between phe and his. So we made the mistake to select the wrong pose as top 1.</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0" y="5089803"/>
            <a:ext cx="9144000" cy="53578"/>
          </a:xfrm>
          <a:prstGeom prst="rect">
            <a:avLst/>
          </a:prstGeom>
          <a:solidFill>
            <a:srgbClr val="EAEAEA"/>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8" name="矩形 18"/>
          <p:cNvSpPr>
            <a:spLocks noChangeArrowheads="1"/>
          </p:cNvSpPr>
          <p:nvPr userDrawn="1"/>
        </p:nvSpPr>
        <p:spPr bwMode="auto">
          <a:xfrm>
            <a:off x="7" y="5089803"/>
            <a:ext cx="3311525" cy="53578"/>
          </a:xfrm>
          <a:prstGeom prst="rect">
            <a:avLst/>
          </a:prstGeom>
          <a:solidFill>
            <a:srgbClr val="054A8D"/>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9" name="矩形 8"/>
          <p:cNvSpPr/>
          <p:nvPr userDrawn="1"/>
        </p:nvSpPr>
        <p:spPr>
          <a:xfrm>
            <a:off x="5" y="1879403"/>
            <a:ext cx="8423189" cy="1740247"/>
          </a:xfrm>
          <a:prstGeom prst="rect">
            <a:avLst/>
          </a:prstGeom>
          <a:solidFill>
            <a:srgbClr val="05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userDrawn="1"/>
        </p:nvSpPr>
        <p:spPr>
          <a:xfrm>
            <a:off x="1" y="1880723"/>
            <a:ext cx="8390964" cy="1805455"/>
          </a:xfrm>
          <a:prstGeom prst="rect">
            <a:avLst/>
          </a:prstGeom>
        </p:spPr>
        <p:txBody>
          <a:bodyPr wrap="square" anchor="ctr">
            <a:noAutofit/>
          </a:bodyPr>
          <a:lstStyle/>
          <a:p>
            <a:pPr algn="ctr">
              <a:lnSpc>
                <a:spcPct val="100000"/>
              </a:lnSpc>
            </a:pPr>
            <a:endParaRPr kumimoji="0" lang="zh-CN" altLang="en-US" sz="4800" b="1" i="0" u="none" strike="noStrike" kern="800" cap="none" normalizeH="0" dirty="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endParaRPr>
          </a:p>
        </p:txBody>
      </p:sp>
      <p:sp>
        <p:nvSpPr>
          <p:cNvPr id="11" name="矩形 10"/>
          <p:cNvSpPr/>
          <p:nvPr userDrawn="1"/>
        </p:nvSpPr>
        <p:spPr>
          <a:xfrm>
            <a:off x="8471980" y="1883377"/>
            <a:ext cx="672029" cy="1736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a:spLocks noChangeArrowheads="1"/>
          </p:cNvSpPr>
          <p:nvPr userDrawn="1"/>
        </p:nvSpPr>
        <p:spPr bwMode="auto">
          <a:xfrm>
            <a:off x="0" y="0"/>
            <a:ext cx="9144000" cy="53578"/>
          </a:xfrm>
          <a:prstGeom prst="rect">
            <a:avLst/>
          </a:prstGeom>
          <a:solidFill>
            <a:srgbClr val="EAEAEA"/>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13" name="矩形 18"/>
          <p:cNvSpPr>
            <a:spLocks noChangeArrowheads="1"/>
          </p:cNvSpPr>
          <p:nvPr userDrawn="1"/>
        </p:nvSpPr>
        <p:spPr bwMode="auto">
          <a:xfrm>
            <a:off x="5830647" y="0"/>
            <a:ext cx="3311525" cy="53578"/>
          </a:xfrm>
          <a:prstGeom prst="rect">
            <a:avLst/>
          </a:prstGeom>
          <a:solidFill>
            <a:srgbClr val="054A8D"/>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14" name="矩形 13"/>
          <p:cNvSpPr/>
          <p:nvPr userDrawn="1"/>
        </p:nvSpPr>
        <p:spPr>
          <a:xfrm>
            <a:off x="-1" y="2374760"/>
            <a:ext cx="8423190" cy="902970"/>
          </a:xfrm>
          <a:prstGeom prst="rect">
            <a:avLst/>
          </a:prstGeom>
        </p:spPr>
        <p:txBody>
          <a:bodyPr wrap="square">
            <a:spAutoFit/>
          </a:bodyPr>
          <a:lstStyle/>
          <a:p>
            <a:pPr algn="ctr" defTabSz="914400">
              <a:lnSpc>
                <a:spcPct val="120000"/>
              </a:lnSpc>
              <a:spcBef>
                <a:spcPct val="0"/>
              </a:spcBef>
            </a:pPr>
            <a:r>
              <a:rPr kumimoji="0" lang="en-US" altLang="zh-CN" sz="2200" b="1" i="0" u="none" strike="noStrike" kern="800" cap="none" normalizeH="0" dirty="0" err="1"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Strategies and results</a:t>
            </a:r>
            <a:r>
              <a:rPr kumimoji="0" lang="en-US" altLang="zh-CN" sz="2200" b="1" i="0" u="none" strike="noStrike" kern="800" cap="none" normalizeH="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 of</a:t>
            </a:r>
            <a:r>
              <a:rPr kumimoji="0" lang="en-US" altLang="zh-CN" sz="2200" b="1" i="0" u="none" strike="noStrike" kern="800" cap="none" normalizeH="0" dirty="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 ligand binding prediction </a:t>
            </a:r>
            <a:endParaRPr kumimoji="0" lang="en-US" altLang="zh-CN" sz="2200" b="1" i="0" u="none" strike="noStrike" kern="800" cap="none" normalizeH="0" dirty="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endParaRPr>
          </a:p>
          <a:p>
            <a:pPr algn="ctr" defTabSz="914400">
              <a:lnSpc>
                <a:spcPct val="120000"/>
              </a:lnSpc>
              <a:spcBef>
                <a:spcPct val="0"/>
              </a:spcBef>
            </a:pPr>
            <a:r>
              <a:rPr kumimoji="0" lang="en-US" altLang="zh-CN" sz="2200" b="1" i="0" u="none" strike="noStrike" kern="800" cap="none" normalizeH="0" dirty="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in CASP16</a:t>
            </a:r>
            <a:endParaRPr kumimoji="0" lang="zh-CN" altLang="en-US" sz="2200" b="1" i="0" u="none" strike="noStrike" kern="800" cap="none" normalizeH="0" dirty="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endParaRPr>
          </a:p>
        </p:txBody>
      </p:sp>
      <p:sp>
        <p:nvSpPr>
          <p:cNvPr id="17" name="矩形 16"/>
          <p:cNvSpPr/>
          <p:nvPr userDrawn="1"/>
        </p:nvSpPr>
        <p:spPr bwMode="auto">
          <a:xfrm>
            <a:off x="3357554" y="3692862"/>
            <a:ext cx="5033412" cy="1309370"/>
          </a:xfrm>
          <a:prstGeom prst="rect">
            <a:avLst/>
          </a:prstGeom>
        </p:spPr>
        <p:txBody>
          <a:bodyPr wrap="square">
            <a:spAutoFit/>
          </a:bodyPr>
          <a:lstStyle/>
          <a:p>
            <a:pPr marL="0" marR="0" indent="0" algn="l" defTabSz="914400" rtl="0" eaLnBrk="1" fontAlgn="auto" latinLnBrk="0" hangingPunct="1">
              <a:lnSpc>
                <a:spcPct val="110000"/>
              </a:lnSpc>
              <a:spcBef>
                <a:spcPts val="0"/>
              </a:spcBef>
              <a:spcAft>
                <a:spcPts val="0"/>
              </a:spcAft>
              <a:buClrTx/>
              <a:buSzTx/>
              <a:buFontTx/>
              <a:buNone/>
              <a:defRPr/>
            </a:pPr>
            <a:r>
              <a:rPr lang="en-US" altLang="zh-CN" sz="1800" b="1" kern="1200" dirty="0" smtClean="0">
                <a:solidFill>
                  <a:srgbClr val="205DA1"/>
                </a:solidFill>
                <a:latin typeface="Arial" panose="020B0604020202020204" pitchFamily="34" charset="0"/>
                <a:ea typeface="+mn-ea"/>
                <a:cs typeface="Arial" panose="020B0604020202020204" pitchFamily="34" charset="0"/>
                <a:sym typeface="+mn-lt"/>
              </a:rPr>
              <a:t>Ren Kong &amp; Shan Chang </a:t>
            </a:r>
            <a:endParaRPr lang="en-US" altLang="zh-CN" sz="1800" b="1" kern="1200" dirty="0" smtClean="0">
              <a:solidFill>
                <a:srgbClr val="205DA1"/>
              </a:solidFill>
              <a:latin typeface="Arial" panose="020B0604020202020204" pitchFamily="34" charset="0"/>
              <a:ea typeface="+mn-ea"/>
              <a:cs typeface="Arial" panose="020B0604020202020204" pitchFamily="34" charset="0"/>
              <a:sym typeface="+mn-lt"/>
            </a:endParaRPr>
          </a:p>
          <a:p>
            <a:pPr marL="0" marR="0" indent="0" algn="l" defTabSz="914400" rtl="0" eaLnBrk="1" fontAlgn="auto" latinLnBrk="0" hangingPunct="1">
              <a:lnSpc>
                <a:spcPct val="110000"/>
              </a:lnSpc>
              <a:spcBef>
                <a:spcPts val="0"/>
              </a:spcBef>
              <a:spcAft>
                <a:spcPts val="0"/>
              </a:spcAft>
              <a:buClrTx/>
              <a:buSzTx/>
              <a:buFontTx/>
              <a:buNone/>
              <a:defRPr/>
            </a:pPr>
            <a:r>
              <a:rPr lang="en-US" altLang="zh-CN" sz="1800" b="1" kern="1200" dirty="0" smtClean="0">
                <a:solidFill>
                  <a:srgbClr val="205DA1"/>
                </a:solidFill>
                <a:latin typeface="Arial" panose="020B0604020202020204" pitchFamily="34" charset="0"/>
                <a:ea typeface="+mn-ea"/>
                <a:cs typeface="Arial" panose="020B0604020202020204" pitchFamily="34" charset="0"/>
                <a:sym typeface="+mn-lt"/>
              </a:rPr>
              <a:t>Jiangsu University of Technology</a:t>
            </a:r>
            <a:endParaRPr lang="en-US" altLang="zh-CN" sz="1800" b="1" kern="1200" dirty="0" smtClean="0">
              <a:solidFill>
                <a:srgbClr val="205DA1"/>
              </a:solidFill>
              <a:latin typeface="Arial" panose="020B0604020202020204" pitchFamily="34" charset="0"/>
              <a:ea typeface="+mn-ea"/>
              <a:cs typeface="Arial" panose="020B0604020202020204" pitchFamily="34" charset="0"/>
              <a:sym typeface="+mn-lt"/>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1800" b="1" kern="1200" dirty="0" smtClean="0">
                <a:solidFill>
                  <a:srgbClr val="205DA1"/>
                </a:solidFill>
                <a:latin typeface="Arial" panose="020B0604020202020204" pitchFamily="34" charset="0"/>
                <a:ea typeface="+mn-ea"/>
                <a:cs typeface="Arial" panose="020B0604020202020204" pitchFamily="34" charset="0"/>
              </a:rPr>
              <a:t>Primary Biotechnology Inc.</a:t>
            </a:r>
            <a:endParaRPr lang="en-US" altLang="zh-CN" sz="1800" b="1" kern="1200" dirty="0" smtClean="0">
              <a:solidFill>
                <a:srgbClr val="205DA1"/>
              </a:solidFill>
              <a:latin typeface="Arial" panose="020B0604020202020204" pitchFamily="34" charset="0"/>
              <a:ea typeface="+mn-ea"/>
              <a:cs typeface="Arial" panose="020B0604020202020204" pitchFamily="34" charset="0"/>
              <a:sym typeface="+mn-lt"/>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1800" b="1" kern="1200" dirty="0" smtClean="0">
                <a:solidFill>
                  <a:srgbClr val="205DA1"/>
                </a:solidFill>
                <a:latin typeface="Arial" panose="020B0604020202020204" pitchFamily="34" charset="0"/>
                <a:ea typeface="+mn-ea"/>
                <a:cs typeface="Arial" panose="020B0604020202020204" pitchFamily="34" charset="0"/>
                <a:sym typeface="+mn-lt"/>
              </a:rPr>
              <a:t>Dec 3, 2024</a:t>
            </a:r>
            <a:endParaRPr lang="zh-CN" altLang="en-US" sz="1800" b="1" kern="1200" dirty="0">
              <a:solidFill>
                <a:srgbClr val="205DA1"/>
              </a:solidFill>
              <a:latin typeface="Arial" panose="020B0604020202020204" pitchFamily="34" charset="0"/>
              <a:ea typeface="+mn-ea"/>
              <a:cs typeface="Arial" panose="020B0604020202020204" pitchFamily="34" charset="0"/>
            </a:endParaRPr>
          </a:p>
        </p:txBody>
      </p:sp>
      <p:pic>
        <p:nvPicPr>
          <p:cNvPr id="18" name="Picture 9"/>
          <p:cNvPicPr>
            <a:picLocks noChangeAspect="1" noChangeArrowheads="1"/>
          </p:cNvPicPr>
          <p:nvPr userDrawn="1"/>
        </p:nvPicPr>
        <p:blipFill>
          <a:blip r:embed="rId2"/>
          <a:srcRect/>
          <a:stretch>
            <a:fillRect/>
          </a:stretch>
        </p:blipFill>
        <p:spPr bwMode="auto">
          <a:xfrm>
            <a:off x="3275350" y="939971"/>
            <a:ext cx="2785715" cy="680953"/>
          </a:xfrm>
          <a:prstGeom prst="rect">
            <a:avLst/>
          </a:prstGeom>
          <a:noFill/>
          <a:ln w="9525">
            <a:noFill/>
            <a:miter lim="800000"/>
            <a:headEnd/>
            <a:tailEnd/>
          </a:ln>
          <a:effectLst/>
        </p:spPr>
      </p:pic>
      <p:pic>
        <p:nvPicPr>
          <p:cNvPr id="3" name="图片 2"/>
          <p:cNvPicPr>
            <a:picLocks noChangeAspect="1"/>
          </p:cNvPicPr>
          <p:nvPr userDrawn="1"/>
        </p:nvPicPr>
        <p:blipFill>
          <a:blip r:embed="rId3"/>
          <a:srcRect r="2588"/>
          <a:stretch>
            <a:fillRect/>
          </a:stretch>
        </p:blipFill>
        <p:spPr>
          <a:xfrm>
            <a:off x="-71755" y="-1905"/>
            <a:ext cx="3059430" cy="1883410"/>
          </a:xfrm>
          <a:prstGeom prst="rect">
            <a:avLst/>
          </a:prstGeom>
        </p:spPr>
      </p:pic>
      <p:pic>
        <p:nvPicPr>
          <p:cNvPr id="19" name="图片 18" descr="黑色横@2x"/>
          <p:cNvPicPr>
            <a:picLocks noChangeAspect="1"/>
          </p:cNvPicPr>
          <p:nvPr userDrawn="1"/>
        </p:nvPicPr>
        <p:blipFill>
          <a:blip r:embed="rId4"/>
          <a:stretch>
            <a:fillRect/>
          </a:stretch>
        </p:blipFill>
        <p:spPr>
          <a:xfrm>
            <a:off x="6300470" y="1022350"/>
            <a:ext cx="1857375" cy="460375"/>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0" y="5089803"/>
            <a:ext cx="9144000" cy="53578"/>
          </a:xfrm>
          <a:prstGeom prst="rect">
            <a:avLst/>
          </a:prstGeom>
          <a:solidFill>
            <a:srgbClr val="EAEAEA"/>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8" name="矩形 18"/>
          <p:cNvSpPr>
            <a:spLocks noChangeArrowheads="1"/>
          </p:cNvSpPr>
          <p:nvPr userDrawn="1"/>
        </p:nvSpPr>
        <p:spPr bwMode="auto">
          <a:xfrm>
            <a:off x="7" y="5089803"/>
            <a:ext cx="3311525" cy="53578"/>
          </a:xfrm>
          <a:prstGeom prst="rect">
            <a:avLst/>
          </a:prstGeom>
          <a:solidFill>
            <a:srgbClr val="054A8D"/>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9" name="矩形 8"/>
          <p:cNvSpPr/>
          <p:nvPr userDrawn="1"/>
        </p:nvSpPr>
        <p:spPr>
          <a:xfrm>
            <a:off x="5" y="1879403"/>
            <a:ext cx="8423189" cy="1740247"/>
          </a:xfrm>
          <a:prstGeom prst="rect">
            <a:avLst/>
          </a:prstGeom>
          <a:solidFill>
            <a:srgbClr val="054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userDrawn="1"/>
        </p:nvSpPr>
        <p:spPr>
          <a:xfrm>
            <a:off x="1" y="1880723"/>
            <a:ext cx="8390964" cy="1805455"/>
          </a:xfrm>
          <a:prstGeom prst="rect">
            <a:avLst/>
          </a:prstGeom>
        </p:spPr>
        <p:txBody>
          <a:bodyPr wrap="square" anchor="ctr">
            <a:noAutofit/>
          </a:bodyPr>
          <a:lstStyle/>
          <a:p>
            <a:pPr algn="ctr">
              <a:lnSpc>
                <a:spcPct val="100000"/>
              </a:lnSpc>
            </a:pPr>
            <a:endParaRPr kumimoji="0" lang="zh-CN" altLang="en-US" sz="4800" b="1" i="0" u="none" strike="noStrike" kern="800" cap="none" normalizeH="0" dirty="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endParaRPr>
          </a:p>
        </p:txBody>
      </p:sp>
      <p:sp>
        <p:nvSpPr>
          <p:cNvPr id="11" name="矩形 10"/>
          <p:cNvSpPr/>
          <p:nvPr userDrawn="1"/>
        </p:nvSpPr>
        <p:spPr>
          <a:xfrm>
            <a:off x="8471980" y="1883377"/>
            <a:ext cx="672029" cy="1736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a:spLocks noChangeArrowheads="1"/>
          </p:cNvSpPr>
          <p:nvPr userDrawn="1"/>
        </p:nvSpPr>
        <p:spPr bwMode="auto">
          <a:xfrm>
            <a:off x="0" y="0"/>
            <a:ext cx="9144000" cy="53578"/>
          </a:xfrm>
          <a:prstGeom prst="rect">
            <a:avLst/>
          </a:prstGeom>
          <a:solidFill>
            <a:srgbClr val="EAEAEA"/>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13" name="矩形 18"/>
          <p:cNvSpPr>
            <a:spLocks noChangeArrowheads="1"/>
          </p:cNvSpPr>
          <p:nvPr userDrawn="1"/>
        </p:nvSpPr>
        <p:spPr bwMode="auto">
          <a:xfrm>
            <a:off x="5830647" y="0"/>
            <a:ext cx="3311525" cy="53578"/>
          </a:xfrm>
          <a:prstGeom prst="rect">
            <a:avLst/>
          </a:prstGeom>
          <a:solidFill>
            <a:srgbClr val="054A8D"/>
          </a:solidFill>
          <a:ln w="25400" algn="ctr">
            <a:noFill/>
            <a:miter lim="800000"/>
          </a:ln>
        </p:spPr>
        <p:txBody>
          <a:bodyPr anchor="ctr"/>
          <a:lstStyle/>
          <a:p>
            <a:pPr algn="ctr" fontAlgn="auto">
              <a:spcBef>
                <a:spcPts val="0"/>
              </a:spcBef>
              <a:spcAft>
                <a:spcPts val="0"/>
              </a:spcAft>
              <a:defRPr/>
            </a:pPr>
            <a:endParaRPr lang="zh-CN" altLang="en-US" sz="1800">
              <a:solidFill>
                <a:srgbClr val="FFFFFF"/>
              </a:solidFill>
              <a:latin typeface="Arial" panose="020B0604020202020204"/>
            </a:endParaRPr>
          </a:p>
        </p:txBody>
      </p:sp>
      <p:sp>
        <p:nvSpPr>
          <p:cNvPr id="14" name="矩形 13"/>
          <p:cNvSpPr/>
          <p:nvPr userDrawn="1"/>
        </p:nvSpPr>
        <p:spPr>
          <a:xfrm>
            <a:off x="8277" y="2403274"/>
            <a:ext cx="8423190" cy="92333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5400" b="1" i="0" u="none" strike="noStrike" kern="800" cap="none" normalizeH="0" dirty="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恳请</a:t>
            </a:r>
            <a:r>
              <a:rPr kumimoji="0" lang="zh-CN" altLang="en-US" sz="5400" b="1" i="0" u="none" strike="noStrike" kern="800" cap="none" normalizeH="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各位专家批评指正</a:t>
            </a:r>
            <a:r>
              <a:rPr kumimoji="0" lang="zh-CN" altLang="en-US" sz="5400" b="1" i="0" u="none" strike="noStrike" kern="800" cap="none" normalizeH="0" dirty="0" smtClean="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rPr>
              <a:t>！</a:t>
            </a:r>
            <a:endParaRPr kumimoji="0" lang="zh-CN" altLang="en-US" sz="6000" b="1" i="0" u="none" strike="noStrike" kern="800" cap="none" normalizeH="0" dirty="0">
              <a:ln>
                <a:noFill/>
              </a:ln>
              <a:gradFill>
                <a:gsLst>
                  <a:gs pos="0">
                    <a:schemeClr val="bg1"/>
                  </a:gs>
                  <a:gs pos="100000">
                    <a:schemeClr val="bg1"/>
                  </a:gs>
                </a:gsLst>
                <a:lin ang="5400000" scaled="0"/>
              </a:gradFill>
              <a:effectLst/>
              <a:latin typeface="Helvetica" pitchFamily="34" charset="0"/>
              <a:ea typeface="微软雅黑" panose="020B0503020204020204" charset="-122"/>
              <a:cs typeface="Times New Roman" panose="02020603050405020304" pitchFamily="18" charset="0"/>
            </a:endParaRPr>
          </a:p>
        </p:txBody>
      </p:sp>
      <p:pic>
        <p:nvPicPr>
          <p:cNvPr id="15" name="Picture 9"/>
          <p:cNvPicPr>
            <a:picLocks noChangeAspect="1" noChangeArrowheads="1"/>
          </p:cNvPicPr>
          <p:nvPr userDrawn="1"/>
        </p:nvPicPr>
        <p:blipFill>
          <a:blip r:embed="rId2"/>
          <a:srcRect/>
          <a:stretch>
            <a:fillRect/>
          </a:stretch>
        </p:blipFill>
        <p:spPr bwMode="auto">
          <a:xfrm>
            <a:off x="3214678" y="548206"/>
            <a:ext cx="2785715" cy="680953"/>
          </a:xfrm>
          <a:prstGeom prst="rect">
            <a:avLst/>
          </a:prstGeom>
          <a:noFill/>
          <a:ln w="9525">
            <a:noFill/>
            <a:miter lim="800000"/>
            <a:headEnd/>
            <a:tailEnd/>
          </a:ln>
          <a:effectLst/>
        </p:spPr>
      </p:pic>
      <p:sp>
        <p:nvSpPr>
          <p:cNvPr id="20" name="矩形 19"/>
          <p:cNvSpPr/>
          <p:nvPr userDrawn="1"/>
        </p:nvSpPr>
        <p:spPr bwMode="auto">
          <a:xfrm>
            <a:off x="3357554" y="3764617"/>
            <a:ext cx="5033412" cy="917174"/>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600"/>
              </a:spcAft>
              <a:buClrTx/>
              <a:buSzTx/>
              <a:buFontTx/>
              <a:buNone/>
              <a:defRPr/>
            </a:pPr>
            <a:r>
              <a:rPr lang="zh-CN" altLang="en-US" sz="1800" b="1" kern="800" dirty="0">
                <a:gradFill>
                  <a:gsLst>
                    <a:gs pos="0">
                      <a:schemeClr val="bg2">
                        <a:lumMod val="25000"/>
                      </a:schemeClr>
                    </a:gs>
                    <a:gs pos="100000">
                      <a:schemeClr val="bg2">
                        <a:lumMod val="25000"/>
                      </a:schemeClr>
                    </a:gs>
                  </a:gsLst>
                  <a:lin ang="5400000" scaled="0"/>
                </a:gradFill>
                <a:latin typeface="幼圆" panose="02010509060101010101" pitchFamily="49" charset="-122"/>
                <a:ea typeface="幼圆" panose="02010509060101010101" pitchFamily="49" charset="-122"/>
                <a:cs typeface="Times New Roman" panose="02020603050405020304" pitchFamily="18" charset="0"/>
              </a:rPr>
              <a:t>汇报人：常　珊</a:t>
            </a:r>
            <a:endParaRPr lang="en-US" altLang="zh-CN" sz="1800" b="1" kern="800" dirty="0">
              <a:gradFill>
                <a:gsLst>
                  <a:gs pos="0">
                    <a:schemeClr val="bg2">
                      <a:lumMod val="25000"/>
                    </a:schemeClr>
                  </a:gs>
                  <a:gs pos="100000">
                    <a:schemeClr val="bg2">
                      <a:lumMod val="25000"/>
                    </a:schemeClr>
                  </a:gs>
                </a:gsLst>
                <a:lin ang="5400000" scaled="0"/>
              </a:gradFill>
              <a:latin typeface="幼圆" panose="02010509060101010101" pitchFamily="49" charset="-122"/>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35000"/>
              </a:lnSpc>
              <a:spcBef>
                <a:spcPts val="0"/>
              </a:spcBef>
              <a:spcAft>
                <a:spcPts val="600"/>
              </a:spcAft>
              <a:buClrTx/>
              <a:buSzTx/>
              <a:buFontTx/>
              <a:buNone/>
              <a:defRPr/>
            </a:pPr>
            <a:r>
              <a:rPr lang="zh-CN" altLang="en-US" sz="1800" b="1" kern="800" dirty="0">
                <a:gradFill>
                  <a:gsLst>
                    <a:gs pos="0">
                      <a:schemeClr val="bg2">
                        <a:lumMod val="25000"/>
                      </a:schemeClr>
                    </a:gs>
                    <a:gs pos="100000">
                      <a:schemeClr val="bg2">
                        <a:lumMod val="25000"/>
                      </a:schemeClr>
                    </a:gs>
                  </a:gsLst>
                  <a:lin ang="5400000" scaled="0"/>
                </a:gradFill>
                <a:latin typeface="幼圆" panose="02010509060101010101" pitchFamily="49" charset="-122"/>
                <a:ea typeface="幼圆" panose="02010509060101010101" pitchFamily="49" charset="-122"/>
                <a:cs typeface="Times New Roman" panose="02020603050405020304" pitchFamily="18" charset="0"/>
              </a:rPr>
              <a:t>单  位：江苏理工学院</a:t>
            </a:r>
            <a:endParaRPr lang="zh-CN" altLang="en-US" sz="1800" b="1" kern="800" dirty="0">
              <a:gradFill>
                <a:gsLst>
                  <a:gs pos="0">
                    <a:schemeClr val="bg2">
                      <a:lumMod val="25000"/>
                    </a:schemeClr>
                  </a:gs>
                  <a:gs pos="100000">
                    <a:schemeClr val="bg2">
                      <a:lumMod val="25000"/>
                    </a:schemeClr>
                  </a:gs>
                </a:gsLst>
                <a:lin ang="5400000" scaled="0"/>
              </a:gradFill>
              <a:latin typeface="幼圆" panose="02010509060101010101" pitchFamily="49" charset="-122"/>
              <a:ea typeface="幼圆" panose="020105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文本框 2"/>
          <p:cNvSpPr txBox="1"/>
          <p:nvPr userDrawn="1"/>
        </p:nvSpPr>
        <p:spPr>
          <a:xfrm>
            <a:off x="7875905" y="182880"/>
            <a:ext cx="3048000" cy="368300"/>
          </a:xfrm>
          <a:prstGeom prst="rect">
            <a:avLst/>
          </a:prstGeom>
          <a:noFill/>
        </p:spPr>
        <p:txBody>
          <a:bodyPr wrap="square" rtlCol="0">
            <a:spAutoFit/>
          </a:bodyPr>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BA62ADF5-9859-45CA-9D25-92454FD6775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AD49B55D-D059-476C-8E83-8084D471593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16"/>
          <p:cNvSpPr>
            <a:spLocks noChangeArrowheads="1"/>
          </p:cNvSpPr>
          <p:nvPr userDrawn="1"/>
        </p:nvSpPr>
        <p:spPr bwMode="auto">
          <a:xfrm>
            <a:off x="8195931" y="4945139"/>
            <a:ext cx="580607" cy="215444"/>
          </a:xfrm>
          <a:prstGeom prst="rect">
            <a:avLst/>
          </a:prstGeom>
          <a:solidFill>
            <a:schemeClr val="bg1"/>
          </a:solidFill>
          <a:ln w="9525">
            <a:noFill/>
            <a:miter lim="800000"/>
          </a:ln>
          <a:effectLst/>
        </p:spPr>
        <p:txBody>
          <a:bodyPr wrap="none" anchor="ctr">
            <a:spAutoFit/>
          </a:bodyPr>
          <a:lstStyle/>
          <a:p>
            <a:pPr algn="r">
              <a:defRPr/>
            </a:pPr>
            <a:r>
              <a:rPr kumimoji="0" lang="en-US" altLang="zh-CN" sz="800" b="0" i="0" u="none" strike="noStrike" kern="10" cap="none" spc="0" normalizeH="0" baseline="0" dirty="0">
                <a:ln w="9525">
                  <a:noFill/>
                  <a:round/>
                </a:ln>
                <a:gradFill rotWithShape="1">
                  <a:gsLst>
                    <a:gs pos="0">
                      <a:schemeClr val="bg1">
                        <a:lumMod val="50000"/>
                      </a:schemeClr>
                    </a:gs>
                    <a:gs pos="100000">
                      <a:schemeClr val="bg1">
                        <a:lumMod val="50000"/>
                      </a:schemeClr>
                    </a:gs>
                  </a:gsLst>
                  <a:lin ang="5400000" scaled="1"/>
                </a:gradFill>
                <a:effectLst/>
                <a:uLnTx/>
                <a:uFillTx/>
                <a:latin typeface="Arial" panose="020B0604020202020204" pitchFamily="34" charset="0"/>
                <a:ea typeface="微软雅黑" panose="020B0503020204020204" charset="-122"/>
                <a:cs typeface="Arial" panose="020B0604020202020204" pitchFamily="34" charset="0"/>
              </a:rPr>
              <a:t>Page </a:t>
            </a:r>
            <a:fld id="{A45D51EE-D175-4F6B-96D5-1F5F9EADD7B1}" type="slidenum">
              <a:rPr kumimoji="0" lang="en-US" altLang="zh-CN" sz="800" b="0" i="0" u="none" strike="noStrike" kern="10" cap="none" spc="0" normalizeH="0" baseline="0" dirty="0">
                <a:ln w="9525">
                  <a:noFill/>
                  <a:round/>
                </a:ln>
                <a:gradFill rotWithShape="1">
                  <a:gsLst>
                    <a:gs pos="0">
                      <a:schemeClr val="bg1">
                        <a:lumMod val="50000"/>
                      </a:schemeClr>
                    </a:gs>
                    <a:gs pos="100000">
                      <a:schemeClr val="bg1">
                        <a:lumMod val="50000"/>
                      </a:schemeClr>
                    </a:gs>
                  </a:gsLst>
                  <a:lin ang="5400000" scaled="1"/>
                </a:gradFill>
                <a:effectLst/>
                <a:uLnTx/>
                <a:uFillTx/>
                <a:latin typeface="Arial" panose="020B0604020202020204" pitchFamily="34" charset="0"/>
                <a:ea typeface="微软雅黑" panose="020B0503020204020204" charset="-122"/>
                <a:cs typeface="Arial" panose="020B0604020202020204" pitchFamily="34" charset="0"/>
              </a:rPr>
            </a:fld>
            <a:endParaRPr kumimoji="0" lang="en-US" altLang="zh-CN" sz="800" b="0" i="0" u="none" strike="noStrike" kern="10" cap="none" spc="0" normalizeH="0" baseline="0" dirty="0">
              <a:ln w="9525">
                <a:noFill/>
                <a:round/>
              </a:ln>
              <a:gradFill rotWithShape="1">
                <a:gsLst>
                  <a:gs pos="0">
                    <a:schemeClr val="bg1">
                      <a:lumMod val="50000"/>
                    </a:schemeClr>
                  </a:gs>
                  <a:gs pos="100000">
                    <a:schemeClr val="bg1">
                      <a:lumMod val="50000"/>
                    </a:schemeClr>
                  </a:gs>
                </a:gsLst>
                <a:lin ang="5400000" scaled="1"/>
              </a:gra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2" name="组合 8"/>
          <p:cNvGrpSpPr/>
          <p:nvPr userDrawn="1"/>
        </p:nvGrpSpPr>
        <p:grpSpPr bwMode="auto">
          <a:xfrm>
            <a:off x="-1587" y="573885"/>
            <a:ext cx="9145587" cy="53579"/>
            <a:chOff x="-1855" y="4900951"/>
            <a:chExt cx="9145854" cy="144016"/>
          </a:xfrm>
        </p:grpSpPr>
        <p:sp>
          <p:nvSpPr>
            <p:cNvPr id="10" name="平行四边形 9"/>
            <p:cNvSpPr/>
            <p:nvPr userDrawn="1"/>
          </p:nvSpPr>
          <p:spPr>
            <a:xfrm>
              <a:off x="6794177" y="4900951"/>
              <a:ext cx="2349822" cy="144016"/>
            </a:xfrm>
            <a:custGeom>
              <a:avLst/>
              <a:gdLst>
                <a:gd name="connsiteX0" fmla="*/ 0 w 2627784"/>
                <a:gd name="connsiteY0" fmla="*/ 144016 h 144016"/>
                <a:gd name="connsiteX1" fmla="*/ 79565 w 2627784"/>
                <a:gd name="connsiteY1" fmla="*/ 0 h 144016"/>
                <a:gd name="connsiteX2" fmla="*/ 2627784 w 2627784"/>
                <a:gd name="connsiteY2" fmla="*/ 0 h 144016"/>
                <a:gd name="connsiteX3" fmla="*/ 2548219 w 2627784"/>
                <a:gd name="connsiteY3" fmla="*/ 144016 h 144016"/>
                <a:gd name="connsiteX4" fmla="*/ 0 w 2627784"/>
                <a:gd name="connsiteY4" fmla="*/ 144016 h 144016"/>
                <a:gd name="connsiteX0-1" fmla="*/ 0 w 2627784"/>
                <a:gd name="connsiteY0-2" fmla="*/ 144016 h 144016"/>
                <a:gd name="connsiteX1-3" fmla="*/ 79565 w 2627784"/>
                <a:gd name="connsiteY1-4" fmla="*/ 0 h 144016"/>
                <a:gd name="connsiteX2-5" fmla="*/ 2627784 w 2627784"/>
                <a:gd name="connsiteY2-6" fmla="*/ 0 h 144016"/>
                <a:gd name="connsiteX3-7" fmla="*/ 2626507 w 2627784"/>
                <a:gd name="connsiteY3-8" fmla="*/ 140885 h 144016"/>
                <a:gd name="connsiteX4-9" fmla="*/ 0 w 2627784"/>
                <a:gd name="connsiteY4-10" fmla="*/ 144016 h 1440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27784" h="144016">
                  <a:moveTo>
                    <a:pt x="0" y="144016"/>
                  </a:moveTo>
                  <a:lnTo>
                    <a:pt x="79565" y="0"/>
                  </a:lnTo>
                  <a:lnTo>
                    <a:pt x="2627784" y="0"/>
                  </a:lnTo>
                  <a:cubicBezTo>
                    <a:pt x="2627358" y="46962"/>
                    <a:pt x="2626933" y="93923"/>
                    <a:pt x="2626507" y="140885"/>
                  </a:cubicBezTo>
                  <a:lnTo>
                    <a:pt x="0" y="144016"/>
                  </a:lnTo>
                  <a:close/>
                </a:path>
              </a:pathLst>
            </a:custGeom>
            <a:solidFill>
              <a:srgbClr val="990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平行四边形 10"/>
            <p:cNvSpPr/>
            <p:nvPr userDrawn="1"/>
          </p:nvSpPr>
          <p:spPr>
            <a:xfrm>
              <a:off x="-1855" y="4900951"/>
              <a:ext cx="6796032" cy="144016"/>
            </a:xfrm>
            <a:custGeom>
              <a:avLst/>
              <a:gdLst>
                <a:gd name="connsiteX0" fmla="*/ 0 w 6516215"/>
                <a:gd name="connsiteY0" fmla="*/ 144016 h 144016"/>
                <a:gd name="connsiteX1" fmla="*/ 79565 w 6516215"/>
                <a:gd name="connsiteY1" fmla="*/ 0 h 144016"/>
                <a:gd name="connsiteX2" fmla="*/ 6516215 w 6516215"/>
                <a:gd name="connsiteY2" fmla="*/ 0 h 144016"/>
                <a:gd name="connsiteX3" fmla="*/ 6436650 w 6516215"/>
                <a:gd name="connsiteY3" fmla="*/ 144016 h 144016"/>
                <a:gd name="connsiteX4" fmla="*/ 0 w 6516215"/>
                <a:gd name="connsiteY4" fmla="*/ 144016 h 144016"/>
                <a:gd name="connsiteX0-1" fmla="*/ 1855 w 6518070"/>
                <a:gd name="connsiteY0-2" fmla="*/ 144016 h 144016"/>
                <a:gd name="connsiteX1-3" fmla="*/ 0 w 6518070"/>
                <a:gd name="connsiteY1-4" fmla="*/ 0 h 144016"/>
                <a:gd name="connsiteX2-5" fmla="*/ 6518070 w 6518070"/>
                <a:gd name="connsiteY2-6" fmla="*/ 0 h 144016"/>
                <a:gd name="connsiteX3-7" fmla="*/ 6438505 w 6518070"/>
                <a:gd name="connsiteY3-8" fmla="*/ 144016 h 144016"/>
                <a:gd name="connsiteX4-9" fmla="*/ 1855 w 6518070"/>
                <a:gd name="connsiteY4-10" fmla="*/ 144016 h 1440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18070" h="144016">
                  <a:moveTo>
                    <a:pt x="1855" y="144016"/>
                  </a:moveTo>
                  <a:cubicBezTo>
                    <a:pt x="1237" y="96011"/>
                    <a:pt x="618" y="48005"/>
                    <a:pt x="0" y="0"/>
                  </a:cubicBezTo>
                  <a:lnTo>
                    <a:pt x="6518070" y="0"/>
                  </a:lnTo>
                  <a:lnTo>
                    <a:pt x="6438505" y="144016"/>
                  </a:lnTo>
                  <a:lnTo>
                    <a:pt x="1855" y="144016"/>
                  </a:lnTo>
                  <a:close/>
                </a:path>
              </a:pathLst>
            </a:custGeom>
            <a:solidFill>
              <a:srgbClr val="054A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31.emf"/><Relationship Id="rId7" Type="http://schemas.openxmlformats.org/officeDocument/2006/relationships/oleObject" Target="../embeddings/oleObject5.bin"/><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5" Type="http://schemas.openxmlformats.org/officeDocument/2006/relationships/notesSlide" Target="../notesSlides/notesSlide10.xml"/><Relationship Id="rId14" Type="http://schemas.openxmlformats.org/officeDocument/2006/relationships/vmlDrawing" Target="../drawings/vmlDrawing3.vml"/><Relationship Id="rId13" Type="http://schemas.openxmlformats.org/officeDocument/2006/relationships/slideLayout" Target="../slideLayouts/slideLayout6.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emf"/><Relationship Id="rId5" Type="http://schemas.openxmlformats.org/officeDocument/2006/relationships/oleObject" Target="../embeddings/oleObject6.bin"/><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3" Type="http://schemas.openxmlformats.org/officeDocument/2006/relationships/notesSlide" Target="../notesSlides/notesSlide11.xml"/><Relationship Id="rId12" Type="http://schemas.openxmlformats.org/officeDocument/2006/relationships/vmlDrawing" Target="../drawings/vmlDrawing4.vml"/><Relationship Id="rId11" Type="http://schemas.openxmlformats.org/officeDocument/2006/relationships/slideLayout" Target="../slideLayouts/slideLayout6.xml"/><Relationship Id="rId10" Type="http://schemas.openxmlformats.org/officeDocument/2006/relationships/image" Target="../media/image35.emf"/><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9" Type="http://schemas.openxmlformats.org/officeDocument/2006/relationships/notesSlide" Target="../notesSlides/notesSlide14.xml"/><Relationship Id="rId48" Type="http://schemas.openxmlformats.org/officeDocument/2006/relationships/slideLayout" Target="../slideLayouts/slideLayout6.xml"/><Relationship Id="rId47" Type="http://schemas.openxmlformats.org/officeDocument/2006/relationships/image" Target="../media/image52.png"/><Relationship Id="rId46" Type="http://schemas.openxmlformats.org/officeDocument/2006/relationships/image" Target="../media/image51.png"/><Relationship Id="rId45" Type="http://schemas.openxmlformats.org/officeDocument/2006/relationships/image" Target="../media/image50.png"/><Relationship Id="rId44" Type="http://schemas.openxmlformats.org/officeDocument/2006/relationships/image" Target="../media/image49.png"/><Relationship Id="rId43" Type="http://schemas.openxmlformats.org/officeDocument/2006/relationships/image" Target="../media/image48.png"/><Relationship Id="rId42" Type="http://schemas.openxmlformats.org/officeDocument/2006/relationships/image" Target="../media/image47.png"/><Relationship Id="rId41" Type="http://schemas.openxmlformats.org/officeDocument/2006/relationships/image" Target="../media/image46.png"/><Relationship Id="rId40" Type="http://schemas.openxmlformats.org/officeDocument/2006/relationships/tags" Target="../tags/tag102.xml"/><Relationship Id="rId4" Type="http://schemas.openxmlformats.org/officeDocument/2006/relationships/tags" Target="../tags/tag72.xml"/><Relationship Id="rId39" Type="http://schemas.openxmlformats.org/officeDocument/2006/relationships/tags" Target="../tags/tag101.xml"/><Relationship Id="rId38" Type="http://schemas.openxmlformats.org/officeDocument/2006/relationships/tags" Target="../tags/tag100.xml"/><Relationship Id="rId37" Type="http://schemas.openxmlformats.org/officeDocument/2006/relationships/tags" Target="../tags/tag99.xml"/><Relationship Id="rId36" Type="http://schemas.openxmlformats.org/officeDocument/2006/relationships/tags" Target="../tags/tag98.xml"/><Relationship Id="rId35" Type="http://schemas.openxmlformats.org/officeDocument/2006/relationships/tags" Target="../tags/tag97.xml"/><Relationship Id="rId34" Type="http://schemas.openxmlformats.org/officeDocument/2006/relationships/tags" Target="../tags/tag96.xml"/><Relationship Id="rId33" Type="http://schemas.openxmlformats.org/officeDocument/2006/relationships/tags" Target="../tags/tag95.xml"/><Relationship Id="rId32" Type="http://schemas.openxmlformats.org/officeDocument/2006/relationships/tags" Target="../tags/tag94.xml"/><Relationship Id="rId31" Type="http://schemas.openxmlformats.org/officeDocument/2006/relationships/tags" Target="../tags/tag93.xml"/><Relationship Id="rId30" Type="http://schemas.openxmlformats.org/officeDocument/2006/relationships/tags" Target="../tags/tag92.xml"/><Relationship Id="rId3" Type="http://schemas.openxmlformats.org/officeDocument/2006/relationships/tags" Target="../tags/tag71.xml"/><Relationship Id="rId29" Type="http://schemas.openxmlformats.org/officeDocument/2006/relationships/image" Target="../media/image45.png"/><Relationship Id="rId28" Type="http://schemas.openxmlformats.org/officeDocument/2006/relationships/image" Target="../media/image44.png"/><Relationship Id="rId27" Type="http://schemas.openxmlformats.org/officeDocument/2006/relationships/image" Target="../media/image43.png"/><Relationship Id="rId26" Type="http://schemas.openxmlformats.org/officeDocument/2006/relationships/tags" Target="../tags/tag91.xml"/><Relationship Id="rId25" Type="http://schemas.openxmlformats.org/officeDocument/2006/relationships/image" Target="../media/image42.png"/><Relationship Id="rId24" Type="http://schemas.openxmlformats.org/officeDocument/2006/relationships/tags" Target="../tags/tag90.xml"/><Relationship Id="rId23" Type="http://schemas.openxmlformats.org/officeDocument/2006/relationships/image" Target="../media/image41.png"/><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image" Target="../media/image40.png"/><Relationship Id="rId2" Type="http://schemas.openxmlformats.org/officeDocument/2006/relationships/tags" Target="../tags/tag70.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4" Type="http://schemas.openxmlformats.org/officeDocument/2006/relationships/notesSlide" Target="../notesSlides/notesSlide15.xml"/><Relationship Id="rId23" Type="http://schemas.openxmlformats.org/officeDocument/2006/relationships/vmlDrawing" Target="../drawings/vmlDrawing5.vml"/><Relationship Id="rId22" Type="http://schemas.openxmlformats.org/officeDocument/2006/relationships/slideLayout" Target="../slideLayouts/slideLayout6.xml"/><Relationship Id="rId21" Type="http://schemas.openxmlformats.org/officeDocument/2006/relationships/tags" Target="../tags/tag114.xml"/><Relationship Id="rId20" Type="http://schemas.openxmlformats.org/officeDocument/2006/relationships/image" Target="../media/image59.png"/><Relationship Id="rId2" Type="http://schemas.openxmlformats.org/officeDocument/2006/relationships/tags" Target="../tags/tag103.xml"/><Relationship Id="rId19" Type="http://schemas.openxmlformats.org/officeDocument/2006/relationships/image" Target="../media/image58.png"/><Relationship Id="rId18" Type="http://schemas.openxmlformats.org/officeDocument/2006/relationships/image" Target="../media/image57.png"/><Relationship Id="rId17" Type="http://schemas.openxmlformats.org/officeDocument/2006/relationships/image" Target="../media/image56.png"/><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image" Target="../media/image55.emf"/><Relationship Id="rId12" Type="http://schemas.openxmlformats.org/officeDocument/2006/relationships/oleObject" Target="../embeddings/oleObject9.bin"/><Relationship Id="rId11" Type="http://schemas.openxmlformats.org/officeDocument/2006/relationships/image" Target="../media/image54.emf"/><Relationship Id="rId10" Type="http://schemas.openxmlformats.org/officeDocument/2006/relationships/oleObject" Target="../embeddings/oleObject8.bin"/><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1" Type="http://schemas.openxmlformats.org/officeDocument/2006/relationships/notesSlide" Target="../notesSlides/notesSlide16.xml"/><Relationship Id="rId30" Type="http://schemas.openxmlformats.org/officeDocument/2006/relationships/vmlDrawing" Target="../drawings/vmlDrawing6.vml"/><Relationship Id="rId3" Type="http://schemas.openxmlformats.org/officeDocument/2006/relationships/tags" Target="../tags/tag117.xml"/><Relationship Id="rId29" Type="http://schemas.openxmlformats.org/officeDocument/2006/relationships/slideLayout" Target="../slideLayouts/slideLayout6.xml"/><Relationship Id="rId28" Type="http://schemas.openxmlformats.org/officeDocument/2006/relationships/image" Target="../media/image65.emf"/><Relationship Id="rId27" Type="http://schemas.openxmlformats.org/officeDocument/2006/relationships/oleObject" Target="../embeddings/oleObject12.bin"/><Relationship Id="rId26" Type="http://schemas.openxmlformats.org/officeDocument/2006/relationships/image" Target="../media/image64.emf"/><Relationship Id="rId25" Type="http://schemas.openxmlformats.org/officeDocument/2006/relationships/oleObject" Target="../embeddings/oleObject11.bin"/><Relationship Id="rId24" Type="http://schemas.openxmlformats.org/officeDocument/2006/relationships/image" Target="../media/image63.emf"/><Relationship Id="rId23" Type="http://schemas.openxmlformats.org/officeDocument/2006/relationships/oleObject" Target="../embeddings/oleObject10.bin"/><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tags" Target="../tags/tag131.xml"/><Relationship Id="rId2" Type="http://schemas.openxmlformats.org/officeDocument/2006/relationships/tags" Target="../tags/tag116.xml"/><Relationship Id="rId19" Type="http://schemas.openxmlformats.org/officeDocument/2006/relationships/image" Target="../media/image62.png"/><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tags" Target="../tags/tag124.xml"/><Relationship Id="rId1" Type="http://schemas.openxmlformats.org/officeDocument/2006/relationships/tags" Target="../tags/tag115.xml"/></Relationships>
</file>

<file path=ppt/slides/_rels/slide17.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1" Type="http://schemas.openxmlformats.org/officeDocument/2006/relationships/notesSlide" Target="../notesSlides/notesSlide17.xml"/><Relationship Id="rId30" Type="http://schemas.openxmlformats.org/officeDocument/2006/relationships/vmlDrawing" Target="../drawings/vmlDrawing7.vml"/><Relationship Id="rId3" Type="http://schemas.openxmlformats.org/officeDocument/2006/relationships/tags" Target="../tags/tag136.xml"/><Relationship Id="rId29" Type="http://schemas.openxmlformats.org/officeDocument/2006/relationships/slideLayout" Target="../slideLayouts/slideLayout6.xml"/><Relationship Id="rId28" Type="http://schemas.openxmlformats.org/officeDocument/2006/relationships/image" Target="../media/image71.emf"/><Relationship Id="rId27" Type="http://schemas.openxmlformats.org/officeDocument/2006/relationships/oleObject" Target="../embeddings/oleObject15.bin"/><Relationship Id="rId26" Type="http://schemas.openxmlformats.org/officeDocument/2006/relationships/image" Target="../media/image70.emf"/><Relationship Id="rId25" Type="http://schemas.openxmlformats.org/officeDocument/2006/relationships/oleObject" Target="../embeddings/oleObject14.bin"/><Relationship Id="rId24" Type="http://schemas.openxmlformats.org/officeDocument/2006/relationships/image" Target="../media/image69.emf"/><Relationship Id="rId23" Type="http://schemas.openxmlformats.org/officeDocument/2006/relationships/oleObject" Target="../embeddings/oleObject13.bin"/><Relationship Id="rId22" Type="http://schemas.openxmlformats.org/officeDocument/2006/relationships/image" Target="../media/image68.png"/><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tags" Target="../tags/tag135.xml"/><Relationship Id="rId19" Type="http://schemas.openxmlformats.org/officeDocument/2006/relationships/tags" Target="../tags/tag150.xml"/><Relationship Id="rId18" Type="http://schemas.openxmlformats.org/officeDocument/2006/relationships/image" Target="../media/image67.png"/><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image" Target="../media/image66.png"/><Relationship Id="rId1" Type="http://schemas.openxmlformats.org/officeDocument/2006/relationships/tags" Target="../tags/tag134.xml"/></Relationships>
</file>

<file path=ppt/slides/_rels/slide1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tags" Target="../tags/tag157.xml"/><Relationship Id="rId4" Type="http://schemas.openxmlformats.org/officeDocument/2006/relationships/tags" Target="../tags/tag156.xml"/><Relationship Id="rId39" Type="http://schemas.openxmlformats.org/officeDocument/2006/relationships/notesSlide" Target="../notesSlides/notesSlide18.xml"/><Relationship Id="rId38" Type="http://schemas.openxmlformats.org/officeDocument/2006/relationships/vmlDrawing" Target="../drawings/vmlDrawing8.vml"/><Relationship Id="rId37" Type="http://schemas.openxmlformats.org/officeDocument/2006/relationships/slideLayout" Target="../slideLayouts/slideLayout6.xml"/><Relationship Id="rId36" Type="http://schemas.openxmlformats.org/officeDocument/2006/relationships/image" Target="../media/image77.emf"/><Relationship Id="rId35" Type="http://schemas.openxmlformats.org/officeDocument/2006/relationships/oleObject" Target="../embeddings/oleObject19.bin"/><Relationship Id="rId34" Type="http://schemas.openxmlformats.org/officeDocument/2006/relationships/tags" Target="../tags/tag178.xml"/><Relationship Id="rId33" Type="http://schemas.openxmlformats.org/officeDocument/2006/relationships/image" Target="../media/image76.emf"/><Relationship Id="rId32" Type="http://schemas.openxmlformats.org/officeDocument/2006/relationships/oleObject" Target="../embeddings/oleObject18.bin"/><Relationship Id="rId31" Type="http://schemas.openxmlformats.org/officeDocument/2006/relationships/image" Target="../media/image75.emf"/><Relationship Id="rId30" Type="http://schemas.openxmlformats.org/officeDocument/2006/relationships/oleObject" Target="../embeddings/oleObject17.bin"/><Relationship Id="rId3" Type="http://schemas.openxmlformats.org/officeDocument/2006/relationships/tags" Target="../tags/tag155.xml"/><Relationship Id="rId29" Type="http://schemas.openxmlformats.org/officeDocument/2006/relationships/tags" Target="../tags/tag177.xml"/><Relationship Id="rId28" Type="http://schemas.openxmlformats.org/officeDocument/2006/relationships/image" Target="../media/image74.emf"/><Relationship Id="rId27" Type="http://schemas.openxmlformats.org/officeDocument/2006/relationships/oleObject" Target="../embeddings/oleObject16.bin"/><Relationship Id="rId26" Type="http://schemas.openxmlformats.org/officeDocument/2006/relationships/tags" Target="../tags/tag176.xml"/><Relationship Id="rId25" Type="http://schemas.openxmlformats.org/officeDocument/2006/relationships/tags" Target="../tags/tag17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tags" Target="../tags/tag171.xml"/><Relationship Id="rId20" Type="http://schemas.openxmlformats.org/officeDocument/2006/relationships/tags" Target="../tags/tag170.xml"/><Relationship Id="rId2" Type="http://schemas.openxmlformats.org/officeDocument/2006/relationships/tags" Target="../tags/tag154.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3.xml"/></Relationships>
</file>

<file path=ppt/slides/_rels/slide19.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78.png"/><Relationship Id="rId2" Type="http://schemas.openxmlformats.org/officeDocument/2006/relationships/tags" Target="../tags/tag180.xml"/><Relationship Id="rId12" Type="http://schemas.openxmlformats.org/officeDocument/2006/relationships/notesSlide" Target="../notesSlides/notesSlide19.xml"/><Relationship Id="rId11" Type="http://schemas.openxmlformats.org/officeDocument/2006/relationships/slideLayout" Target="../slideLayouts/slideLayout6.xml"/><Relationship Id="rId10" Type="http://schemas.openxmlformats.org/officeDocument/2006/relationships/image" Target="../media/image79.png"/><Relationship Id="rId1" Type="http://schemas.openxmlformats.org/officeDocument/2006/relationships/tags" Target="../tags/tag179.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6.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0" Type="http://schemas.openxmlformats.org/officeDocument/2006/relationships/notesSlide" Target="../notesSlides/notesSlide21.xml"/><Relationship Id="rId1" Type="http://schemas.openxmlformats.org/officeDocument/2006/relationships/image" Target="../media/image83.png"/></Relationships>
</file>

<file path=ppt/slides/_rels/slide22.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4" Type="http://schemas.openxmlformats.org/officeDocument/2006/relationships/notesSlide" Target="../notesSlides/notesSlide22.xml"/><Relationship Id="rId23" Type="http://schemas.openxmlformats.org/officeDocument/2006/relationships/vmlDrawing" Target="../drawings/vmlDrawing9.vml"/><Relationship Id="rId22" Type="http://schemas.openxmlformats.org/officeDocument/2006/relationships/slideLayout" Target="../slideLayouts/slideLayout6.xml"/><Relationship Id="rId21" Type="http://schemas.openxmlformats.org/officeDocument/2006/relationships/image" Target="../media/image89.emf"/><Relationship Id="rId20" Type="http://schemas.openxmlformats.org/officeDocument/2006/relationships/oleObject" Target="../embeddings/oleObject22.bin"/><Relationship Id="rId2" Type="http://schemas.openxmlformats.org/officeDocument/2006/relationships/tags" Target="../tags/tag197.xml"/><Relationship Id="rId19" Type="http://schemas.openxmlformats.org/officeDocument/2006/relationships/image" Target="../media/image88.emf"/><Relationship Id="rId18" Type="http://schemas.openxmlformats.org/officeDocument/2006/relationships/oleObject" Target="../embeddings/oleObject21.bin"/><Relationship Id="rId17" Type="http://schemas.openxmlformats.org/officeDocument/2006/relationships/image" Target="../media/image87.emf"/><Relationship Id="rId16" Type="http://schemas.openxmlformats.org/officeDocument/2006/relationships/oleObject" Target="../embeddings/oleObject20.bin"/><Relationship Id="rId15" Type="http://schemas.openxmlformats.org/officeDocument/2006/relationships/image" Target="../media/image86.png"/><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image" Target="../media/image84.png"/></Relationships>
</file>

<file path=ppt/slides/_rels/slide23.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6" Type="http://schemas.openxmlformats.org/officeDocument/2006/relationships/notesSlide" Target="../notesSlides/notesSlide23.xml"/><Relationship Id="rId25" Type="http://schemas.openxmlformats.org/officeDocument/2006/relationships/slideLayout" Target="../slideLayouts/slideLayout6.xml"/><Relationship Id="rId24" Type="http://schemas.openxmlformats.org/officeDocument/2006/relationships/tags" Target="../tags/tag230.xml"/><Relationship Id="rId23" Type="http://schemas.openxmlformats.org/officeDocument/2006/relationships/tags" Target="../tags/tag229.xml"/><Relationship Id="rId22" Type="http://schemas.openxmlformats.org/officeDocument/2006/relationships/tags" Target="../tags/tag228.xml"/><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10.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image" Target="../media/image91.png"/><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9.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xml"/><Relationship Id="rId2" Type="http://schemas.openxmlformats.org/officeDocument/2006/relationships/image" Target="../media/image93.png"/><Relationship Id="rId1" Type="http://schemas.openxmlformats.org/officeDocument/2006/relationships/image" Target="../media/image9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image" Target="../media/image95.png"/><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0" Type="http://schemas.openxmlformats.org/officeDocument/2006/relationships/notesSlide" Target="../notesSlides/notesSlide25.xml"/><Relationship Id="rId1" Type="http://schemas.openxmlformats.org/officeDocument/2006/relationships/image" Target="../media/image94.png"/></Relationships>
</file>

<file path=ppt/slides/_rels/slide26.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image" Target="../media/image97.png"/><Relationship Id="rId7" Type="http://schemas.openxmlformats.org/officeDocument/2006/relationships/image" Target="../media/image96.png"/><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5" Type="http://schemas.openxmlformats.org/officeDocument/2006/relationships/notesSlide" Target="../notesSlides/notesSlide26.xml"/><Relationship Id="rId14" Type="http://schemas.openxmlformats.org/officeDocument/2006/relationships/slideLayout" Target="../slideLayouts/slideLayout6.xml"/><Relationship Id="rId13" Type="http://schemas.openxmlformats.org/officeDocument/2006/relationships/tags" Target="../tags/tag246.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tags" Target="../tags/tag237.xml"/></Relationships>
</file>

<file path=ppt/slides/_rels/slide27.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100.png"/><Relationship Id="rId15" Type="http://schemas.openxmlformats.org/officeDocument/2006/relationships/notesSlide" Target="../notesSlides/notesSlide27.xml"/><Relationship Id="rId14" Type="http://schemas.openxmlformats.org/officeDocument/2006/relationships/vmlDrawing" Target="../drawings/vmlDrawing10.vml"/><Relationship Id="rId13" Type="http://schemas.openxmlformats.org/officeDocument/2006/relationships/slideLayout" Target="../slideLayouts/slideLayout6.xml"/><Relationship Id="rId12" Type="http://schemas.openxmlformats.org/officeDocument/2006/relationships/image" Target="../media/image101.emf"/><Relationship Id="rId11" Type="http://schemas.openxmlformats.org/officeDocument/2006/relationships/oleObject" Target="../embeddings/oleObject23.bin"/><Relationship Id="rId10" Type="http://schemas.openxmlformats.org/officeDocument/2006/relationships/tags" Target="../tags/tag254.xml"/><Relationship Id="rId1" Type="http://schemas.openxmlformats.org/officeDocument/2006/relationships/image" Target="../media/image99.png"/></Relationships>
</file>

<file path=ppt/slides/_rels/slide28.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image" Target="../media/image103.png"/><Relationship Id="rId15" Type="http://schemas.openxmlformats.org/officeDocument/2006/relationships/notesSlide" Target="../notesSlides/notesSlide28.xml"/><Relationship Id="rId14" Type="http://schemas.openxmlformats.org/officeDocument/2006/relationships/vmlDrawing" Target="../drawings/vmlDrawing11.vml"/><Relationship Id="rId13" Type="http://schemas.openxmlformats.org/officeDocument/2006/relationships/slideLayout" Target="../slideLayouts/slideLayout6.xml"/><Relationship Id="rId12" Type="http://schemas.openxmlformats.org/officeDocument/2006/relationships/image" Target="../media/image104.emf"/><Relationship Id="rId11" Type="http://schemas.openxmlformats.org/officeDocument/2006/relationships/oleObject" Target="../embeddings/oleObject24.bin"/><Relationship Id="rId10" Type="http://schemas.openxmlformats.org/officeDocument/2006/relationships/tags" Target="../tags/tag262.xml"/><Relationship Id="rId1" Type="http://schemas.openxmlformats.org/officeDocument/2006/relationships/image" Target="../media/image102.png"/></Relationships>
</file>

<file path=ppt/slides/_rels/slide29.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image" Target="../media/image106.png"/><Relationship Id="rId17" Type="http://schemas.openxmlformats.org/officeDocument/2006/relationships/notesSlide" Target="../notesSlides/notesSlide29.xml"/><Relationship Id="rId16" Type="http://schemas.openxmlformats.org/officeDocument/2006/relationships/slideLayout" Target="../slideLayouts/slideLayout6.xml"/><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image" Target="../media/image107.png"/><Relationship Id="rId10" Type="http://schemas.openxmlformats.org/officeDocument/2006/relationships/tags" Target="../tags/tag270.xml"/><Relationship Id="rId1"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9" Type="http://schemas.openxmlformats.org/officeDocument/2006/relationships/image" Target="../media/image108.png"/><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3" Type="http://schemas.openxmlformats.org/officeDocument/2006/relationships/notesSlide" Target="../notesSlides/notesSlide30.xml"/><Relationship Id="rId12" Type="http://schemas.openxmlformats.org/officeDocument/2006/relationships/slideLayout" Target="../slideLayouts/slideLayout6.xml"/><Relationship Id="rId11" Type="http://schemas.openxmlformats.org/officeDocument/2006/relationships/image" Target="../media/image110.png"/><Relationship Id="rId10" Type="http://schemas.openxmlformats.org/officeDocument/2006/relationships/image" Target="../media/image109.png"/><Relationship Id="rId1" Type="http://schemas.openxmlformats.org/officeDocument/2006/relationships/tags" Target="../tags/tag275.xml"/></Relationships>
</file>

<file path=ppt/slides/_rels/slide31.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5" Type="http://schemas.openxmlformats.org/officeDocument/2006/relationships/notesSlide" Target="../notesSlides/notesSlide31.xml"/><Relationship Id="rId14" Type="http://schemas.openxmlformats.org/officeDocument/2006/relationships/slideLayout" Target="../slideLayouts/slideLayout6.xml"/><Relationship Id="rId13" Type="http://schemas.openxmlformats.org/officeDocument/2006/relationships/image" Target="../media/image115.png"/><Relationship Id="rId12" Type="http://schemas.openxmlformats.org/officeDocument/2006/relationships/image" Target="../media/image114.png"/><Relationship Id="rId11" Type="http://schemas.openxmlformats.org/officeDocument/2006/relationships/image" Target="../media/image113.png"/><Relationship Id="rId10" Type="http://schemas.openxmlformats.org/officeDocument/2006/relationships/image" Target="../media/image112.png"/><Relationship Id="rId1" Type="http://schemas.openxmlformats.org/officeDocument/2006/relationships/image" Target="../media/image1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png"/><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7" Type="http://schemas.openxmlformats.org/officeDocument/2006/relationships/notesSlide" Target="../notesSlides/notesSlide7.xml"/><Relationship Id="rId36" Type="http://schemas.openxmlformats.org/officeDocument/2006/relationships/slideLayout" Target="../slideLayouts/slideLayout6.xml"/><Relationship Id="rId35" Type="http://schemas.openxmlformats.org/officeDocument/2006/relationships/image" Target="../media/image19.png"/><Relationship Id="rId34" Type="http://schemas.openxmlformats.org/officeDocument/2006/relationships/image" Target="../media/image18.png"/><Relationship Id="rId33" Type="http://schemas.openxmlformats.org/officeDocument/2006/relationships/image" Target="../media/image17.png"/><Relationship Id="rId32" Type="http://schemas.openxmlformats.org/officeDocument/2006/relationships/image" Target="../media/image16.png"/><Relationship Id="rId31" Type="http://schemas.openxmlformats.org/officeDocument/2006/relationships/image" Target="../media/image15.png"/><Relationship Id="rId30" Type="http://schemas.openxmlformats.org/officeDocument/2006/relationships/tags" Target="../tags/tag27.xml"/><Relationship Id="rId3" Type="http://schemas.openxmlformats.org/officeDocument/2006/relationships/tags" Target="../tags/tag5.xml"/><Relationship Id="rId29" Type="http://schemas.openxmlformats.org/officeDocument/2006/relationships/tags" Target="../tags/tag26.xml"/><Relationship Id="rId28" Type="http://schemas.openxmlformats.org/officeDocument/2006/relationships/tags" Target="../tags/tag25.xml"/><Relationship Id="rId27" Type="http://schemas.openxmlformats.org/officeDocument/2006/relationships/tags" Target="../tags/tag24.xml"/><Relationship Id="rId26" Type="http://schemas.openxmlformats.org/officeDocument/2006/relationships/tags" Target="../tags/tag23.xml"/><Relationship Id="rId25" Type="http://schemas.openxmlformats.org/officeDocument/2006/relationships/image" Target="../media/image14.png"/><Relationship Id="rId24" Type="http://schemas.openxmlformats.org/officeDocument/2006/relationships/tags" Target="../tags/tag22.xml"/><Relationship Id="rId23" Type="http://schemas.openxmlformats.org/officeDocument/2006/relationships/image" Target="../media/image13.png"/><Relationship Id="rId22" Type="http://schemas.openxmlformats.org/officeDocument/2006/relationships/tags" Target="../tags/tag21.xml"/><Relationship Id="rId21" Type="http://schemas.openxmlformats.org/officeDocument/2006/relationships/image" Target="../media/image12.png"/><Relationship Id="rId20" Type="http://schemas.openxmlformats.org/officeDocument/2006/relationships/tags" Target="../tags/tag20.xml"/><Relationship Id="rId2" Type="http://schemas.openxmlformats.org/officeDocument/2006/relationships/tags" Target="../tags/tag4.xml"/><Relationship Id="rId19" Type="http://schemas.openxmlformats.org/officeDocument/2006/relationships/image" Target="../media/image11.png"/><Relationship Id="rId18" Type="http://schemas.openxmlformats.org/officeDocument/2006/relationships/tags" Target="../tags/tag19.xml"/><Relationship Id="rId17" Type="http://schemas.openxmlformats.org/officeDocument/2006/relationships/image" Target="../media/image10.png"/><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5" Type="http://schemas.openxmlformats.org/officeDocument/2006/relationships/notesSlide" Target="../notesSlides/notesSlide8.xml"/><Relationship Id="rId24" Type="http://schemas.openxmlformats.org/officeDocument/2006/relationships/vmlDrawing" Target="../drawings/vmlDrawing1.vml"/><Relationship Id="rId23" Type="http://schemas.openxmlformats.org/officeDocument/2006/relationships/slideLayout" Target="../slideLayouts/slideLayout6.xml"/><Relationship Id="rId22" Type="http://schemas.openxmlformats.org/officeDocument/2006/relationships/image" Target="../media/image25.emf"/><Relationship Id="rId21" Type="http://schemas.openxmlformats.org/officeDocument/2006/relationships/oleObject" Target="../embeddings/oleObject3.bin"/><Relationship Id="rId20" Type="http://schemas.openxmlformats.org/officeDocument/2006/relationships/image" Target="../media/image24.emf"/><Relationship Id="rId2" Type="http://schemas.openxmlformats.org/officeDocument/2006/relationships/image" Target="../media/image20.png"/><Relationship Id="rId19" Type="http://schemas.openxmlformats.org/officeDocument/2006/relationships/oleObject" Target="../embeddings/oleObject2.bin"/><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image" Target="../media/image23.emf"/><Relationship Id="rId14" Type="http://schemas.openxmlformats.org/officeDocument/2006/relationships/oleObject" Target="../embeddings/oleObject1.bin"/><Relationship Id="rId13" Type="http://schemas.openxmlformats.org/officeDocument/2006/relationships/tags" Target="../tags/tag37.xml"/><Relationship Id="rId12" Type="http://schemas.openxmlformats.org/officeDocument/2006/relationships/image" Target="../media/image22.png"/><Relationship Id="rId11" Type="http://schemas.openxmlformats.org/officeDocument/2006/relationships/tags" Target="../tags/tag36.xml"/><Relationship Id="rId10" Type="http://schemas.openxmlformats.org/officeDocument/2006/relationships/image" Target="../media/image21.png"/><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27.png"/><Relationship Id="rId3" Type="http://schemas.openxmlformats.org/officeDocument/2006/relationships/tags" Target="../tags/tag42.xml"/><Relationship Id="rId20" Type="http://schemas.openxmlformats.org/officeDocument/2006/relationships/notesSlide" Target="../notesSlides/notesSlide9.xml"/><Relationship Id="rId2" Type="http://schemas.openxmlformats.org/officeDocument/2006/relationships/image" Target="../media/image26.png"/><Relationship Id="rId19" Type="http://schemas.openxmlformats.org/officeDocument/2006/relationships/vmlDrawing" Target="../drawings/vmlDrawing2.vml"/><Relationship Id="rId18" Type="http://schemas.openxmlformats.org/officeDocument/2006/relationships/slideLayout" Target="../slideLayouts/slideLayout6.xml"/><Relationship Id="rId17" Type="http://schemas.openxmlformats.org/officeDocument/2006/relationships/image" Target="../media/image28.emf"/><Relationship Id="rId16" Type="http://schemas.openxmlformats.org/officeDocument/2006/relationships/oleObject" Target="../embeddings/oleObject4.bin"/><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矩形 17"/>
          <p:cNvSpPr/>
          <p:nvPr>
            <p:custDataLst>
              <p:tags r:id="rId1"/>
            </p:custDataLst>
          </p:nvPr>
        </p:nvSpPr>
        <p:spPr>
          <a:xfrm>
            <a:off x="327557"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2"/>
            </p:custDataLst>
          </p:nvPr>
        </p:nvSpPr>
        <p:spPr>
          <a:xfrm>
            <a:off x="427990"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3"/>
            </p:custDataLst>
          </p:nvPr>
        </p:nvSpPr>
        <p:spPr>
          <a:xfrm>
            <a:off x="2167396"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4"/>
            </p:custDataLst>
          </p:nvPr>
        </p:nvSpPr>
        <p:spPr>
          <a:xfrm>
            <a:off x="2267585"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3" name="图片 2" descr="213213123123"/>
          <p:cNvPicPr>
            <a:picLocks noChangeAspect="1"/>
          </p:cNvPicPr>
          <p:nvPr/>
        </p:nvPicPr>
        <p:blipFill>
          <a:blip r:embed="rId5"/>
          <a:stretch>
            <a:fillRect/>
          </a:stretch>
        </p:blipFill>
        <p:spPr>
          <a:xfrm>
            <a:off x="2195830" y="1577975"/>
            <a:ext cx="2686050" cy="2686050"/>
          </a:xfrm>
          <a:prstGeom prst="rect">
            <a:avLst/>
          </a:prstGeom>
        </p:spPr>
      </p:pic>
      <p:sp>
        <p:nvSpPr>
          <p:cNvPr id="10" name="文本框 9"/>
          <p:cNvSpPr txBox="1"/>
          <p:nvPr/>
        </p:nvSpPr>
        <p:spPr>
          <a:xfrm>
            <a:off x="2975610" y="4227830"/>
            <a:ext cx="1524635"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4.08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 </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7" name="图片 6" descr="3121232131231231231"/>
          <p:cNvPicPr>
            <a:picLocks noChangeAspect="1"/>
          </p:cNvPicPr>
          <p:nvPr/>
        </p:nvPicPr>
        <p:blipFill>
          <a:blip r:embed="rId6"/>
          <a:stretch>
            <a:fillRect/>
          </a:stretch>
        </p:blipFill>
        <p:spPr>
          <a:xfrm>
            <a:off x="5579745" y="1060450"/>
            <a:ext cx="3261600" cy="3261600"/>
          </a:xfrm>
          <a:prstGeom prst="rect">
            <a:avLst/>
          </a:prstGeom>
        </p:spPr>
      </p:pic>
      <p:sp>
        <p:nvSpPr>
          <p:cNvPr id="8" name="矩形 7"/>
          <p:cNvSpPr/>
          <p:nvPr/>
        </p:nvSpPr>
        <p:spPr>
          <a:xfrm>
            <a:off x="3996055" y="2716530"/>
            <a:ext cx="504190" cy="504190"/>
          </a:xfrm>
          <a:prstGeom prst="rect">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5579745" y="1060450"/>
            <a:ext cx="3261360" cy="3261360"/>
          </a:xfrm>
          <a:prstGeom prst="rect">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连接符 10"/>
          <p:cNvCxnSpPr/>
          <p:nvPr/>
        </p:nvCxnSpPr>
        <p:spPr>
          <a:xfrm flipV="1">
            <a:off x="4500245" y="1081405"/>
            <a:ext cx="1079500" cy="1635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00245" y="3220085"/>
            <a:ext cx="1079500" cy="1101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804025" y="1657350"/>
            <a:ext cx="2211070" cy="460375"/>
          </a:xfrm>
          <a:prstGeom prst="rect">
            <a:avLst/>
          </a:prstGeom>
          <a:noFill/>
        </p:spPr>
        <p:txBody>
          <a:bodyPr wrap="square" rtlCol="0" anchor="t">
            <a:spAutoFit/>
          </a:bodyPr>
          <a:p>
            <a:pPr algn="l">
              <a:lnSpc>
                <a:spcPct val="150000"/>
              </a:lnSpc>
            </a:pPr>
            <a:r>
              <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Leu-107 flip</a:t>
            </a:r>
            <a:endPar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5" name="弧形 14"/>
          <p:cNvSpPr/>
          <p:nvPr/>
        </p:nvSpPr>
        <p:spPr>
          <a:xfrm rot="20520000" flipH="1">
            <a:off x="7408545" y="2240915"/>
            <a:ext cx="434975" cy="720090"/>
          </a:xfrm>
          <a:prstGeom prst="arc">
            <a:avLst/>
          </a:prstGeom>
          <a:ln w="952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2" name="文本框 1"/>
          <p:cNvSpPr txBox="1"/>
          <p:nvPr/>
        </p:nvSpPr>
        <p:spPr>
          <a:xfrm>
            <a:off x="395605" y="1122680"/>
            <a:ext cx="4572000" cy="337185"/>
          </a:xfrm>
          <a:prstGeom prst="rect">
            <a:avLst/>
          </a:prstGeom>
          <a:noFill/>
        </p:spPr>
        <p:txBody>
          <a:bodyPr wrap="square" rtlCol="0" anchor="t">
            <a:spAutoFit/>
          </a:bodyPr>
          <a:p>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L1015 </a:t>
            </a: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6" name="对象 5"/>
          <p:cNvGraphicFramePr/>
          <p:nvPr/>
        </p:nvGraphicFramePr>
        <p:xfrm>
          <a:off x="395605" y="2211705"/>
          <a:ext cx="1536700" cy="1147445"/>
        </p:xfrm>
        <a:graphic>
          <a:graphicData uri="http://schemas.openxmlformats.org/presentationml/2006/ole">
            <mc:AlternateContent xmlns:mc="http://schemas.openxmlformats.org/markup-compatibility/2006">
              <mc:Choice xmlns:v="urn:schemas-microsoft-com:vml" Requires="v">
                <p:oleObj spid="_x0000_s14" name="" r:id="rId7" imgW="1795145" imgH="1337945" progId="ChemDraw.Document.6.0">
                  <p:embed/>
                </p:oleObj>
              </mc:Choice>
              <mc:Fallback>
                <p:oleObj name="" r:id="rId7" imgW="1795145" imgH="1337945" progId="ChemDraw.Document.6.0">
                  <p:embed/>
                  <p:pic>
                    <p:nvPicPr>
                      <p:cNvPr id="0" name="图片 13"/>
                      <p:cNvPicPr/>
                      <p:nvPr/>
                    </p:nvPicPr>
                    <p:blipFill>
                      <a:blip r:embed="rId8"/>
                      <a:stretch>
                        <a:fillRect/>
                      </a:stretch>
                    </p:blipFill>
                    <p:spPr>
                      <a:xfrm>
                        <a:off x="395605" y="2211705"/>
                        <a:ext cx="1536700" cy="1147445"/>
                      </a:xfrm>
                      <a:prstGeom prst="rect">
                        <a:avLst/>
                      </a:prstGeom>
                    </p:spPr>
                  </p:pic>
                </p:oleObj>
              </mc:Fallback>
            </mc:AlternateContent>
          </a:graphicData>
        </a:graphic>
      </p:graphicFrame>
      <p:sp>
        <p:nvSpPr>
          <p:cNvPr id="17" name="矩形 16"/>
          <p:cNvSpPr/>
          <p:nvPr>
            <p:custDataLst>
              <p:tags r:id="rId9"/>
            </p:custDataLst>
          </p:nvPr>
        </p:nvSpPr>
        <p:spPr>
          <a:xfrm>
            <a:off x="5656477" y="451544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10"/>
            </p:custDataLst>
          </p:nvPr>
        </p:nvSpPr>
        <p:spPr>
          <a:xfrm>
            <a:off x="5756910" y="444881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3" name="矩形 22"/>
          <p:cNvSpPr/>
          <p:nvPr>
            <p:custDataLst>
              <p:tags r:id="rId11"/>
            </p:custDataLst>
          </p:nvPr>
        </p:nvSpPr>
        <p:spPr>
          <a:xfrm>
            <a:off x="7352171" y="451544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12"/>
            </p:custDataLst>
          </p:nvPr>
        </p:nvSpPr>
        <p:spPr>
          <a:xfrm>
            <a:off x="7452360" y="444881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Receptor for docking</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4" name="文本框 3"/>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Negative examples for L1000 prediction</a:t>
            </a:r>
            <a:endParaRPr lang="en-US" altLang="zh-CN" b="1">
              <a:latin typeface="Arial" panose="020B0604020202020204" pitchFamily="34" charset="0"/>
              <a:cs typeface="Arial" panose="020B0604020202020204" pitchFamily="34" charset="0"/>
            </a:endParaRPr>
          </a:p>
        </p:txBody>
      </p:sp>
      <p:sp>
        <p:nvSpPr>
          <p:cNvPr id="5" name="文本框 4"/>
          <p:cNvSpPr txBox="1"/>
          <p:nvPr/>
        </p:nvSpPr>
        <p:spPr>
          <a:xfrm>
            <a:off x="1304925" y="4731385"/>
            <a:ext cx="6638925" cy="337185"/>
          </a:xfrm>
          <a:prstGeom prst="rect">
            <a:avLst/>
          </a:prstGeom>
          <a:noFill/>
        </p:spPr>
        <p:txBody>
          <a:bodyPr wrap="square" rtlCol="0">
            <a:spAutoFit/>
          </a:bodyPr>
          <a:p>
            <a:pPr algn="ctr"/>
            <a:r>
              <a:rPr lang="en-US" altLang="zh-CN" sz="1600">
                <a:latin typeface="Arial" panose="020B0604020202020204" pitchFamily="34" charset="0"/>
                <a:cs typeface="Arial" panose="020B0604020202020204" pitchFamily="34" charset="0"/>
              </a:rPr>
              <a:t>The pose was not correctly generated due to the binding site flexibility</a:t>
            </a:r>
            <a:endParaRPr lang="en-US" altLang="zh-CN" sz="160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619885" y="4587875"/>
            <a:ext cx="2112645"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2.78</a:t>
            </a: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nvSpPr>
        <p:spPr>
          <a:xfrm>
            <a:off x="6503035" y="4587875"/>
            <a:ext cx="2112645"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1.39</a:t>
            </a: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矩形 17"/>
          <p:cNvSpPr/>
          <p:nvPr>
            <p:custDataLst>
              <p:tags r:id="rId1"/>
            </p:custDataLst>
          </p:nvPr>
        </p:nvSpPr>
        <p:spPr>
          <a:xfrm>
            <a:off x="327557"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2"/>
            </p:custDataLst>
          </p:nvPr>
        </p:nvSpPr>
        <p:spPr>
          <a:xfrm>
            <a:off x="427990"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3"/>
            </p:custDataLst>
          </p:nvPr>
        </p:nvSpPr>
        <p:spPr>
          <a:xfrm>
            <a:off x="2167396"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4"/>
            </p:custDataLst>
          </p:nvPr>
        </p:nvSpPr>
        <p:spPr>
          <a:xfrm>
            <a:off x="2267585"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graphicFrame>
        <p:nvGraphicFramePr>
          <p:cNvPr id="5" name="对象 4"/>
          <p:cNvGraphicFramePr/>
          <p:nvPr/>
        </p:nvGraphicFramePr>
        <p:xfrm>
          <a:off x="1835785" y="1037590"/>
          <a:ext cx="1454150" cy="1157605"/>
        </p:xfrm>
        <a:graphic>
          <a:graphicData uri="http://schemas.openxmlformats.org/presentationml/2006/ole">
            <mc:AlternateContent xmlns:mc="http://schemas.openxmlformats.org/markup-compatibility/2006">
              <mc:Choice xmlns:v="urn:schemas-microsoft-com:vml" Requires="v">
                <p:oleObj spid="_x0000_s11" name="" r:id="rId5" imgW="1828800" imgH="1516380" progId="ChemDraw.Document.6.0">
                  <p:embed/>
                </p:oleObj>
              </mc:Choice>
              <mc:Fallback>
                <p:oleObj name="" r:id="rId5" imgW="1828800" imgH="1516380" progId="ChemDraw.Document.6.0">
                  <p:embed/>
                  <p:pic>
                    <p:nvPicPr>
                      <p:cNvPr id="0" name="图片 10"/>
                      <p:cNvPicPr/>
                      <p:nvPr/>
                    </p:nvPicPr>
                    <p:blipFill>
                      <a:blip r:embed="rId6"/>
                      <a:stretch>
                        <a:fillRect/>
                      </a:stretch>
                    </p:blipFill>
                    <p:spPr>
                      <a:xfrm>
                        <a:off x="1835785" y="1037590"/>
                        <a:ext cx="1454150" cy="1157605"/>
                      </a:xfrm>
                      <a:prstGeom prst="rect">
                        <a:avLst/>
                      </a:prstGeom>
                    </p:spPr>
                  </p:pic>
                </p:oleObj>
              </mc:Fallback>
            </mc:AlternateContent>
          </a:graphicData>
        </a:graphic>
      </p:graphicFrame>
      <p:sp>
        <p:nvSpPr>
          <p:cNvPr id="12" name="文本框 11"/>
          <p:cNvSpPr txBox="1"/>
          <p:nvPr/>
        </p:nvSpPr>
        <p:spPr>
          <a:xfrm>
            <a:off x="323850" y="1059180"/>
            <a:ext cx="944880" cy="337185"/>
          </a:xfrm>
          <a:prstGeom prst="rect">
            <a:avLst/>
          </a:prstGeom>
          <a:noFill/>
        </p:spPr>
        <p:txBody>
          <a:bodyPr wrap="square" rtlCol="0" anchor="t">
            <a:spAutoFit/>
          </a:bodyPr>
          <a:p>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L2001</a:t>
            </a:r>
            <a:endPar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12"/>
          <p:cNvSpPr txBox="1"/>
          <p:nvPr/>
        </p:nvSpPr>
        <p:spPr>
          <a:xfrm>
            <a:off x="4643755" y="1059180"/>
            <a:ext cx="944880" cy="337185"/>
          </a:xfrm>
          <a:prstGeom prst="rect">
            <a:avLst/>
          </a:prstGeom>
          <a:noFill/>
        </p:spPr>
        <p:txBody>
          <a:bodyPr wrap="square" rtlCol="0" anchor="t">
            <a:spAutoFit/>
          </a:bodyPr>
          <a:p>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L2002</a:t>
            </a:r>
            <a:endPar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14" name="图片 13" descr="123213213123"/>
          <p:cNvPicPr>
            <a:picLocks noChangeAspect="1"/>
          </p:cNvPicPr>
          <p:nvPr/>
        </p:nvPicPr>
        <p:blipFill>
          <a:blip r:embed="rId7"/>
          <a:stretch>
            <a:fillRect/>
          </a:stretch>
        </p:blipFill>
        <p:spPr>
          <a:xfrm>
            <a:off x="1332230" y="2257425"/>
            <a:ext cx="2340000" cy="2340000"/>
          </a:xfrm>
          <a:prstGeom prst="rect">
            <a:avLst/>
          </a:prstGeom>
        </p:spPr>
      </p:pic>
      <p:pic>
        <p:nvPicPr>
          <p:cNvPr id="15" name="图片 14" descr="123213123"/>
          <p:cNvPicPr>
            <a:picLocks noChangeAspect="1"/>
          </p:cNvPicPr>
          <p:nvPr/>
        </p:nvPicPr>
        <p:blipFill>
          <a:blip r:embed="rId8"/>
          <a:stretch>
            <a:fillRect/>
          </a:stretch>
        </p:blipFill>
        <p:spPr>
          <a:xfrm>
            <a:off x="6012180" y="2283460"/>
            <a:ext cx="2340000" cy="2340000"/>
          </a:xfrm>
          <a:prstGeom prst="rect">
            <a:avLst/>
          </a:prstGeom>
        </p:spPr>
      </p:pic>
      <p:graphicFrame>
        <p:nvGraphicFramePr>
          <p:cNvPr id="16" name="对象 15"/>
          <p:cNvGraphicFramePr/>
          <p:nvPr/>
        </p:nvGraphicFramePr>
        <p:xfrm>
          <a:off x="6444615" y="975360"/>
          <a:ext cx="1221105" cy="1088390"/>
        </p:xfrm>
        <a:graphic>
          <a:graphicData uri="http://schemas.openxmlformats.org/presentationml/2006/ole">
            <mc:AlternateContent xmlns:mc="http://schemas.openxmlformats.org/markup-compatibility/2006">
              <mc:Choice xmlns:v="urn:schemas-microsoft-com:vml" Requires="v">
                <p:oleObj spid="_x0000_s17" name="" r:id="rId9" imgW="1616710" imgH="1427480" progId="ChemDraw.Document.6.0">
                  <p:embed/>
                </p:oleObj>
              </mc:Choice>
              <mc:Fallback>
                <p:oleObj name="" r:id="rId9" imgW="1616710" imgH="1427480" progId="ChemDraw.Document.6.0">
                  <p:embed/>
                  <p:pic>
                    <p:nvPicPr>
                      <p:cNvPr id="0" name="图片 16"/>
                      <p:cNvPicPr/>
                      <p:nvPr/>
                    </p:nvPicPr>
                    <p:blipFill>
                      <a:blip r:embed="rId10"/>
                      <a:stretch>
                        <a:fillRect/>
                      </a:stretch>
                    </p:blipFill>
                    <p:spPr>
                      <a:xfrm>
                        <a:off x="6444615" y="975360"/>
                        <a:ext cx="1221105" cy="1088390"/>
                      </a:xfrm>
                      <a:prstGeom prst="rect">
                        <a:avLst/>
                      </a:prstGeom>
                    </p:spPr>
                  </p:pic>
                </p:oleObj>
              </mc:Fallback>
            </mc:AlternateContent>
          </a:graphicData>
        </a:graphic>
      </p:graphicFrame>
      <p:sp>
        <p:nvSpPr>
          <p:cNvPr id="2" name="文本框 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Predictions for L2000</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3"/>
          <p:cNvPicPr>
            <a:picLocks noChangeAspect="1"/>
          </p:cNvPicPr>
          <p:nvPr/>
        </p:nvPicPr>
        <p:blipFill>
          <a:blip r:embed="rId1"/>
          <a:stretch>
            <a:fillRect/>
          </a:stretch>
        </p:blipFill>
        <p:spPr>
          <a:xfrm>
            <a:off x="3340100" y="1059180"/>
            <a:ext cx="5615940" cy="3236595"/>
          </a:xfrm>
          <a:prstGeom prst="rect">
            <a:avLst/>
          </a:prstGeom>
        </p:spPr>
      </p:pic>
      <p:pic>
        <p:nvPicPr>
          <p:cNvPr id="2" name="图片 1" descr="1231231"/>
          <p:cNvPicPr>
            <a:picLocks noChangeAspect="1"/>
          </p:cNvPicPr>
          <p:nvPr/>
        </p:nvPicPr>
        <p:blipFill>
          <a:blip r:embed="rId2"/>
          <a:srcRect l="29702" r="35474"/>
          <a:stretch>
            <a:fillRect/>
          </a:stretch>
        </p:blipFill>
        <p:spPr>
          <a:xfrm>
            <a:off x="676275" y="843280"/>
            <a:ext cx="2447925" cy="3585210"/>
          </a:xfrm>
          <a:prstGeom prst="rect">
            <a:avLst/>
          </a:prstGeom>
        </p:spPr>
      </p:pic>
      <p:cxnSp>
        <p:nvCxnSpPr>
          <p:cNvPr id="3" name="直接连接符 2"/>
          <p:cNvCxnSpPr/>
          <p:nvPr/>
        </p:nvCxnSpPr>
        <p:spPr>
          <a:xfrm flipH="1">
            <a:off x="820420" y="2524125"/>
            <a:ext cx="637540" cy="4794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900555" y="2066925"/>
            <a:ext cx="1018540" cy="5765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08300" y="2571115"/>
            <a:ext cx="4572000" cy="337185"/>
          </a:xfrm>
          <a:prstGeom prst="rect">
            <a:avLst/>
          </a:prstGeom>
          <a:noFill/>
        </p:spPr>
        <p:txBody>
          <a:bodyPr wrap="square" rtlCol="0" anchor="t">
            <a:spAutoFit/>
          </a:bodyPr>
          <a:p>
            <a:r>
              <a:rPr lang="en-US" altLang="zh-CN" sz="1600" dirty="0">
                <a:solidFill>
                  <a:schemeClr val="tx1"/>
                </a:solidFill>
                <a:latin typeface="Arial" panose="020B0604020202020204" pitchFamily="34" charset="0"/>
                <a:ea typeface="微软雅黑" panose="020B0503020204020204" charset="-122"/>
                <a:sym typeface="+mn-ea"/>
              </a:rPr>
              <a:t>Binding Pocket</a:t>
            </a:r>
            <a:endParaRPr lang="en-US" altLang="zh-CN" sz="1600" dirty="0">
              <a:solidFill>
                <a:schemeClr val="tx1"/>
              </a:solidFill>
              <a:latin typeface="Arial" panose="020B0604020202020204" pitchFamily="34" charset="0"/>
              <a:ea typeface="微软雅黑" panose="020B0503020204020204" charset="-122"/>
              <a:sym typeface="+mn-ea"/>
            </a:endParaRPr>
          </a:p>
        </p:txBody>
      </p:sp>
      <p:sp>
        <p:nvSpPr>
          <p:cNvPr id="6" name="文本框 5"/>
          <p:cNvSpPr txBox="1"/>
          <p:nvPr/>
        </p:nvSpPr>
        <p:spPr>
          <a:xfrm>
            <a:off x="27940" y="3003550"/>
            <a:ext cx="1537970" cy="337185"/>
          </a:xfrm>
          <a:prstGeom prst="rect">
            <a:avLst/>
          </a:prstGeom>
          <a:noFill/>
        </p:spPr>
        <p:txBody>
          <a:bodyPr wrap="square" rtlCol="0" anchor="t">
            <a:spAutoFit/>
          </a:bodyPr>
          <a:p>
            <a:r>
              <a:rPr lang="en-US" altLang="zh-CN" sz="1600" dirty="0">
                <a:solidFill>
                  <a:schemeClr val="tx1"/>
                </a:solidFill>
                <a:latin typeface="Arial" panose="020B0604020202020204" pitchFamily="34" charset="0"/>
                <a:ea typeface="微软雅黑" panose="020B0503020204020204" charset="-122"/>
                <a:sym typeface="+mn-ea"/>
              </a:rPr>
              <a:t>Glycosylation</a:t>
            </a:r>
            <a:endParaRPr lang="en-US" altLang="zh-CN" sz="1600" dirty="0">
              <a:solidFill>
                <a:schemeClr val="tx1"/>
              </a:solidFill>
              <a:latin typeface="Arial" panose="020B0604020202020204" pitchFamily="34" charset="0"/>
              <a:ea typeface="微软雅黑" panose="020B0503020204020204" charset="-122"/>
              <a:sym typeface="+mn-ea"/>
            </a:endParaRPr>
          </a:p>
        </p:txBody>
      </p:sp>
      <p:sp>
        <p:nvSpPr>
          <p:cNvPr id="7" name="文本框 6"/>
          <p:cNvSpPr txBox="1"/>
          <p:nvPr/>
        </p:nvSpPr>
        <p:spPr>
          <a:xfrm>
            <a:off x="116840" y="186055"/>
            <a:ext cx="476440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Binding pockets for L3000</a:t>
            </a:r>
            <a:endParaRPr lang="en-US" altLang="zh-CN" b="1">
              <a:latin typeface="Arial" panose="020B0604020202020204" pitchFamily="34" charset="0"/>
              <a:cs typeface="Arial" panose="020B0604020202020204" pitchFamily="34" charset="0"/>
            </a:endParaRPr>
          </a:p>
        </p:txBody>
      </p:sp>
      <p:sp>
        <p:nvSpPr>
          <p:cNvPr id="8" name="文本框 7"/>
          <p:cNvSpPr txBox="1"/>
          <p:nvPr/>
        </p:nvSpPr>
        <p:spPr>
          <a:xfrm>
            <a:off x="4942205" y="4371975"/>
            <a:ext cx="2411730" cy="306705"/>
          </a:xfrm>
          <a:prstGeom prst="rect">
            <a:avLst/>
          </a:prstGeom>
        </p:spPr>
        <p:txBody>
          <a:bodyPr wrap="square">
            <a:spAutoFit/>
          </a:bodyPr>
          <a:p>
            <a:pPr marL="0" indent="0"/>
            <a:r>
              <a:rPr lang="en-US" altLang="zh-CN" sz="1400" b="0" i="1">
                <a:solidFill>
                  <a:srgbClr val="5B616B"/>
                </a:solidFill>
                <a:latin typeface="Times New Roman" panose="02020603050405020304" pitchFamily="18" charset="0"/>
                <a:ea typeface="BlinkMacSystemFont"/>
                <a:cs typeface="Times New Roman" panose="02020603050405020304" pitchFamily="18" charset="0"/>
              </a:rPr>
              <a:t>Anastassis, J. Lipid. Res. 2014</a:t>
            </a:r>
            <a:r>
              <a:rPr lang="en-US" altLang="zh-CN" sz="1400" b="0" i="1">
                <a:solidFill>
                  <a:srgbClr val="0071BC"/>
                </a:solidFill>
                <a:latin typeface="Times New Roman" panose="02020603050405020304" pitchFamily="18" charset="0"/>
                <a:ea typeface="BlinkMacSystemFont"/>
                <a:cs typeface="Times New Roman" panose="02020603050405020304" pitchFamily="18" charset="0"/>
              </a:rPr>
              <a:t>.</a:t>
            </a:r>
            <a:endParaRPr lang="en-US" altLang="zh-CN" sz="1400" b="0" i="1">
              <a:solidFill>
                <a:srgbClr val="0071BC"/>
              </a:solidFill>
              <a:latin typeface="Times New Roman" panose="02020603050405020304" pitchFamily="18" charset="0"/>
              <a:ea typeface="BlinkMacSystemFont"/>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custDataLst>
              <p:tags r:id="rId1"/>
            </p:custDataLst>
          </p:nvPr>
        </p:nvSpPr>
        <p:spPr>
          <a:xfrm rot="8580000">
            <a:off x="5928360" y="2174875"/>
            <a:ext cx="1011555" cy="53848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2"/>
            </p:custDataLst>
          </p:nvPr>
        </p:nvSpPr>
        <p:spPr>
          <a:xfrm rot="5400000">
            <a:off x="6466840" y="2766060"/>
            <a:ext cx="1073150" cy="68580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3"/>
            </p:custDataLst>
          </p:nvPr>
        </p:nvSpPr>
        <p:spPr>
          <a:xfrm rot="7800000">
            <a:off x="7510145" y="2202815"/>
            <a:ext cx="891540" cy="73787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1123213"/>
          <p:cNvPicPr>
            <a:picLocks noChangeAspect="1"/>
          </p:cNvPicPr>
          <p:nvPr/>
        </p:nvPicPr>
        <p:blipFill>
          <a:blip r:embed="rId4"/>
          <a:stretch>
            <a:fillRect/>
          </a:stretch>
        </p:blipFill>
        <p:spPr>
          <a:xfrm>
            <a:off x="6012180" y="1419860"/>
            <a:ext cx="2314575" cy="2314575"/>
          </a:xfrm>
          <a:prstGeom prst="rect">
            <a:avLst/>
          </a:prstGeom>
        </p:spPr>
      </p:pic>
      <p:pic>
        <p:nvPicPr>
          <p:cNvPr id="8" name="图片 7" descr="daasdasd"/>
          <p:cNvPicPr>
            <a:picLocks noChangeAspect="1"/>
          </p:cNvPicPr>
          <p:nvPr/>
        </p:nvPicPr>
        <p:blipFill>
          <a:blip r:embed="rId5"/>
          <a:srcRect l="16734"/>
          <a:stretch>
            <a:fillRect/>
          </a:stretch>
        </p:blipFill>
        <p:spPr>
          <a:xfrm>
            <a:off x="560070" y="988060"/>
            <a:ext cx="4300220" cy="3127375"/>
          </a:xfrm>
          <a:prstGeom prst="rect">
            <a:avLst/>
          </a:prstGeom>
        </p:spPr>
      </p:pic>
      <p:sp>
        <p:nvSpPr>
          <p:cNvPr id="10" name="文本框 9"/>
          <p:cNvSpPr txBox="1"/>
          <p:nvPr/>
        </p:nvSpPr>
        <p:spPr>
          <a:xfrm>
            <a:off x="539750" y="3364230"/>
            <a:ext cx="2112645" cy="460375"/>
          </a:xfrm>
          <a:prstGeom prst="rect">
            <a:avLst/>
          </a:prstGeom>
          <a:noFill/>
        </p:spPr>
        <p:txBody>
          <a:bodyPr wrap="square" rtlCol="0" anchor="t">
            <a:spAutoFit/>
          </a:bodyPr>
          <a:p>
            <a:pPr algn="l">
              <a:lnSpc>
                <a:spcPct val="150000"/>
              </a:lnSpc>
            </a:pPr>
            <a:r>
              <a:rPr lang="en-US" altLang="zh-CN" sz="1600" dirty="0">
                <a:solidFill>
                  <a:srgbClr val="FF0000"/>
                </a:solidFill>
                <a:highlight>
                  <a:srgbClr val="FFFF00"/>
                </a:highlight>
                <a:latin typeface="Arial" panose="020B0604020202020204" pitchFamily="34" charset="0"/>
                <a:ea typeface="微软雅黑" panose="020B0503020204020204" charset="-122"/>
                <a:sym typeface="+mn-ea"/>
              </a:rPr>
              <a:t>Tunnel</a:t>
            </a:r>
            <a:endParaRPr lang="en-US" altLang="zh-CN" sz="1600" dirty="0">
              <a:solidFill>
                <a:srgbClr val="FF0000"/>
              </a:solidFill>
              <a:highlight>
                <a:srgbClr val="FFFF00"/>
              </a:highlight>
              <a:latin typeface="Arial" panose="020B0604020202020204" pitchFamily="34" charset="0"/>
              <a:ea typeface="微软雅黑" panose="020B0503020204020204" charset="-122"/>
              <a:sym typeface="+mn-ea"/>
            </a:endParaRPr>
          </a:p>
        </p:txBody>
      </p:sp>
      <p:sp>
        <p:nvSpPr>
          <p:cNvPr id="17" name="文本框 16"/>
          <p:cNvSpPr txBox="1"/>
          <p:nvPr/>
        </p:nvSpPr>
        <p:spPr>
          <a:xfrm>
            <a:off x="2652395" y="3580765"/>
            <a:ext cx="2112645" cy="460375"/>
          </a:xfrm>
          <a:prstGeom prst="rect">
            <a:avLst/>
          </a:prstGeom>
          <a:noFill/>
        </p:spPr>
        <p:txBody>
          <a:bodyPr wrap="square" rtlCol="0" anchor="t">
            <a:spAutoFit/>
          </a:bodyPr>
          <a:p>
            <a:pPr algn="l">
              <a:lnSpc>
                <a:spcPct val="150000"/>
              </a:lnSpc>
            </a:pPr>
            <a:r>
              <a:rPr lang="en-US" altLang="zh-CN" sz="1600" dirty="0">
                <a:solidFill>
                  <a:srgbClr val="FF0000"/>
                </a:solidFill>
                <a:highlight>
                  <a:srgbClr val="FFFF00"/>
                </a:highlight>
                <a:latin typeface="Arial" panose="020B0604020202020204" pitchFamily="34" charset="0"/>
                <a:ea typeface="微软雅黑" panose="020B0503020204020204" charset="-122"/>
                <a:sym typeface="+mn-ea"/>
              </a:rPr>
              <a:t>Hydrophobic pocket</a:t>
            </a:r>
            <a:endParaRPr lang="en-US" altLang="zh-CN" sz="1600" dirty="0">
              <a:solidFill>
                <a:srgbClr val="FF0000"/>
              </a:solidFill>
              <a:highlight>
                <a:srgbClr val="FFFF00"/>
              </a:highlight>
              <a:latin typeface="Arial" panose="020B0604020202020204" pitchFamily="34" charset="0"/>
              <a:ea typeface="微软雅黑" panose="020B0503020204020204" charset="-122"/>
              <a:sym typeface="+mn-ea"/>
            </a:endParaRPr>
          </a:p>
        </p:txBody>
      </p:sp>
      <p:sp>
        <p:nvSpPr>
          <p:cNvPr id="20" name="文本框 19"/>
          <p:cNvSpPr txBox="1"/>
          <p:nvPr/>
        </p:nvSpPr>
        <p:spPr>
          <a:xfrm>
            <a:off x="3296285" y="1896110"/>
            <a:ext cx="2112645" cy="460375"/>
          </a:xfrm>
          <a:prstGeom prst="rect">
            <a:avLst/>
          </a:prstGeom>
          <a:noFill/>
        </p:spPr>
        <p:txBody>
          <a:bodyPr wrap="square" rtlCol="0" anchor="t">
            <a:spAutoFit/>
          </a:bodyPr>
          <a:p>
            <a:pPr algn="l">
              <a:lnSpc>
                <a:spcPct val="150000"/>
              </a:lnSpc>
            </a:pPr>
            <a:r>
              <a:rPr lang="en-US" altLang="zh-CN" sz="1600" dirty="0">
                <a:solidFill>
                  <a:srgbClr val="FF0000"/>
                </a:solidFill>
                <a:highlight>
                  <a:srgbClr val="FFFF00"/>
                </a:highlight>
                <a:latin typeface="Arial" panose="020B0604020202020204" pitchFamily="34" charset="0"/>
                <a:ea typeface="微软雅黑" panose="020B0503020204020204" charset="-122"/>
                <a:sym typeface="+mn-ea"/>
              </a:rPr>
              <a:t>Active Site(Zn</a:t>
            </a:r>
            <a:r>
              <a:rPr lang="en-US" altLang="zh-CN" sz="1600" baseline="30000" dirty="0">
                <a:solidFill>
                  <a:srgbClr val="FF0000"/>
                </a:solidFill>
                <a:highlight>
                  <a:srgbClr val="FFFF00"/>
                </a:highlight>
                <a:latin typeface="Arial" panose="020B0604020202020204" pitchFamily="34" charset="0"/>
                <a:ea typeface="微软雅黑" panose="020B0503020204020204" charset="-122"/>
                <a:sym typeface="+mn-ea"/>
              </a:rPr>
              <a:t>2+</a:t>
            </a:r>
            <a:r>
              <a:rPr lang="en-US" altLang="zh-CN" sz="1600" dirty="0">
                <a:solidFill>
                  <a:srgbClr val="FF0000"/>
                </a:solidFill>
                <a:highlight>
                  <a:srgbClr val="FFFF00"/>
                </a:highlight>
                <a:latin typeface="Arial" panose="020B0604020202020204" pitchFamily="34" charset="0"/>
                <a:ea typeface="微软雅黑" panose="020B0503020204020204" charset="-122"/>
                <a:sym typeface="+mn-ea"/>
              </a:rPr>
              <a:t>)</a:t>
            </a:r>
            <a:endParaRPr lang="zh-CN" altLang="en-US" sz="1600" dirty="0">
              <a:solidFill>
                <a:srgbClr val="FF0000"/>
              </a:solidFill>
              <a:highlight>
                <a:srgbClr val="FFFF00"/>
              </a:highlight>
              <a:latin typeface="Arial" panose="020B0604020202020204" pitchFamily="34" charset="0"/>
              <a:ea typeface="微软雅黑" panose="020B0503020204020204" charset="-122"/>
              <a:sym typeface="+mn-ea"/>
            </a:endParaRPr>
          </a:p>
        </p:txBody>
      </p:sp>
      <p:cxnSp>
        <p:nvCxnSpPr>
          <p:cNvPr id="24" name="直接箭头连接符 23"/>
          <p:cNvCxnSpPr/>
          <p:nvPr/>
        </p:nvCxnSpPr>
        <p:spPr>
          <a:xfrm flipV="1">
            <a:off x="1043940" y="2716530"/>
            <a:ext cx="720090" cy="719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3275965" y="2284095"/>
            <a:ext cx="648335" cy="3600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2988310" y="2795270"/>
            <a:ext cx="628015" cy="647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95605" y="699135"/>
            <a:ext cx="4741545"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Pose in protein</a:t>
            </a:r>
            <a:r>
              <a:rPr lang="en-US" altLang="zh-CN" sz="1600" b="1" dirty="0">
                <a:solidFill>
                  <a:srgbClr val="0070C0"/>
                </a:solidFill>
                <a:latin typeface="Arial" panose="020B0604020202020204" pitchFamily="34" charset="0"/>
                <a:ea typeface="微软雅黑" panose="020B0503020204020204" charset="-122"/>
                <a:sym typeface="+mn-ea"/>
              </a:rPr>
              <a:t> (</a:t>
            </a:r>
            <a:r>
              <a:rPr lang="en-US" altLang="zh-CN" sz="1600" b="1" dirty="0">
                <a:solidFill>
                  <a:srgbClr val="0070C0"/>
                </a:solidFill>
                <a:latin typeface="Arial" panose="020B0604020202020204" pitchFamily="34" charset="0"/>
                <a:ea typeface="微软雅黑" panose="020B0503020204020204" charset="-122"/>
                <a:sym typeface="+mn-ea"/>
              </a:rPr>
              <a:t>PDB ID: 5DLW</a:t>
            </a:r>
            <a:r>
              <a:rPr lang="en-US" altLang="zh-CN" sz="1600" b="1" dirty="0">
                <a:solidFill>
                  <a:srgbClr val="0070C0"/>
                </a:solidFill>
                <a:latin typeface="Arial" panose="020B0604020202020204" pitchFamily="34" charset="0"/>
                <a:ea typeface="微软雅黑" panose="020B0503020204020204" charset="-122"/>
                <a:sym typeface="+mn-ea"/>
              </a:rPr>
              <a:t>) </a:t>
            </a:r>
            <a:endParaRPr lang="en-US" altLang="zh-CN" sz="1600" b="1" dirty="0">
              <a:solidFill>
                <a:srgbClr val="0070C0"/>
              </a:solidFill>
              <a:latin typeface="Arial" panose="020B0604020202020204" pitchFamily="34" charset="0"/>
              <a:ea typeface="微软雅黑" panose="020B0503020204020204" charset="-122"/>
              <a:sym typeface="+mn-ea"/>
            </a:endParaRPr>
          </a:p>
        </p:txBody>
      </p:sp>
      <p:cxnSp>
        <p:nvCxnSpPr>
          <p:cNvPr id="30" name="直接箭头连接符 29"/>
          <p:cNvCxnSpPr/>
          <p:nvPr/>
        </p:nvCxnSpPr>
        <p:spPr>
          <a:xfrm flipH="1" flipV="1">
            <a:off x="2411730" y="3435985"/>
            <a:ext cx="935990" cy="2165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220335" y="2428240"/>
            <a:ext cx="2112645" cy="460375"/>
          </a:xfrm>
          <a:prstGeom prst="rect">
            <a:avLst/>
          </a:prstGeom>
          <a:noFill/>
        </p:spPr>
        <p:txBody>
          <a:bodyPr wrap="square" rtlCol="0" anchor="t">
            <a:spAutoFit/>
          </a:bodyPr>
          <a:p>
            <a:pPr algn="l">
              <a:lnSpc>
                <a:spcPct val="150000"/>
              </a:lnSpc>
            </a:pPr>
            <a:r>
              <a:rPr lang="en-US" altLang="zh-CN" sz="1600" dirty="0">
                <a:solidFill>
                  <a:srgbClr val="FF0000"/>
                </a:solidFill>
                <a:latin typeface="Arial" panose="020B0604020202020204" pitchFamily="34" charset="0"/>
                <a:ea typeface="微软雅黑" panose="020B0503020204020204" charset="-122"/>
                <a:sym typeface="+mn-ea"/>
              </a:rPr>
              <a:t>Tunnel</a:t>
            </a:r>
            <a:endParaRPr lang="en-US" altLang="zh-CN" sz="1600" dirty="0">
              <a:solidFill>
                <a:srgbClr val="FF0000"/>
              </a:solidFill>
              <a:latin typeface="Arial" panose="020B0604020202020204" pitchFamily="34" charset="0"/>
              <a:ea typeface="微软雅黑" panose="020B0503020204020204" charset="-122"/>
              <a:sym typeface="+mn-ea"/>
            </a:endParaRPr>
          </a:p>
        </p:txBody>
      </p:sp>
      <p:sp>
        <p:nvSpPr>
          <p:cNvPr id="7" name="文本框 6"/>
          <p:cNvSpPr txBox="1"/>
          <p:nvPr/>
        </p:nvSpPr>
        <p:spPr>
          <a:xfrm>
            <a:off x="6113145" y="3652520"/>
            <a:ext cx="2112645" cy="460375"/>
          </a:xfrm>
          <a:prstGeom prst="rect">
            <a:avLst/>
          </a:prstGeom>
          <a:noFill/>
        </p:spPr>
        <p:txBody>
          <a:bodyPr wrap="square" rtlCol="0" anchor="t">
            <a:spAutoFit/>
          </a:bodyPr>
          <a:p>
            <a:pPr algn="l">
              <a:lnSpc>
                <a:spcPct val="150000"/>
              </a:lnSpc>
            </a:pPr>
            <a:r>
              <a:rPr lang="en-US" altLang="zh-CN" sz="1600" dirty="0">
                <a:solidFill>
                  <a:schemeClr val="accent4">
                    <a:lumMod val="75000"/>
                  </a:schemeClr>
                </a:solidFill>
                <a:latin typeface="Arial" panose="020B0604020202020204" pitchFamily="34" charset="0"/>
                <a:ea typeface="微软雅黑" panose="020B0503020204020204" charset="-122"/>
                <a:sym typeface="+mn-ea"/>
              </a:rPr>
              <a:t>Hydrophobic pocket</a:t>
            </a:r>
            <a:endParaRPr lang="en-US" altLang="zh-CN" sz="1600" dirty="0">
              <a:solidFill>
                <a:schemeClr val="accent4">
                  <a:lumMod val="75000"/>
                </a:schemeClr>
              </a:solidFill>
              <a:latin typeface="Arial" panose="020B0604020202020204" pitchFamily="34" charset="0"/>
              <a:ea typeface="微软雅黑" panose="020B0503020204020204" charset="-122"/>
              <a:sym typeface="+mn-ea"/>
            </a:endParaRPr>
          </a:p>
        </p:txBody>
      </p:sp>
      <p:sp>
        <p:nvSpPr>
          <p:cNvPr id="9" name="文本框 8"/>
          <p:cNvSpPr txBox="1"/>
          <p:nvPr/>
        </p:nvSpPr>
        <p:spPr>
          <a:xfrm>
            <a:off x="7668260" y="1708150"/>
            <a:ext cx="2112645" cy="460375"/>
          </a:xfrm>
          <a:prstGeom prst="rect">
            <a:avLst/>
          </a:prstGeom>
          <a:noFill/>
        </p:spPr>
        <p:txBody>
          <a:bodyPr wrap="square" rtlCol="0" anchor="t">
            <a:spAutoFit/>
          </a:bodyPr>
          <a:p>
            <a:pPr algn="l">
              <a:lnSpc>
                <a:spcPct val="150000"/>
              </a:lnSpc>
            </a:pPr>
            <a:r>
              <a:rPr lang="en-US" altLang="zh-CN" sz="1600" dirty="0">
                <a:solidFill>
                  <a:schemeClr val="accent1">
                    <a:lumMod val="75000"/>
                  </a:schemeClr>
                </a:solidFill>
                <a:latin typeface="Arial" panose="020B0604020202020204" pitchFamily="34" charset="0"/>
                <a:ea typeface="微软雅黑" panose="020B0503020204020204" charset="-122"/>
                <a:sym typeface="+mn-ea"/>
              </a:rPr>
              <a:t>Active Site</a:t>
            </a:r>
            <a:endParaRPr lang="en-US" altLang="zh-CN" sz="1600" dirty="0">
              <a:solidFill>
                <a:schemeClr val="accent1">
                  <a:lumMod val="75000"/>
                </a:schemeClr>
              </a:solidFill>
              <a:latin typeface="Arial" panose="020B0604020202020204" pitchFamily="34" charset="0"/>
              <a:ea typeface="微软雅黑" panose="020B0503020204020204" charset="-122"/>
              <a:sym typeface="+mn-ea"/>
            </a:endParaRPr>
          </a:p>
        </p:txBody>
      </p:sp>
      <p:sp>
        <p:nvSpPr>
          <p:cNvPr id="6" name="文本框 5"/>
          <p:cNvSpPr txBox="1"/>
          <p:nvPr/>
        </p:nvSpPr>
        <p:spPr>
          <a:xfrm>
            <a:off x="116840" y="186055"/>
            <a:ext cx="586359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5DLW as example for ligand binding analysis</a:t>
            </a:r>
            <a:endParaRPr lang="zh-CN" altLang="en-US" b="1">
              <a:latin typeface="Arial" panose="020B0604020202020204" pitchFamily="34" charset="0"/>
              <a:cs typeface="Arial" panose="020B0604020202020204" pitchFamily="34" charset="0"/>
            </a:endParaRPr>
          </a:p>
        </p:txBody>
      </p:sp>
      <p:sp>
        <p:nvSpPr>
          <p:cNvPr id="11" name="文本框 10"/>
          <p:cNvSpPr txBox="1"/>
          <p:nvPr/>
        </p:nvSpPr>
        <p:spPr>
          <a:xfrm>
            <a:off x="683895" y="4227830"/>
            <a:ext cx="5139690" cy="829945"/>
          </a:xfrm>
          <a:prstGeom prst="rect">
            <a:avLst/>
          </a:prstGeom>
          <a:noFill/>
        </p:spPr>
        <p:txBody>
          <a:bodyPr wrap="square" rtlCol="0">
            <a:spAutoFit/>
          </a:bodyPr>
          <a:p>
            <a:r>
              <a:rPr lang="en-US" altLang="zh-CN" sz="1600">
                <a:latin typeface="Arial" panose="020B0604020202020204" pitchFamily="34" charset="0"/>
                <a:cs typeface="Arial" panose="020B0604020202020204" pitchFamily="34" charset="0"/>
              </a:rPr>
              <a:t>1. Partially solvent available “Tunnel”; </a:t>
            </a:r>
            <a:endParaRPr lang="en-US" altLang="zh-CN" sz="1600">
              <a:latin typeface="Arial" panose="020B0604020202020204" pitchFamily="34" charset="0"/>
              <a:cs typeface="Arial" panose="020B0604020202020204" pitchFamily="34" charset="0"/>
            </a:endParaRPr>
          </a:p>
          <a:p>
            <a:r>
              <a:rPr lang="en-US" altLang="zh-CN" sz="1600">
                <a:latin typeface="Arial" panose="020B0604020202020204" pitchFamily="34" charset="0"/>
                <a:cs typeface="Arial" panose="020B0604020202020204" pitchFamily="34" charset="0"/>
              </a:rPr>
              <a:t>2. Aliphatic chain binding hydrophobic pocket; </a:t>
            </a:r>
            <a:endParaRPr lang="en-US" altLang="zh-CN" sz="1600">
              <a:latin typeface="Arial" panose="020B0604020202020204" pitchFamily="34" charset="0"/>
              <a:cs typeface="Arial" panose="020B0604020202020204" pitchFamily="34" charset="0"/>
            </a:endParaRPr>
          </a:p>
          <a:p>
            <a:r>
              <a:rPr lang="en-US" altLang="zh-CN" sz="1600">
                <a:latin typeface="Arial" panose="020B0604020202020204" pitchFamily="34" charset="0"/>
                <a:cs typeface="Arial" panose="020B0604020202020204" pitchFamily="34" charset="0"/>
              </a:rPr>
              <a:t>3. Zn</a:t>
            </a:r>
            <a:r>
              <a:rPr lang="en-US" altLang="zh-CN" sz="1600" baseline="30000">
                <a:latin typeface="Arial" panose="020B0604020202020204" pitchFamily="34" charset="0"/>
                <a:cs typeface="Arial" panose="020B0604020202020204" pitchFamily="34" charset="0"/>
              </a:rPr>
              <a:t>2+</a:t>
            </a:r>
            <a:r>
              <a:rPr lang="en-US" altLang="zh-CN" sz="1600">
                <a:latin typeface="Arial" panose="020B0604020202020204" pitchFamily="34" charset="0"/>
                <a:cs typeface="Arial" panose="020B0604020202020204" pitchFamily="34" charset="0"/>
              </a:rPr>
              <a:t> site to form strong electronic interactions.</a:t>
            </a:r>
            <a:endParaRPr lang="en-US" altLang="zh-CN" sz="160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椭圆 20"/>
          <p:cNvSpPr/>
          <p:nvPr>
            <p:custDataLst>
              <p:tags r:id="rId1"/>
            </p:custDataLst>
          </p:nvPr>
        </p:nvSpPr>
        <p:spPr>
          <a:xfrm rot="5400000">
            <a:off x="305435" y="1659890"/>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2"/>
            </p:custDataLst>
          </p:nvPr>
        </p:nvSpPr>
        <p:spPr>
          <a:xfrm rot="7800000">
            <a:off x="911225" y="1494790"/>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custDataLst>
              <p:tags r:id="rId3"/>
            </p:custDataLst>
          </p:nvPr>
        </p:nvSpPr>
        <p:spPr>
          <a:xfrm rot="8580000">
            <a:off x="111125" y="1368425"/>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custDataLst>
              <p:tags r:id="rId4"/>
            </p:custDataLst>
          </p:nvPr>
        </p:nvSpPr>
        <p:spPr>
          <a:xfrm rot="5400000">
            <a:off x="1861820" y="1659890"/>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custDataLst>
              <p:tags r:id="rId5"/>
            </p:custDataLst>
          </p:nvPr>
        </p:nvSpPr>
        <p:spPr>
          <a:xfrm rot="7800000">
            <a:off x="2467610" y="1494790"/>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椭圆 35"/>
          <p:cNvSpPr/>
          <p:nvPr>
            <p:custDataLst>
              <p:tags r:id="rId6"/>
            </p:custDataLst>
          </p:nvPr>
        </p:nvSpPr>
        <p:spPr>
          <a:xfrm rot="8580000">
            <a:off x="1667510" y="1368425"/>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custDataLst>
              <p:tags r:id="rId7"/>
            </p:custDataLst>
          </p:nvPr>
        </p:nvSpPr>
        <p:spPr>
          <a:xfrm rot="5400000">
            <a:off x="3418205" y="1653540"/>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custDataLst>
              <p:tags r:id="rId8"/>
            </p:custDataLst>
          </p:nvPr>
        </p:nvSpPr>
        <p:spPr>
          <a:xfrm rot="7800000">
            <a:off x="4023995" y="1488440"/>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custDataLst>
              <p:tags r:id="rId9"/>
            </p:custDataLst>
          </p:nvPr>
        </p:nvSpPr>
        <p:spPr>
          <a:xfrm rot="8580000">
            <a:off x="3223895" y="1362075"/>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custDataLst>
              <p:tags r:id="rId10"/>
            </p:custDataLst>
          </p:nvPr>
        </p:nvSpPr>
        <p:spPr>
          <a:xfrm rot="5400000">
            <a:off x="4942840" y="1645920"/>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custDataLst>
              <p:tags r:id="rId11"/>
            </p:custDataLst>
          </p:nvPr>
        </p:nvSpPr>
        <p:spPr>
          <a:xfrm rot="7800000">
            <a:off x="5548630" y="1480820"/>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custDataLst>
              <p:tags r:id="rId12"/>
            </p:custDataLst>
          </p:nvPr>
        </p:nvSpPr>
        <p:spPr>
          <a:xfrm rot="8580000">
            <a:off x="4748530" y="1354455"/>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椭圆 42"/>
          <p:cNvSpPr/>
          <p:nvPr>
            <p:custDataLst>
              <p:tags r:id="rId13"/>
            </p:custDataLst>
          </p:nvPr>
        </p:nvSpPr>
        <p:spPr>
          <a:xfrm rot="5400000">
            <a:off x="6398260" y="1599565"/>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custDataLst>
              <p:tags r:id="rId14"/>
            </p:custDataLst>
          </p:nvPr>
        </p:nvSpPr>
        <p:spPr>
          <a:xfrm rot="7800000">
            <a:off x="7004050" y="1434465"/>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custDataLst>
              <p:tags r:id="rId15"/>
            </p:custDataLst>
          </p:nvPr>
        </p:nvSpPr>
        <p:spPr>
          <a:xfrm rot="8580000">
            <a:off x="6203950" y="1308100"/>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custDataLst>
              <p:tags r:id="rId16"/>
            </p:custDataLst>
          </p:nvPr>
        </p:nvSpPr>
        <p:spPr>
          <a:xfrm rot="5400000">
            <a:off x="7945755" y="1587500"/>
            <a:ext cx="560705" cy="41656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custDataLst>
              <p:tags r:id="rId17"/>
            </p:custDataLst>
          </p:nvPr>
        </p:nvSpPr>
        <p:spPr>
          <a:xfrm rot="7800000">
            <a:off x="8551545" y="1422400"/>
            <a:ext cx="506730" cy="397510"/>
          </a:xfrm>
          <a:prstGeom prst="ellipse">
            <a:avLst/>
          </a:prstGeom>
          <a:solidFill>
            <a:schemeClr val="accent5">
              <a:lumMod val="75000"/>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椭圆 47"/>
          <p:cNvSpPr/>
          <p:nvPr>
            <p:custDataLst>
              <p:tags r:id="rId18"/>
            </p:custDataLst>
          </p:nvPr>
        </p:nvSpPr>
        <p:spPr>
          <a:xfrm rot="8580000">
            <a:off x="7751445" y="1296035"/>
            <a:ext cx="549910" cy="275590"/>
          </a:xfrm>
          <a:prstGeom prst="ellipse">
            <a:avLst/>
          </a:prstGeom>
          <a:solidFill>
            <a:srgbClr val="FF0000">
              <a:alpha val="3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321312313"/>
          <p:cNvPicPr>
            <a:picLocks noChangeAspect="1"/>
          </p:cNvPicPr>
          <p:nvPr>
            <p:custDataLst>
              <p:tags r:id="rId19"/>
            </p:custDataLst>
          </p:nvPr>
        </p:nvPicPr>
        <p:blipFill>
          <a:blip r:embed="rId20"/>
          <a:stretch>
            <a:fillRect/>
          </a:stretch>
        </p:blipFill>
        <p:spPr>
          <a:xfrm>
            <a:off x="-6350" y="867410"/>
            <a:ext cx="1440000" cy="1440000"/>
          </a:xfrm>
          <a:prstGeom prst="rect">
            <a:avLst/>
          </a:prstGeom>
        </p:spPr>
      </p:pic>
      <p:sp>
        <p:nvSpPr>
          <p:cNvPr id="33" name="矩形 32"/>
          <p:cNvSpPr/>
          <p:nvPr>
            <p:custDataLst>
              <p:tags r:id="rId21"/>
            </p:custDataLst>
          </p:nvPr>
        </p:nvSpPr>
        <p:spPr>
          <a:xfrm>
            <a:off x="569278" y="2283601"/>
            <a:ext cx="864096"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5DLW</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11" name="图片 10" descr="231231231231"/>
          <p:cNvPicPr>
            <a:picLocks noChangeAspect="1"/>
          </p:cNvPicPr>
          <p:nvPr>
            <p:custDataLst>
              <p:tags r:id="rId22"/>
            </p:custDataLst>
          </p:nvPr>
        </p:nvPicPr>
        <p:blipFill>
          <a:blip r:embed="rId23"/>
          <a:stretch>
            <a:fillRect/>
          </a:stretch>
        </p:blipFill>
        <p:spPr>
          <a:xfrm>
            <a:off x="1534615" y="867410"/>
            <a:ext cx="1439545" cy="1440000"/>
          </a:xfrm>
          <a:prstGeom prst="rect">
            <a:avLst/>
          </a:prstGeom>
        </p:spPr>
      </p:pic>
      <p:pic>
        <p:nvPicPr>
          <p:cNvPr id="12" name="图片 11" descr="3213213123"/>
          <p:cNvPicPr>
            <a:picLocks noChangeAspect="1"/>
          </p:cNvPicPr>
          <p:nvPr>
            <p:custDataLst>
              <p:tags r:id="rId24"/>
            </p:custDataLst>
          </p:nvPr>
        </p:nvPicPr>
        <p:blipFill>
          <a:blip r:embed="rId25"/>
          <a:stretch>
            <a:fillRect/>
          </a:stretch>
        </p:blipFill>
        <p:spPr>
          <a:xfrm>
            <a:off x="3075125" y="867410"/>
            <a:ext cx="1439545" cy="1440000"/>
          </a:xfrm>
          <a:prstGeom prst="rect">
            <a:avLst/>
          </a:prstGeom>
        </p:spPr>
      </p:pic>
      <p:pic>
        <p:nvPicPr>
          <p:cNvPr id="13" name="图片 12" descr="123213123123"/>
          <p:cNvPicPr>
            <a:picLocks noChangeAspect="1"/>
          </p:cNvPicPr>
          <p:nvPr>
            <p:custDataLst>
              <p:tags r:id="rId26"/>
            </p:custDataLst>
          </p:nvPr>
        </p:nvPicPr>
        <p:blipFill>
          <a:blip r:embed="rId27"/>
          <a:stretch>
            <a:fillRect/>
          </a:stretch>
        </p:blipFill>
        <p:spPr>
          <a:xfrm>
            <a:off x="4615635" y="867410"/>
            <a:ext cx="1439545" cy="1440000"/>
          </a:xfrm>
          <a:prstGeom prst="rect">
            <a:avLst/>
          </a:prstGeom>
        </p:spPr>
      </p:pic>
      <p:pic>
        <p:nvPicPr>
          <p:cNvPr id="14" name="图片 13" descr="1321312131231"/>
          <p:cNvPicPr>
            <a:picLocks noChangeAspect="1"/>
          </p:cNvPicPr>
          <p:nvPr/>
        </p:nvPicPr>
        <p:blipFill>
          <a:blip r:embed="rId28"/>
          <a:stretch>
            <a:fillRect/>
          </a:stretch>
        </p:blipFill>
        <p:spPr>
          <a:xfrm>
            <a:off x="6156145" y="867410"/>
            <a:ext cx="1439545" cy="1440000"/>
          </a:xfrm>
          <a:prstGeom prst="rect">
            <a:avLst/>
          </a:prstGeom>
        </p:spPr>
      </p:pic>
      <p:pic>
        <p:nvPicPr>
          <p:cNvPr id="15" name="图片 14" descr="3213123213123"/>
          <p:cNvPicPr>
            <a:picLocks noChangeAspect="1"/>
          </p:cNvPicPr>
          <p:nvPr/>
        </p:nvPicPr>
        <p:blipFill>
          <a:blip r:embed="rId29"/>
          <a:stretch>
            <a:fillRect/>
          </a:stretch>
        </p:blipFill>
        <p:spPr>
          <a:xfrm>
            <a:off x="7696655" y="867410"/>
            <a:ext cx="1439545" cy="1440000"/>
          </a:xfrm>
          <a:prstGeom prst="rect">
            <a:avLst/>
          </a:prstGeom>
        </p:spPr>
      </p:pic>
      <p:sp>
        <p:nvSpPr>
          <p:cNvPr id="56" name="矩形 55"/>
          <p:cNvSpPr/>
          <p:nvPr>
            <p:custDataLst>
              <p:tags r:id="rId30"/>
            </p:custDataLst>
          </p:nvPr>
        </p:nvSpPr>
        <p:spPr>
          <a:xfrm>
            <a:off x="1087017" y="751167"/>
            <a:ext cx="100413" cy="144016"/>
          </a:xfrm>
          <a:prstGeom prst="rect">
            <a:avLst/>
          </a:prstGeom>
          <a:solidFill>
            <a:srgbClr val="FFE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custDataLst>
              <p:tags r:id="rId31"/>
            </p:custDataLst>
          </p:nvPr>
        </p:nvSpPr>
        <p:spPr>
          <a:xfrm>
            <a:off x="1187450" y="68453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Hydrophobic pocket</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58" name="矩形 57"/>
          <p:cNvSpPr/>
          <p:nvPr>
            <p:custDataLst>
              <p:tags r:id="rId32"/>
            </p:custDataLst>
          </p:nvPr>
        </p:nvSpPr>
        <p:spPr>
          <a:xfrm>
            <a:off x="2926856" y="751167"/>
            <a:ext cx="100413" cy="144016"/>
          </a:xfrm>
          <a:prstGeom prst="rect">
            <a:avLst/>
          </a:prstGeom>
          <a:solidFill>
            <a:srgbClr val="859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custDataLst>
              <p:tags r:id="rId33"/>
            </p:custDataLst>
          </p:nvPr>
        </p:nvSpPr>
        <p:spPr>
          <a:xfrm>
            <a:off x="3027045" y="68453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Active Site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0" name="矩形 59"/>
          <p:cNvSpPr/>
          <p:nvPr>
            <p:custDataLst>
              <p:tags r:id="rId34"/>
            </p:custDataLst>
          </p:nvPr>
        </p:nvSpPr>
        <p:spPr>
          <a:xfrm>
            <a:off x="255802" y="765772"/>
            <a:ext cx="100413" cy="144016"/>
          </a:xfrm>
          <a:prstGeom prst="rect">
            <a:avLst/>
          </a:prstGeom>
          <a:solidFill>
            <a:srgbClr val="FF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custDataLst>
              <p:tags r:id="rId35"/>
            </p:custDataLst>
          </p:nvPr>
        </p:nvSpPr>
        <p:spPr>
          <a:xfrm>
            <a:off x="356235"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Tunnel</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2" name="矩形 61"/>
          <p:cNvSpPr/>
          <p:nvPr>
            <p:custDataLst>
              <p:tags r:id="rId36"/>
            </p:custDataLst>
          </p:nvPr>
        </p:nvSpPr>
        <p:spPr>
          <a:xfrm>
            <a:off x="2014399" y="2283601"/>
            <a:ext cx="863600"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5S9N</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3" name="矩形 62"/>
          <p:cNvSpPr/>
          <p:nvPr>
            <p:custDataLst>
              <p:tags r:id="rId37"/>
            </p:custDataLst>
          </p:nvPr>
        </p:nvSpPr>
        <p:spPr>
          <a:xfrm>
            <a:off x="3459024" y="2283601"/>
            <a:ext cx="863600"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6Y5M</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4" name="矩形 63"/>
          <p:cNvSpPr/>
          <p:nvPr>
            <p:custDataLst>
              <p:tags r:id="rId38"/>
            </p:custDataLst>
          </p:nvPr>
        </p:nvSpPr>
        <p:spPr>
          <a:xfrm>
            <a:off x="4903649" y="2283601"/>
            <a:ext cx="863600"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5MHP</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5" name="矩形 64"/>
          <p:cNvSpPr/>
          <p:nvPr>
            <p:custDataLst>
              <p:tags r:id="rId39"/>
            </p:custDataLst>
          </p:nvPr>
        </p:nvSpPr>
        <p:spPr>
          <a:xfrm>
            <a:off x="6348274" y="2283601"/>
            <a:ext cx="863600"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6LEH</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6" name="矩形 65"/>
          <p:cNvSpPr/>
          <p:nvPr>
            <p:custDataLst>
              <p:tags r:id="rId40"/>
            </p:custDataLst>
          </p:nvPr>
        </p:nvSpPr>
        <p:spPr>
          <a:xfrm>
            <a:off x="7792899" y="2283601"/>
            <a:ext cx="863600" cy="275590"/>
          </a:xfrm>
          <a:prstGeom prst="rect">
            <a:avLst/>
          </a:prstGeom>
          <a:noFill/>
        </p:spPr>
        <p:txBody>
          <a:bodyPr wrap="square">
            <a:spAutoFit/>
          </a:bodyPr>
          <a:p>
            <a:pPr algn="ctr"/>
            <a:r>
              <a:rPr lang="en-US" altLang="zh-CN" sz="1200" dirty="0" smtClean="0">
                <a:solidFill>
                  <a:srgbClr val="0070C0"/>
                </a:solidFill>
                <a:latin typeface="Arial" panose="020B0604020202020204" pitchFamily="34" charset="0"/>
                <a:ea typeface="微软雅黑" panose="020B0503020204020204" charset="-122"/>
              </a:rPr>
              <a:t>4ZG9</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67" name="图片 66"/>
          <p:cNvPicPr>
            <a:picLocks noChangeAspect="1"/>
          </p:cNvPicPr>
          <p:nvPr/>
        </p:nvPicPr>
        <p:blipFill>
          <a:blip r:embed="rId41"/>
          <a:stretch>
            <a:fillRect/>
          </a:stretch>
        </p:blipFill>
        <p:spPr>
          <a:xfrm>
            <a:off x="7668260" y="3219450"/>
            <a:ext cx="1445895" cy="946785"/>
          </a:xfrm>
          <a:prstGeom prst="rect">
            <a:avLst/>
          </a:prstGeom>
        </p:spPr>
      </p:pic>
      <p:pic>
        <p:nvPicPr>
          <p:cNvPr id="68" name="图片 67"/>
          <p:cNvPicPr>
            <a:picLocks noChangeAspect="1"/>
          </p:cNvPicPr>
          <p:nvPr/>
        </p:nvPicPr>
        <p:blipFill>
          <a:blip r:embed="rId42"/>
          <a:stretch>
            <a:fillRect/>
          </a:stretch>
        </p:blipFill>
        <p:spPr>
          <a:xfrm>
            <a:off x="6516370" y="3219450"/>
            <a:ext cx="1223010" cy="1084580"/>
          </a:xfrm>
          <a:prstGeom prst="rect">
            <a:avLst/>
          </a:prstGeom>
        </p:spPr>
      </p:pic>
      <p:pic>
        <p:nvPicPr>
          <p:cNvPr id="69" name="图片 68"/>
          <p:cNvPicPr>
            <a:picLocks noChangeAspect="1"/>
          </p:cNvPicPr>
          <p:nvPr/>
        </p:nvPicPr>
        <p:blipFill>
          <a:blip r:embed="rId43"/>
          <a:stretch>
            <a:fillRect/>
          </a:stretch>
        </p:blipFill>
        <p:spPr>
          <a:xfrm>
            <a:off x="4322445" y="3222625"/>
            <a:ext cx="2173605" cy="1081405"/>
          </a:xfrm>
          <a:prstGeom prst="rect">
            <a:avLst/>
          </a:prstGeom>
        </p:spPr>
      </p:pic>
      <p:pic>
        <p:nvPicPr>
          <p:cNvPr id="70" name="图片 69"/>
          <p:cNvPicPr>
            <a:picLocks noChangeAspect="1"/>
          </p:cNvPicPr>
          <p:nvPr/>
        </p:nvPicPr>
        <p:blipFill>
          <a:blip r:embed="rId44"/>
          <a:stretch>
            <a:fillRect/>
          </a:stretch>
        </p:blipFill>
        <p:spPr>
          <a:xfrm>
            <a:off x="3204210" y="2778760"/>
            <a:ext cx="1171575" cy="1826260"/>
          </a:xfrm>
          <a:prstGeom prst="rect">
            <a:avLst/>
          </a:prstGeom>
        </p:spPr>
      </p:pic>
      <p:pic>
        <p:nvPicPr>
          <p:cNvPr id="71" name="图片 70"/>
          <p:cNvPicPr>
            <a:picLocks noChangeAspect="1"/>
          </p:cNvPicPr>
          <p:nvPr/>
        </p:nvPicPr>
        <p:blipFill>
          <a:blip r:embed="rId45"/>
          <a:stretch>
            <a:fillRect/>
          </a:stretch>
        </p:blipFill>
        <p:spPr>
          <a:xfrm>
            <a:off x="1640205" y="3507740"/>
            <a:ext cx="2113915" cy="824865"/>
          </a:xfrm>
          <a:prstGeom prst="rect">
            <a:avLst/>
          </a:prstGeom>
        </p:spPr>
      </p:pic>
      <p:pic>
        <p:nvPicPr>
          <p:cNvPr id="72" name="图片 71"/>
          <p:cNvPicPr>
            <a:picLocks noChangeAspect="1"/>
          </p:cNvPicPr>
          <p:nvPr/>
        </p:nvPicPr>
        <p:blipFill>
          <a:blip r:embed="rId46"/>
          <a:stretch>
            <a:fillRect/>
          </a:stretch>
        </p:blipFill>
        <p:spPr>
          <a:xfrm>
            <a:off x="251460" y="2571750"/>
            <a:ext cx="1338580" cy="1521460"/>
          </a:xfrm>
          <a:prstGeom prst="rect">
            <a:avLst/>
          </a:prstGeom>
        </p:spPr>
      </p:pic>
      <p:pic>
        <p:nvPicPr>
          <p:cNvPr id="73" name="图片 72"/>
          <p:cNvPicPr>
            <a:picLocks noChangeAspect="1"/>
          </p:cNvPicPr>
          <p:nvPr/>
        </p:nvPicPr>
        <p:blipFill>
          <a:blip r:embed="rId47"/>
          <a:stretch>
            <a:fillRect/>
          </a:stretch>
        </p:blipFill>
        <p:spPr>
          <a:xfrm>
            <a:off x="107950" y="4011930"/>
            <a:ext cx="1558925" cy="917575"/>
          </a:xfrm>
          <a:prstGeom prst="rect">
            <a:avLst/>
          </a:prstGeom>
        </p:spPr>
      </p:pic>
      <p:sp>
        <p:nvSpPr>
          <p:cNvPr id="6" name="文本框 5"/>
          <p:cNvSpPr txBox="1"/>
          <p:nvPr/>
        </p:nvSpPr>
        <p:spPr>
          <a:xfrm>
            <a:off x="116840" y="186055"/>
            <a:ext cx="586359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PDB structures used for docking</a:t>
            </a:r>
            <a:endParaRPr lang="zh-CN" altLang="en-US" b="1">
              <a:latin typeface="Arial" panose="020B0604020202020204" pitchFamily="34" charset="0"/>
              <a:cs typeface="Arial" panose="020B0604020202020204" pitchFamily="34" charset="0"/>
            </a:endParaRPr>
          </a:p>
        </p:txBody>
      </p:sp>
      <p:sp>
        <p:nvSpPr>
          <p:cNvPr id="5" name="文本框 4"/>
          <p:cNvSpPr txBox="1"/>
          <p:nvPr/>
        </p:nvSpPr>
        <p:spPr>
          <a:xfrm>
            <a:off x="1304925" y="4731385"/>
            <a:ext cx="6638925" cy="337185"/>
          </a:xfrm>
          <a:prstGeom prst="rect">
            <a:avLst/>
          </a:prstGeom>
          <a:noFill/>
        </p:spPr>
        <p:txBody>
          <a:bodyPr wrap="square" rtlCol="0">
            <a:spAutoFit/>
          </a:bodyPr>
          <a:p>
            <a:pPr algn="ctr"/>
            <a:r>
              <a:rPr lang="en-US" altLang="zh-CN" sz="1600">
                <a:latin typeface="Arial" panose="020B0604020202020204" pitchFamily="34" charset="0"/>
                <a:cs typeface="Arial" panose="020B0604020202020204" pitchFamily="34" charset="0"/>
              </a:rPr>
              <a:t>PDBs identified by compoud 2D similarity search</a:t>
            </a:r>
            <a:endParaRPr lang="en-US" altLang="zh-CN" sz="160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231231231231"/>
          <p:cNvPicPr>
            <a:picLocks noChangeAspect="1"/>
          </p:cNvPicPr>
          <p:nvPr/>
        </p:nvPicPr>
        <p:blipFill>
          <a:blip r:embed="rId1"/>
          <a:srcRect t="24910" r="-559" b="32042"/>
          <a:stretch>
            <a:fillRect/>
          </a:stretch>
        </p:blipFill>
        <p:spPr>
          <a:xfrm>
            <a:off x="323850" y="1059180"/>
            <a:ext cx="3196590" cy="1368425"/>
          </a:xfrm>
          <a:prstGeom prst="rect">
            <a:avLst/>
          </a:prstGeom>
        </p:spPr>
      </p:pic>
      <p:sp>
        <p:nvSpPr>
          <p:cNvPr id="18" name="矩形 17"/>
          <p:cNvSpPr/>
          <p:nvPr>
            <p:custDataLst>
              <p:tags r:id="rId2"/>
            </p:custDataLst>
          </p:nvPr>
        </p:nvSpPr>
        <p:spPr>
          <a:xfrm>
            <a:off x="245544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3"/>
            </p:custDataLst>
          </p:nvPr>
        </p:nvSpPr>
        <p:spPr>
          <a:xfrm>
            <a:off x="255587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4"/>
            </p:custDataLst>
          </p:nvPr>
        </p:nvSpPr>
        <p:spPr>
          <a:xfrm>
            <a:off x="429528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5"/>
            </p:custDataLst>
          </p:nvPr>
        </p:nvSpPr>
        <p:spPr>
          <a:xfrm>
            <a:off x="439547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9" name="矩形 8"/>
          <p:cNvSpPr/>
          <p:nvPr>
            <p:custDataLst>
              <p:tags r:id="rId6"/>
            </p:custDataLst>
          </p:nvPr>
        </p:nvSpPr>
        <p:spPr>
          <a:xfrm>
            <a:off x="439317" y="765772"/>
            <a:ext cx="100413" cy="144016"/>
          </a:xfrm>
          <a:prstGeom prst="rect">
            <a:avLst/>
          </a:prstGeom>
          <a:solidFill>
            <a:srgbClr val="47E647"/>
          </a:solidFill>
          <a:ln>
            <a:solidFill>
              <a:srgbClr val="47E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7"/>
            </p:custDataLst>
          </p:nvPr>
        </p:nvSpPr>
        <p:spPr>
          <a:xfrm>
            <a:off x="539750"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0" name="矩形 29"/>
          <p:cNvSpPr/>
          <p:nvPr>
            <p:custDataLst>
              <p:tags r:id="rId8"/>
            </p:custDataLst>
          </p:nvPr>
        </p:nvSpPr>
        <p:spPr>
          <a:xfrm>
            <a:off x="7380605" y="1491615"/>
            <a:ext cx="958215" cy="337185"/>
          </a:xfrm>
          <a:prstGeom prst="rect">
            <a:avLst/>
          </a:prstGeom>
          <a:noFill/>
        </p:spPr>
        <p:txBody>
          <a:bodyPr wrap="square">
            <a:spAutoFit/>
          </a:bodyPr>
          <a:p>
            <a:pPr algn="ct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L3177 </a:t>
            </a: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2" name="矩形 31"/>
          <p:cNvSpPr/>
          <p:nvPr>
            <p:custDataLst>
              <p:tags r:id="rId9"/>
            </p:custDataLst>
          </p:nvPr>
        </p:nvSpPr>
        <p:spPr>
          <a:xfrm>
            <a:off x="4810125" y="2439035"/>
            <a:ext cx="2220595" cy="306705"/>
          </a:xfrm>
          <a:prstGeom prst="rect">
            <a:avLst/>
          </a:prstGeom>
          <a:noFill/>
        </p:spPr>
        <p:txBody>
          <a:bodyPr wrap="square">
            <a:spAutoFit/>
          </a:bodyPr>
          <a:p>
            <a:r>
              <a:rPr lang="en-US" altLang="zh-CN" sz="1400" dirty="0" smtClean="0">
                <a:solidFill>
                  <a:schemeClr val="tx1"/>
                </a:solidFill>
                <a:latin typeface="Arial" panose="020B0604020202020204" pitchFamily="34" charset="0"/>
                <a:ea typeface="微软雅黑" panose="020B0503020204020204" charset="-122"/>
              </a:rPr>
              <a:t>Template </a:t>
            </a:r>
            <a:r>
              <a:rPr lang="en-US" altLang="zh-CN" sz="1400" dirty="0" smtClean="0">
                <a:solidFill>
                  <a:schemeClr val="tx1"/>
                </a:solidFill>
                <a:latin typeface="Arial" panose="020B0604020202020204" pitchFamily="34" charset="0"/>
                <a:ea typeface="微软雅黑" panose="020B0503020204020204" charset="-122"/>
                <a:sym typeface="+mn-ea"/>
              </a:rPr>
              <a:t>similarity: 0.87 </a:t>
            </a:r>
            <a:endParaRPr lang="en-US" altLang="zh-CN" sz="1400" dirty="0" smtClean="0">
              <a:solidFill>
                <a:schemeClr val="tx1"/>
              </a:solidFill>
              <a:latin typeface="Arial" panose="020B0604020202020204" pitchFamily="34" charset="0"/>
              <a:ea typeface="微软雅黑" panose="020B0503020204020204" charset="-122"/>
              <a:sym typeface="+mn-ea"/>
            </a:endParaRPr>
          </a:p>
        </p:txBody>
      </p:sp>
      <p:sp>
        <p:nvSpPr>
          <p:cNvPr id="5" name="矩形 4"/>
          <p:cNvSpPr/>
          <p:nvPr/>
        </p:nvSpPr>
        <p:spPr>
          <a:xfrm>
            <a:off x="321945" y="2427605"/>
            <a:ext cx="3195955" cy="20574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latin typeface="Times New Roman" panose="02020603050405020304" pitchFamily="18" charset="0"/>
                <a:cs typeface="Times New Roman" panose="02020603050405020304" pitchFamily="18" charset="0"/>
              </a:rPr>
              <a:t>Docking Score = -10.8 kcal/mol</a:t>
            </a:r>
            <a:endParaRPr lang="en-US" altLang="zh-CN" sz="1400">
              <a:latin typeface="Times New Roman" panose="02020603050405020304" pitchFamily="18" charset="0"/>
              <a:cs typeface="Times New Roman" panose="02020603050405020304" pitchFamily="18" charset="0"/>
            </a:endParaRPr>
          </a:p>
        </p:txBody>
      </p:sp>
      <p:graphicFrame>
        <p:nvGraphicFramePr>
          <p:cNvPr id="8" name="对象 7"/>
          <p:cNvGraphicFramePr>
            <a:graphicFrameLocks noChangeAspect="1"/>
          </p:cNvGraphicFramePr>
          <p:nvPr/>
        </p:nvGraphicFramePr>
        <p:xfrm>
          <a:off x="3672840" y="1057910"/>
          <a:ext cx="1137285" cy="949960"/>
        </p:xfrm>
        <a:graphic>
          <a:graphicData uri="http://schemas.openxmlformats.org/presentationml/2006/ole">
            <mc:AlternateContent xmlns:mc="http://schemas.openxmlformats.org/markup-compatibility/2006">
              <mc:Choice xmlns:v="urn:schemas-microsoft-com:vml" Requires="v">
                <p:oleObj spid="_x0000_s11" name="" r:id="rId10" imgW="1706245" imgH="1427480" progId="ChemDraw.Document.6.0">
                  <p:embed/>
                </p:oleObj>
              </mc:Choice>
              <mc:Fallback>
                <p:oleObj name="" r:id="rId10" imgW="1706245" imgH="1427480" progId="ChemDraw.Document.6.0">
                  <p:embed/>
                  <p:pic>
                    <p:nvPicPr>
                      <p:cNvPr id="0" name="图片 10"/>
                      <p:cNvPicPr/>
                      <p:nvPr/>
                    </p:nvPicPr>
                    <p:blipFill>
                      <a:blip r:embed="rId11"/>
                      <a:stretch>
                        <a:fillRect/>
                      </a:stretch>
                    </p:blipFill>
                    <p:spPr>
                      <a:xfrm>
                        <a:off x="3672840" y="1057910"/>
                        <a:ext cx="1137285" cy="949960"/>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6228715" y="1101725"/>
          <a:ext cx="1025525" cy="878205"/>
        </p:xfrm>
        <a:graphic>
          <a:graphicData uri="http://schemas.openxmlformats.org/presentationml/2006/ole">
            <mc:AlternateContent xmlns:mc="http://schemas.openxmlformats.org/markup-compatibility/2006">
              <mc:Choice xmlns:v="urn:schemas-microsoft-com:vml" Requires="v">
                <p:oleObj spid="_x0000_s13" name="" r:id="rId12" imgW="1661795" imgH="1427480" progId="ChemDraw.Document.6.0">
                  <p:embed/>
                </p:oleObj>
              </mc:Choice>
              <mc:Fallback>
                <p:oleObj name="" r:id="rId12" imgW="1661795" imgH="1427480" progId="ChemDraw.Document.6.0">
                  <p:embed/>
                  <p:pic>
                    <p:nvPicPr>
                      <p:cNvPr id="0" name="图片 12"/>
                      <p:cNvPicPr/>
                      <p:nvPr/>
                    </p:nvPicPr>
                    <p:blipFill>
                      <a:blip r:embed="rId13"/>
                      <a:stretch>
                        <a:fillRect/>
                      </a:stretch>
                    </p:blipFill>
                    <p:spPr>
                      <a:xfrm>
                        <a:off x="6228715" y="1101725"/>
                        <a:ext cx="1025525" cy="878205"/>
                      </a:xfrm>
                      <a:prstGeom prst="rect">
                        <a:avLst/>
                      </a:prstGeom>
                    </p:spPr>
                  </p:pic>
                </p:oleObj>
              </mc:Fallback>
            </mc:AlternateContent>
          </a:graphicData>
        </a:graphic>
      </p:graphicFrame>
      <p:sp>
        <p:nvSpPr>
          <p:cNvPr id="14" name="矩形 13"/>
          <p:cNvSpPr/>
          <p:nvPr>
            <p:custDataLst>
              <p:tags r:id="rId14"/>
            </p:custDataLst>
          </p:nvPr>
        </p:nvSpPr>
        <p:spPr>
          <a:xfrm>
            <a:off x="3672840" y="2090420"/>
            <a:ext cx="1678940" cy="306705"/>
          </a:xfrm>
          <a:prstGeom prst="rect">
            <a:avLst/>
          </a:prstGeom>
          <a:noFill/>
        </p:spPr>
        <p:txBody>
          <a:bodyPr wrap="square">
            <a:spAutoFit/>
          </a:bodyPr>
          <a:p>
            <a:r>
              <a:rPr lang="en-US" altLang="zh-CN" sz="1400" dirty="0" smtClean="0">
                <a:solidFill>
                  <a:schemeClr val="tx1"/>
                </a:solidFill>
                <a:latin typeface="Arial" panose="020B0604020202020204" pitchFamily="34" charset="0"/>
                <a:ea typeface="微软雅黑" panose="020B0503020204020204" charset="-122"/>
              </a:rPr>
              <a:t>Template (6LEH)</a:t>
            </a:r>
            <a:r>
              <a:rPr lang="en-US" altLang="zh-CN" sz="1400" dirty="0" smtClean="0">
                <a:solidFill>
                  <a:schemeClr val="tx1"/>
                </a:solidFill>
                <a:latin typeface="Arial" panose="020B0604020202020204" pitchFamily="34" charset="0"/>
                <a:ea typeface="微软雅黑" panose="020B0503020204020204" charset="-122"/>
                <a:sym typeface="+mn-ea"/>
              </a:rPr>
              <a:t> </a:t>
            </a:r>
            <a:endParaRPr lang="en-US" altLang="zh-CN" sz="1400" dirty="0" smtClean="0">
              <a:solidFill>
                <a:schemeClr val="tx1"/>
              </a:solidFill>
              <a:latin typeface="Arial" panose="020B0604020202020204" pitchFamily="34" charset="0"/>
              <a:ea typeface="微软雅黑" panose="020B0503020204020204" charset="-122"/>
              <a:sym typeface="+mn-ea"/>
            </a:endParaRPr>
          </a:p>
        </p:txBody>
      </p:sp>
      <p:sp>
        <p:nvSpPr>
          <p:cNvPr id="15" name="矩形 14"/>
          <p:cNvSpPr/>
          <p:nvPr>
            <p:custDataLst>
              <p:tags r:id="rId15"/>
            </p:custDataLst>
          </p:nvPr>
        </p:nvSpPr>
        <p:spPr>
          <a:xfrm>
            <a:off x="6156325" y="2067560"/>
            <a:ext cx="2009775" cy="306705"/>
          </a:xfrm>
          <a:prstGeom prst="rect">
            <a:avLst/>
          </a:prstGeom>
          <a:noFill/>
        </p:spPr>
        <p:txBody>
          <a:bodyPr wrap="square">
            <a:spAutoFit/>
          </a:bodyPr>
          <a:p>
            <a:r>
              <a:rPr lang="en-US" altLang="zh-CN" sz="1400" dirty="0" smtClean="0">
                <a:solidFill>
                  <a:schemeClr val="tx1"/>
                </a:solidFill>
                <a:latin typeface="Arial" panose="020B0604020202020204" pitchFamily="34" charset="0"/>
                <a:ea typeface="微软雅黑" panose="020B0503020204020204" charset="-122"/>
              </a:rPr>
              <a:t>Ligand to be Predicted</a:t>
            </a:r>
            <a:endParaRPr lang="en-US" altLang="zh-CN" sz="1400" dirty="0" smtClean="0">
              <a:solidFill>
                <a:schemeClr val="tx1"/>
              </a:solidFill>
              <a:latin typeface="Arial" panose="020B0604020202020204" pitchFamily="34" charset="0"/>
              <a:ea typeface="微软雅黑" panose="020B0503020204020204" charset="-122"/>
              <a:sym typeface="+mn-ea"/>
            </a:endParaRPr>
          </a:p>
        </p:txBody>
      </p:sp>
      <p:sp>
        <p:nvSpPr>
          <p:cNvPr id="16" name="矩形 15"/>
          <p:cNvSpPr/>
          <p:nvPr>
            <p:custDataLst>
              <p:tags r:id="rId16"/>
            </p:custDataLst>
          </p:nvPr>
        </p:nvSpPr>
        <p:spPr>
          <a:xfrm>
            <a:off x="251460" y="2643505"/>
            <a:ext cx="4267835" cy="306705"/>
          </a:xfrm>
          <a:prstGeom prst="rect">
            <a:avLst/>
          </a:prstGeom>
          <a:noFill/>
        </p:spPr>
        <p:txBody>
          <a:bodyPr wrap="square">
            <a:spAutoFit/>
          </a:bodyPr>
          <a:p>
            <a:r>
              <a:rPr lang="en-US" altLang="zh-CN" sz="1400" dirty="0" smtClean="0">
                <a:solidFill>
                  <a:srgbClr val="0070C0"/>
                </a:solidFill>
                <a:latin typeface="Arial" panose="020B0604020202020204" pitchFamily="34" charset="0"/>
                <a:ea typeface="微软雅黑" panose="020B0503020204020204" charset="-122"/>
              </a:rPr>
              <a:t>Using the template receptor (6LEH) for Docking</a:t>
            </a:r>
            <a:endParaRPr lang="en-US" altLang="zh-CN" sz="1400" dirty="0" smtClean="0">
              <a:solidFill>
                <a:srgbClr val="0070C0"/>
              </a:solidFill>
              <a:latin typeface="Arial" panose="020B0604020202020204" pitchFamily="34" charset="0"/>
              <a:ea typeface="微软雅黑" panose="020B0503020204020204" charset="-122"/>
              <a:sym typeface="+mn-ea"/>
            </a:endParaRPr>
          </a:p>
        </p:txBody>
      </p:sp>
      <p:pic>
        <p:nvPicPr>
          <p:cNvPr id="21" name="图片 20" descr="2"/>
          <p:cNvPicPr>
            <a:picLocks noChangeAspect="1"/>
          </p:cNvPicPr>
          <p:nvPr/>
        </p:nvPicPr>
        <p:blipFill>
          <a:blip r:embed="rId17"/>
          <a:srcRect r="-3986" b="24021"/>
          <a:stretch>
            <a:fillRect/>
          </a:stretch>
        </p:blipFill>
        <p:spPr>
          <a:xfrm>
            <a:off x="323850" y="3003550"/>
            <a:ext cx="1871980" cy="1367790"/>
          </a:xfrm>
          <a:prstGeom prst="rect">
            <a:avLst/>
          </a:prstGeom>
        </p:spPr>
      </p:pic>
      <p:pic>
        <p:nvPicPr>
          <p:cNvPr id="22" name="图片 21" descr="3"/>
          <p:cNvPicPr>
            <a:picLocks noChangeAspect="1"/>
          </p:cNvPicPr>
          <p:nvPr/>
        </p:nvPicPr>
        <p:blipFill>
          <a:blip r:embed="rId18"/>
          <a:srcRect r="-10704" b="24444"/>
          <a:stretch>
            <a:fillRect/>
          </a:stretch>
        </p:blipFill>
        <p:spPr>
          <a:xfrm>
            <a:off x="2124075" y="3003550"/>
            <a:ext cx="1992220" cy="1360170"/>
          </a:xfrm>
          <a:prstGeom prst="rect">
            <a:avLst/>
          </a:prstGeom>
        </p:spPr>
      </p:pic>
      <p:pic>
        <p:nvPicPr>
          <p:cNvPr id="23" name="图片 22" descr="4"/>
          <p:cNvPicPr>
            <a:picLocks noChangeAspect="1"/>
          </p:cNvPicPr>
          <p:nvPr/>
        </p:nvPicPr>
        <p:blipFill>
          <a:blip r:embed="rId19"/>
          <a:srcRect r="-1389" b="24444"/>
          <a:stretch>
            <a:fillRect/>
          </a:stretch>
        </p:blipFill>
        <p:spPr>
          <a:xfrm>
            <a:off x="3924300" y="3003550"/>
            <a:ext cx="1824580" cy="1360170"/>
          </a:xfrm>
          <a:prstGeom prst="rect">
            <a:avLst/>
          </a:prstGeom>
        </p:spPr>
      </p:pic>
      <p:pic>
        <p:nvPicPr>
          <p:cNvPr id="24" name="图片 23" descr="5"/>
          <p:cNvPicPr>
            <a:picLocks noChangeAspect="1"/>
          </p:cNvPicPr>
          <p:nvPr/>
        </p:nvPicPr>
        <p:blipFill>
          <a:blip r:embed="rId20"/>
          <a:srcRect t="9030" r="-35" b="14991"/>
          <a:stretch>
            <a:fillRect/>
          </a:stretch>
        </p:blipFill>
        <p:spPr>
          <a:xfrm>
            <a:off x="5748655" y="2995930"/>
            <a:ext cx="1800225" cy="1367790"/>
          </a:xfrm>
          <a:prstGeom prst="rect">
            <a:avLst/>
          </a:prstGeom>
        </p:spPr>
      </p:pic>
      <p:sp>
        <p:nvSpPr>
          <p:cNvPr id="29" name="文本框 28"/>
          <p:cNvSpPr txBox="1"/>
          <p:nvPr/>
        </p:nvSpPr>
        <p:spPr>
          <a:xfrm>
            <a:off x="2058035" y="1059180"/>
            <a:ext cx="1462405" cy="306705"/>
          </a:xfrm>
          <a:prstGeom prst="rect">
            <a:avLst/>
          </a:prstGeom>
          <a:noFill/>
        </p:spPr>
        <p:txBody>
          <a:bodyPr wrap="square" rtlCol="0" anchor="t">
            <a:spAutoFit/>
          </a:bodyPr>
          <a:p>
            <a:pPr algn="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RMSD:  0.73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1" name="文本框 30"/>
          <p:cNvSpPr txBox="1"/>
          <p:nvPr/>
        </p:nvSpPr>
        <p:spPr>
          <a:xfrm>
            <a:off x="1252220" y="2985135"/>
            <a:ext cx="821690" cy="306705"/>
          </a:xfrm>
          <a:prstGeom prst="rect">
            <a:avLst/>
          </a:prstGeom>
          <a:noFill/>
        </p:spPr>
        <p:txBody>
          <a:bodyPr wrap="square" rtlCol="0" anchor="t">
            <a:spAutoFit/>
          </a:bodyPr>
          <a:p>
            <a:pPr algn="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2.80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3" name="矩形 32"/>
          <p:cNvSpPr/>
          <p:nvPr>
            <p:custDataLst>
              <p:tags r:id="rId21"/>
            </p:custDataLst>
          </p:nvPr>
        </p:nvSpPr>
        <p:spPr>
          <a:xfrm>
            <a:off x="179705" y="4683760"/>
            <a:ext cx="4267835" cy="306705"/>
          </a:xfrm>
          <a:prstGeom prst="rect">
            <a:avLst/>
          </a:prstGeom>
          <a:noFill/>
        </p:spPr>
        <p:txBody>
          <a:bodyPr wrap="square">
            <a:spAutoFit/>
          </a:bodyPr>
          <a:p>
            <a:r>
              <a:rPr lang="en-US" altLang="zh-CN" sz="1400" dirty="0" smtClean="0">
                <a:solidFill>
                  <a:srgbClr val="0070C0"/>
                </a:solidFill>
                <a:latin typeface="Arial" panose="020B0604020202020204" pitchFamily="34" charset="0"/>
                <a:ea typeface="微软雅黑" panose="020B0503020204020204" charset="-122"/>
              </a:rPr>
              <a:t>Using the general </a:t>
            </a:r>
            <a:r>
              <a:rPr lang="en-US" altLang="zh-CN" sz="1400" dirty="0" smtClean="0">
                <a:solidFill>
                  <a:srgbClr val="0070C0"/>
                </a:solidFill>
                <a:latin typeface="Arial" panose="020B0604020202020204" pitchFamily="34" charset="0"/>
                <a:ea typeface="微软雅黑" panose="020B0503020204020204" charset="-122"/>
                <a:sym typeface="+mn-ea"/>
              </a:rPr>
              <a:t>receptor</a:t>
            </a:r>
            <a:r>
              <a:rPr lang="en-US" altLang="zh-CN" sz="1400" dirty="0" smtClean="0">
                <a:solidFill>
                  <a:srgbClr val="0070C0"/>
                </a:solidFill>
                <a:latin typeface="Arial" panose="020B0604020202020204" pitchFamily="34" charset="0"/>
                <a:ea typeface="微软雅黑" panose="020B0503020204020204" charset="-122"/>
              </a:rPr>
              <a:t> (5DLW) for Docking</a:t>
            </a:r>
            <a:endParaRPr lang="en-US" altLang="zh-CN" sz="1400" dirty="0" smtClean="0">
              <a:solidFill>
                <a:srgbClr val="0070C0"/>
              </a:solidFill>
              <a:latin typeface="Arial" panose="020B0604020202020204" pitchFamily="34" charset="0"/>
              <a:ea typeface="微软雅黑" panose="020B0503020204020204" charset="-122"/>
              <a:sym typeface="+mn-ea"/>
            </a:endParaRPr>
          </a:p>
        </p:txBody>
      </p:sp>
      <p:sp>
        <p:nvSpPr>
          <p:cNvPr id="34" name="文本框 33"/>
          <p:cNvSpPr txBox="1"/>
          <p:nvPr/>
        </p:nvSpPr>
        <p:spPr>
          <a:xfrm>
            <a:off x="3010535" y="2985135"/>
            <a:ext cx="913765" cy="306705"/>
          </a:xfrm>
          <a:prstGeom prst="rect">
            <a:avLst/>
          </a:prstGeom>
          <a:noFill/>
        </p:spPr>
        <p:txBody>
          <a:bodyPr wrap="square" rtlCol="0" anchor="t">
            <a:spAutoFit/>
          </a:bodyPr>
          <a:p>
            <a:pPr algn="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2.43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5" name="文本框 34"/>
          <p:cNvSpPr txBox="1"/>
          <p:nvPr/>
        </p:nvSpPr>
        <p:spPr>
          <a:xfrm>
            <a:off x="4860925" y="2985135"/>
            <a:ext cx="890905" cy="306705"/>
          </a:xfrm>
          <a:prstGeom prst="rect">
            <a:avLst/>
          </a:prstGeom>
          <a:noFill/>
        </p:spPr>
        <p:txBody>
          <a:bodyPr wrap="square" rtlCol="0" anchor="t">
            <a:spAutoFit/>
          </a:bodyPr>
          <a:p>
            <a:pPr algn="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7.83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6" name="文本框 35"/>
          <p:cNvSpPr txBox="1"/>
          <p:nvPr/>
        </p:nvSpPr>
        <p:spPr>
          <a:xfrm>
            <a:off x="6688455" y="2985135"/>
            <a:ext cx="890905" cy="306705"/>
          </a:xfrm>
          <a:prstGeom prst="rect">
            <a:avLst/>
          </a:prstGeom>
          <a:noFill/>
        </p:spPr>
        <p:txBody>
          <a:bodyPr wrap="square" rtlCol="0" anchor="t">
            <a:spAutoFit/>
          </a:bodyPr>
          <a:p>
            <a:pPr algn="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7.43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7" name="文本框 36"/>
          <p:cNvSpPr txBox="1"/>
          <p:nvPr/>
        </p:nvSpPr>
        <p:spPr>
          <a:xfrm>
            <a:off x="323850" y="1057910"/>
            <a:ext cx="1355090" cy="306705"/>
          </a:xfrm>
          <a:prstGeom prst="rect">
            <a:avLst/>
          </a:prstGeom>
          <a:noFill/>
        </p:spPr>
        <p:txBody>
          <a:bodyPr wrap="square" rtlCol="0" anchor="t">
            <a:spAutoFit/>
          </a:bodyPr>
          <a:p>
            <a:pPr algn="l"/>
            <a:r>
              <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Prediction #1</a:t>
            </a:r>
            <a:endPar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8" name="文本框 37"/>
          <p:cNvSpPr txBox="1"/>
          <p:nvPr/>
        </p:nvSpPr>
        <p:spPr>
          <a:xfrm>
            <a:off x="321945" y="2985135"/>
            <a:ext cx="1240155" cy="306705"/>
          </a:xfrm>
          <a:prstGeom prst="rect">
            <a:avLst/>
          </a:prstGeom>
          <a:noFill/>
        </p:spPr>
        <p:txBody>
          <a:bodyPr wrap="square" rtlCol="0" anchor="t">
            <a:spAutoFit/>
          </a:bodyPr>
          <a:p>
            <a:pPr algn="l"/>
            <a:r>
              <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#2</a:t>
            </a:r>
            <a:endPar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9" name="文本框 38"/>
          <p:cNvSpPr txBox="1"/>
          <p:nvPr/>
        </p:nvSpPr>
        <p:spPr>
          <a:xfrm>
            <a:off x="2073910" y="2985135"/>
            <a:ext cx="1240155" cy="306705"/>
          </a:xfrm>
          <a:prstGeom prst="rect">
            <a:avLst/>
          </a:prstGeom>
          <a:noFill/>
        </p:spPr>
        <p:txBody>
          <a:bodyPr wrap="square" rtlCol="0" anchor="t">
            <a:spAutoFit/>
          </a:bodyPr>
          <a:p>
            <a:pPr algn="l"/>
            <a:r>
              <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#3</a:t>
            </a:r>
            <a:endPar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0" name="文本框 39"/>
          <p:cNvSpPr txBox="1"/>
          <p:nvPr/>
        </p:nvSpPr>
        <p:spPr>
          <a:xfrm>
            <a:off x="3910965" y="2995930"/>
            <a:ext cx="1240155" cy="306705"/>
          </a:xfrm>
          <a:prstGeom prst="rect">
            <a:avLst/>
          </a:prstGeom>
          <a:noFill/>
        </p:spPr>
        <p:txBody>
          <a:bodyPr wrap="square" rtlCol="0" anchor="t">
            <a:spAutoFit/>
          </a:bodyPr>
          <a:p>
            <a:pPr algn="l"/>
            <a:r>
              <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#4</a:t>
            </a:r>
            <a:endPar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1" name="文本框 40"/>
          <p:cNvSpPr txBox="1"/>
          <p:nvPr/>
        </p:nvSpPr>
        <p:spPr>
          <a:xfrm>
            <a:off x="5748020" y="3003550"/>
            <a:ext cx="1240155" cy="306705"/>
          </a:xfrm>
          <a:prstGeom prst="rect">
            <a:avLst/>
          </a:prstGeom>
          <a:noFill/>
        </p:spPr>
        <p:txBody>
          <a:bodyPr wrap="square" rtlCol="0" anchor="t">
            <a:spAutoFit/>
          </a:bodyPr>
          <a:p>
            <a:pPr algn="l"/>
            <a:r>
              <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#5</a:t>
            </a:r>
            <a:endParaRPr lang="en-US" altLang="zh-CN" sz="1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文本框 5"/>
          <p:cNvSpPr txBox="1"/>
          <p:nvPr/>
        </p:nvSpPr>
        <p:spPr>
          <a:xfrm>
            <a:off x="107315" y="51435"/>
            <a:ext cx="6824345" cy="521970"/>
          </a:xfrm>
          <a:prstGeom prst="rect">
            <a:avLst/>
          </a:prstGeom>
          <a:noFill/>
        </p:spPr>
        <p:txBody>
          <a:bodyPr wrap="square" rtlCol="0">
            <a:spAutoFit/>
          </a:bodyPr>
          <a:p>
            <a:r>
              <a:rPr lang="en-US" altLang="zh-CN" sz="1400" b="1">
                <a:latin typeface="Arial" panose="020B0604020202020204" pitchFamily="34" charset="0"/>
                <a:cs typeface="Arial" panose="020B0604020202020204" pitchFamily="34" charset="0"/>
              </a:rPr>
              <a:t>Using high similiar compound PDB structure enhances the accuracy for pose prediction compared to random selected PDB</a:t>
            </a:r>
            <a:endParaRPr lang="zh-CN" altLang="en-US" sz="1400" b="1">
              <a:latin typeface="Arial" panose="020B0604020202020204" pitchFamily="34" charset="0"/>
              <a:cs typeface="Arial" panose="020B0604020202020204" pitchFamily="34" charset="0"/>
            </a:endParaRPr>
          </a:p>
        </p:txBody>
      </p:sp>
      <p:sp>
        <p:nvSpPr>
          <p:cNvPr id="4" name="矩形 3"/>
          <p:cNvSpPr/>
          <p:nvPr/>
        </p:nvSpPr>
        <p:spPr>
          <a:xfrm>
            <a:off x="321945" y="4333875"/>
            <a:ext cx="1802130" cy="20574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latin typeface="Times New Roman" panose="02020603050405020304" pitchFamily="18" charset="0"/>
                <a:cs typeface="Times New Roman" panose="02020603050405020304" pitchFamily="18" charset="0"/>
                <a:sym typeface="+mn-ea"/>
              </a:rPr>
              <a:t>-8.51 </a:t>
            </a:r>
            <a:r>
              <a:rPr lang="en-US" altLang="zh-CN" sz="1400">
                <a:latin typeface="Times New Roman" panose="02020603050405020304" pitchFamily="18" charset="0"/>
                <a:cs typeface="Times New Roman" panose="02020603050405020304" pitchFamily="18" charset="0"/>
                <a:sym typeface="+mn-ea"/>
              </a:rPr>
              <a:t>kcal/mol</a:t>
            </a:r>
            <a:endParaRPr lang="en-US" altLang="zh-CN" sz="1400">
              <a:latin typeface="Times New Roman" panose="02020603050405020304" pitchFamily="18" charset="0"/>
              <a:cs typeface="Times New Roman" panose="02020603050405020304" pitchFamily="18" charset="0"/>
            </a:endParaRPr>
          </a:p>
        </p:txBody>
      </p:sp>
      <p:sp>
        <p:nvSpPr>
          <p:cNvPr id="7" name="矩形 6"/>
          <p:cNvSpPr/>
          <p:nvPr/>
        </p:nvSpPr>
        <p:spPr>
          <a:xfrm>
            <a:off x="2124075" y="4333875"/>
            <a:ext cx="1802130" cy="20574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latin typeface="Times New Roman" panose="02020603050405020304" pitchFamily="18" charset="0"/>
                <a:cs typeface="Times New Roman" panose="02020603050405020304" pitchFamily="18" charset="0"/>
                <a:sym typeface="+mn-ea"/>
              </a:rPr>
              <a:t>-7.16 </a:t>
            </a:r>
            <a:r>
              <a:rPr lang="en-US" altLang="zh-CN" sz="1400">
                <a:latin typeface="Times New Roman" panose="02020603050405020304" pitchFamily="18" charset="0"/>
                <a:cs typeface="Times New Roman" panose="02020603050405020304" pitchFamily="18" charset="0"/>
                <a:sym typeface="+mn-ea"/>
              </a:rPr>
              <a:t>kcal</a:t>
            </a:r>
            <a:r>
              <a:rPr lang="en-US" altLang="zh-CN" sz="1400">
                <a:latin typeface="Times New Roman" panose="02020603050405020304" pitchFamily="18" charset="0"/>
                <a:cs typeface="Times New Roman" panose="02020603050405020304" pitchFamily="18" charset="0"/>
                <a:sym typeface="+mn-ea"/>
              </a:rPr>
              <a:t>/mol</a:t>
            </a:r>
            <a:endParaRPr lang="en-US" altLang="zh-CN" sz="1400">
              <a:latin typeface="Times New Roman" panose="02020603050405020304" pitchFamily="18" charset="0"/>
              <a:cs typeface="Times New Roman" panose="02020603050405020304" pitchFamily="18" charset="0"/>
            </a:endParaRPr>
          </a:p>
        </p:txBody>
      </p:sp>
      <p:sp>
        <p:nvSpPr>
          <p:cNvPr id="17" name="矩形 16"/>
          <p:cNvSpPr/>
          <p:nvPr/>
        </p:nvSpPr>
        <p:spPr>
          <a:xfrm>
            <a:off x="3926205" y="4333875"/>
            <a:ext cx="1821815" cy="20574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latin typeface="Times New Roman" panose="02020603050405020304" pitchFamily="18" charset="0"/>
                <a:cs typeface="Times New Roman" panose="02020603050405020304" pitchFamily="18" charset="0"/>
                <a:sym typeface="+mn-ea"/>
              </a:rPr>
              <a:t>-6.94 </a:t>
            </a:r>
            <a:r>
              <a:rPr lang="en-US" altLang="zh-CN" sz="1400">
                <a:latin typeface="Times New Roman" panose="02020603050405020304" pitchFamily="18" charset="0"/>
                <a:cs typeface="Times New Roman" panose="02020603050405020304" pitchFamily="18" charset="0"/>
                <a:sym typeface="+mn-ea"/>
              </a:rPr>
              <a:t>kcal</a:t>
            </a:r>
            <a:r>
              <a:rPr lang="en-US" altLang="zh-CN" sz="1400">
                <a:latin typeface="Times New Roman" panose="02020603050405020304" pitchFamily="18" charset="0"/>
                <a:cs typeface="Times New Roman" panose="02020603050405020304" pitchFamily="18" charset="0"/>
                <a:sym typeface="+mn-ea"/>
              </a:rPr>
              <a:t>/mol</a:t>
            </a:r>
            <a:endParaRPr lang="en-US" altLang="zh-CN" sz="1400">
              <a:latin typeface="Times New Roman" panose="02020603050405020304" pitchFamily="18" charset="0"/>
              <a:cs typeface="Times New Roman" panose="02020603050405020304" pitchFamily="18" charset="0"/>
            </a:endParaRPr>
          </a:p>
        </p:txBody>
      </p:sp>
      <p:sp>
        <p:nvSpPr>
          <p:cNvPr id="25" name="矩形 24"/>
          <p:cNvSpPr/>
          <p:nvPr/>
        </p:nvSpPr>
        <p:spPr>
          <a:xfrm>
            <a:off x="5748020" y="4333875"/>
            <a:ext cx="1802130" cy="20574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latin typeface="Times New Roman" panose="02020603050405020304" pitchFamily="18" charset="0"/>
                <a:cs typeface="Times New Roman" panose="02020603050405020304" pitchFamily="18" charset="0"/>
                <a:sym typeface="+mn-ea"/>
              </a:rPr>
              <a:t>-7.54 </a:t>
            </a:r>
            <a:r>
              <a:rPr lang="en-US" altLang="zh-CN" sz="1400">
                <a:latin typeface="Times New Roman" panose="02020603050405020304" pitchFamily="18" charset="0"/>
                <a:cs typeface="Times New Roman" panose="02020603050405020304" pitchFamily="18" charset="0"/>
                <a:sym typeface="+mn-ea"/>
              </a:rPr>
              <a:t>kcal/mol</a:t>
            </a:r>
            <a:endParaRPr lang="en-US" altLang="zh-CN" sz="140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椭圆 27"/>
          <p:cNvSpPr/>
          <p:nvPr>
            <p:custDataLst>
              <p:tags r:id="rId1"/>
            </p:custDataLst>
          </p:nvPr>
        </p:nvSpPr>
        <p:spPr>
          <a:xfrm rot="5400000">
            <a:off x="773430" y="4065270"/>
            <a:ext cx="659130" cy="40767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custDataLst>
              <p:tags r:id="rId2"/>
            </p:custDataLst>
          </p:nvPr>
        </p:nvSpPr>
        <p:spPr>
          <a:xfrm rot="8940000">
            <a:off x="1616710" y="3774440"/>
            <a:ext cx="596265"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custDataLst>
              <p:tags r:id="rId3"/>
            </p:custDataLst>
          </p:nvPr>
        </p:nvSpPr>
        <p:spPr>
          <a:xfrm rot="5400000">
            <a:off x="5170170" y="4077335"/>
            <a:ext cx="659130" cy="40767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custDataLst>
              <p:tags r:id="rId4"/>
            </p:custDataLst>
          </p:nvPr>
        </p:nvSpPr>
        <p:spPr>
          <a:xfrm rot="8940000">
            <a:off x="6013450" y="3786505"/>
            <a:ext cx="596265"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custDataLst>
              <p:tags r:id="rId5"/>
            </p:custDataLst>
          </p:nvPr>
        </p:nvSpPr>
        <p:spPr>
          <a:xfrm rot="5400000">
            <a:off x="2323465" y="2011680"/>
            <a:ext cx="584200" cy="407670"/>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6"/>
            </p:custDataLst>
          </p:nvPr>
        </p:nvSpPr>
        <p:spPr>
          <a:xfrm rot="12420000">
            <a:off x="3267710" y="1326515"/>
            <a:ext cx="646430"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custDataLst>
              <p:tags r:id="rId7"/>
            </p:custDataLst>
          </p:nvPr>
        </p:nvSpPr>
        <p:spPr>
          <a:xfrm>
            <a:off x="245544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8"/>
            </p:custDataLst>
          </p:nvPr>
        </p:nvSpPr>
        <p:spPr>
          <a:xfrm>
            <a:off x="255587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9"/>
            </p:custDataLst>
          </p:nvPr>
        </p:nvSpPr>
        <p:spPr>
          <a:xfrm>
            <a:off x="429528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10"/>
            </p:custDataLst>
          </p:nvPr>
        </p:nvSpPr>
        <p:spPr>
          <a:xfrm>
            <a:off x="439547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5" name="图片 4" descr="3213123123"/>
          <p:cNvPicPr>
            <a:picLocks noChangeAspect="1"/>
          </p:cNvPicPr>
          <p:nvPr/>
        </p:nvPicPr>
        <p:blipFill>
          <a:blip r:embed="rId11"/>
          <a:stretch>
            <a:fillRect/>
          </a:stretch>
        </p:blipFill>
        <p:spPr>
          <a:xfrm>
            <a:off x="4697730" y="3016250"/>
            <a:ext cx="1879200" cy="1879200"/>
          </a:xfrm>
          <a:prstGeom prst="rect">
            <a:avLst/>
          </a:prstGeom>
        </p:spPr>
      </p:pic>
      <p:pic>
        <p:nvPicPr>
          <p:cNvPr id="8" name="图片 7" descr="321313131313"/>
          <p:cNvPicPr>
            <a:picLocks noChangeAspect="1"/>
          </p:cNvPicPr>
          <p:nvPr/>
        </p:nvPicPr>
        <p:blipFill>
          <a:blip r:embed="rId12"/>
          <a:srcRect l="5664" t="25564" r="6216" b="14737"/>
          <a:stretch>
            <a:fillRect/>
          </a:stretch>
        </p:blipFill>
        <p:spPr>
          <a:xfrm>
            <a:off x="1979930" y="1163955"/>
            <a:ext cx="2118995" cy="1435735"/>
          </a:xfrm>
          <a:prstGeom prst="rect">
            <a:avLst/>
          </a:prstGeom>
        </p:spPr>
      </p:pic>
      <p:sp>
        <p:nvSpPr>
          <p:cNvPr id="9" name="矩形 8"/>
          <p:cNvSpPr/>
          <p:nvPr>
            <p:custDataLst>
              <p:tags r:id="rId13"/>
            </p:custDataLst>
          </p:nvPr>
        </p:nvSpPr>
        <p:spPr>
          <a:xfrm>
            <a:off x="439317" y="765772"/>
            <a:ext cx="100413" cy="144016"/>
          </a:xfrm>
          <a:prstGeom prst="rect">
            <a:avLst/>
          </a:prstGeom>
          <a:solidFill>
            <a:srgbClr val="47E647"/>
          </a:solidFill>
          <a:ln>
            <a:solidFill>
              <a:srgbClr val="47E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14"/>
            </p:custDataLst>
          </p:nvPr>
        </p:nvSpPr>
        <p:spPr>
          <a:xfrm>
            <a:off x="539750"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2" name="矩形 11"/>
          <p:cNvSpPr/>
          <p:nvPr/>
        </p:nvSpPr>
        <p:spPr>
          <a:xfrm>
            <a:off x="1979930" y="1162685"/>
            <a:ext cx="2119630" cy="1435100"/>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custDataLst>
              <p:tags r:id="rId15"/>
            </p:custDataLst>
          </p:nvPr>
        </p:nvSpPr>
        <p:spPr>
          <a:xfrm>
            <a:off x="4356100" y="1131570"/>
            <a:ext cx="2220595" cy="275590"/>
          </a:xfrm>
          <a:prstGeom prst="rect">
            <a:avLst/>
          </a:prstGeom>
          <a:noFill/>
        </p:spPr>
        <p:txBody>
          <a:bodyPr wrap="square">
            <a:spAutoFit/>
          </a:bodyPr>
          <a:p>
            <a:r>
              <a:rPr lang="en-US" altLang="zh-CN" sz="1200" b="1" dirty="0" smtClean="0">
                <a:solidFill>
                  <a:srgbClr val="0070C0"/>
                </a:solidFill>
                <a:latin typeface="Arial" panose="020B0604020202020204" pitchFamily="34" charset="0"/>
                <a:ea typeface="微软雅黑" panose="020B0503020204020204" charset="-122"/>
              </a:rPr>
              <a:t>Template PDB ID: 5S9N</a:t>
            </a:r>
            <a:endParaRPr lang="en-US" altLang="zh-CN" sz="1200" b="1" dirty="0" smtClean="0">
              <a:solidFill>
                <a:srgbClr val="0070C0"/>
              </a:solidFill>
              <a:latin typeface="Arial" panose="020B0604020202020204" pitchFamily="34" charset="0"/>
              <a:ea typeface="微软雅黑" panose="020B0503020204020204" charset="-122"/>
            </a:endParaRPr>
          </a:p>
        </p:txBody>
      </p:sp>
      <p:sp>
        <p:nvSpPr>
          <p:cNvPr id="17" name="矩形 16"/>
          <p:cNvSpPr/>
          <p:nvPr>
            <p:custDataLst>
              <p:tags r:id="rId16"/>
            </p:custDataLst>
          </p:nvPr>
        </p:nvSpPr>
        <p:spPr>
          <a:xfrm>
            <a:off x="6755130" y="2871470"/>
            <a:ext cx="2220595" cy="337185"/>
          </a:xfrm>
          <a:prstGeom prst="rect">
            <a:avLst/>
          </a:prstGeom>
          <a:noFill/>
        </p:spPr>
        <p:txBody>
          <a:bodyPr wrap="square">
            <a:spAutoFit/>
          </a:bodyPr>
          <a:p>
            <a:r>
              <a:rPr lang="en-US" altLang="zh-CN" sz="1600" b="1" dirty="0" smtClean="0">
                <a:solidFill>
                  <a:srgbClr val="0070C0"/>
                </a:solidFill>
                <a:latin typeface="Arial" panose="020B0604020202020204" pitchFamily="34" charset="0"/>
                <a:ea typeface="微软雅黑" panose="020B0503020204020204" charset="-122"/>
              </a:rPr>
              <a:t>L3127</a:t>
            </a:r>
            <a:endParaRPr lang="en-US" altLang="zh-CN" sz="1200" b="1" dirty="0" smtClean="0">
              <a:solidFill>
                <a:srgbClr val="0070C0"/>
              </a:solidFill>
              <a:latin typeface="Arial" panose="020B0604020202020204" pitchFamily="34" charset="0"/>
              <a:ea typeface="微软雅黑" panose="020B0503020204020204" charset="-122"/>
            </a:endParaRPr>
          </a:p>
        </p:txBody>
      </p:sp>
      <p:sp>
        <p:nvSpPr>
          <p:cNvPr id="22" name="矩形 21"/>
          <p:cNvSpPr/>
          <p:nvPr>
            <p:custDataLst>
              <p:tags r:id="rId17"/>
            </p:custDataLst>
          </p:nvPr>
        </p:nvSpPr>
        <p:spPr>
          <a:xfrm>
            <a:off x="6755130" y="3296920"/>
            <a:ext cx="222059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0.80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4" name="矩形 23"/>
          <p:cNvSpPr/>
          <p:nvPr>
            <p:custDataLst>
              <p:tags r:id="rId18"/>
            </p:custDataLst>
          </p:nvPr>
        </p:nvSpPr>
        <p:spPr>
          <a:xfrm>
            <a:off x="6755130" y="3592195"/>
            <a:ext cx="2220595" cy="306705"/>
          </a:xfrm>
          <a:prstGeom prst="rect">
            <a:avLst/>
          </a:prstGeom>
          <a:noFill/>
        </p:spPr>
        <p:txBody>
          <a:bodyPr wrap="square">
            <a:spAutoFit/>
          </a:bodyPr>
          <a:p>
            <a:r>
              <a:rPr lang="en-US" altLang="zh-CN" sz="1400" b="1" dirty="0" smtClean="0">
                <a:solidFill>
                  <a:srgbClr val="0070C0"/>
                </a:solidFill>
                <a:latin typeface="Arial" panose="020B0604020202020204" pitchFamily="34" charset="0"/>
                <a:ea typeface="微软雅黑" panose="020B0503020204020204" charset="-122"/>
              </a:rPr>
              <a:t>RMSD: </a:t>
            </a:r>
            <a:r>
              <a:rPr lang="en-US" altLang="zh-CN" sz="1400" dirty="0" smtClean="0">
                <a:solidFill>
                  <a:srgbClr val="0070C0"/>
                </a:solidFill>
                <a:latin typeface="Arial" panose="020B0604020202020204" pitchFamily="34" charset="0"/>
                <a:ea typeface="微软雅黑" panose="020B0503020204020204" charset="-122"/>
              </a:rPr>
              <a:t> </a:t>
            </a:r>
            <a:r>
              <a:rPr lang="en-US" altLang="zh-CN" sz="1400" b="1" dirty="0" smtClean="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1.58 </a:t>
            </a:r>
            <a:r>
              <a:rPr lang="en-US" altLang="zh-CN" sz="1400" b="1" dirty="0" smtClean="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sym typeface="+mn-ea"/>
              </a:rPr>
              <a:t>Å</a:t>
            </a:r>
            <a:endParaRPr lang="en-US" altLang="zh-CN" sz="1400" b="1" dirty="0" smtClean="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sym typeface="+mn-ea"/>
            </a:endParaRPr>
          </a:p>
        </p:txBody>
      </p:sp>
      <p:pic>
        <p:nvPicPr>
          <p:cNvPr id="27" name="图片 26" descr="312313123"/>
          <p:cNvPicPr>
            <a:picLocks noChangeAspect="1"/>
          </p:cNvPicPr>
          <p:nvPr/>
        </p:nvPicPr>
        <p:blipFill>
          <a:blip r:embed="rId19"/>
          <a:stretch>
            <a:fillRect/>
          </a:stretch>
        </p:blipFill>
        <p:spPr>
          <a:xfrm>
            <a:off x="323215" y="3016250"/>
            <a:ext cx="1879200" cy="1879200"/>
          </a:xfrm>
          <a:prstGeom prst="rect">
            <a:avLst/>
          </a:prstGeom>
        </p:spPr>
      </p:pic>
      <p:sp>
        <p:nvSpPr>
          <p:cNvPr id="30" name="矩形 29"/>
          <p:cNvSpPr/>
          <p:nvPr>
            <p:custDataLst>
              <p:tags r:id="rId20"/>
            </p:custDataLst>
          </p:nvPr>
        </p:nvSpPr>
        <p:spPr>
          <a:xfrm>
            <a:off x="2339340" y="2871470"/>
            <a:ext cx="2220595" cy="337185"/>
          </a:xfrm>
          <a:prstGeom prst="rect">
            <a:avLst/>
          </a:prstGeom>
          <a:noFill/>
        </p:spPr>
        <p:txBody>
          <a:bodyPr wrap="square">
            <a:spAutoFit/>
          </a:bodyPr>
          <a:p>
            <a:r>
              <a:rPr lang="en-US" altLang="zh-CN" sz="1600" b="1" dirty="0" smtClean="0">
                <a:solidFill>
                  <a:srgbClr val="0070C0"/>
                </a:solidFill>
                <a:latin typeface="Arial" panose="020B0604020202020204" pitchFamily="34" charset="0"/>
                <a:ea typeface="微软雅黑" panose="020B0503020204020204" charset="-122"/>
              </a:rPr>
              <a:t>L3123</a:t>
            </a:r>
            <a:endParaRPr lang="en-US" altLang="zh-CN" sz="1600" b="1" dirty="0" smtClean="0">
              <a:solidFill>
                <a:srgbClr val="0070C0"/>
              </a:solidFill>
              <a:latin typeface="Arial" panose="020B0604020202020204" pitchFamily="34" charset="0"/>
              <a:ea typeface="微软雅黑" panose="020B0503020204020204" charset="-122"/>
            </a:endParaRPr>
          </a:p>
        </p:txBody>
      </p:sp>
      <p:sp>
        <p:nvSpPr>
          <p:cNvPr id="31" name="矩形 30"/>
          <p:cNvSpPr/>
          <p:nvPr>
            <p:custDataLst>
              <p:tags r:id="rId21"/>
            </p:custDataLst>
          </p:nvPr>
        </p:nvSpPr>
        <p:spPr>
          <a:xfrm>
            <a:off x="2339340" y="3277235"/>
            <a:ext cx="222059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0.80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2" name="矩形 31"/>
          <p:cNvSpPr/>
          <p:nvPr>
            <p:custDataLst>
              <p:tags r:id="rId22"/>
            </p:custDataLst>
          </p:nvPr>
        </p:nvSpPr>
        <p:spPr>
          <a:xfrm>
            <a:off x="2339340" y="3572510"/>
            <a:ext cx="2220595" cy="306705"/>
          </a:xfrm>
          <a:prstGeom prst="rect">
            <a:avLst/>
          </a:prstGeom>
          <a:noFill/>
        </p:spPr>
        <p:txBody>
          <a:bodyPr wrap="square">
            <a:spAutoFit/>
          </a:bodyPr>
          <a:p>
            <a:r>
              <a:rPr lang="en-US" altLang="zh-CN" sz="1400" b="1" dirty="0" smtClean="0">
                <a:solidFill>
                  <a:srgbClr val="0070C0"/>
                </a:solidFill>
                <a:latin typeface="Arial" panose="020B0604020202020204" pitchFamily="34" charset="0"/>
                <a:ea typeface="微软雅黑" panose="020B0503020204020204" charset="-122"/>
              </a:rPr>
              <a:t>RMSD:  </a:t>
            </a:r>
            <a:r>
              <a:rPr lang="en-US" altLang="zh-CN" sz="1400" b="1" dirty="0" smtClean="0">
                <a:solidFill>
                  <a:srgbClr val="FF0000"/>
                </a:solidFill>
                <a:latin typeface="Arial" panose="020B0604020202020204" pitchFamily="34" charset="0"/>
                <a:ea typeface="微软雅黑" panose="020B0503020204020204" charset="-122"/>
                <a:cs typeface="Arial" panose="020B0604020202020204" pitchFamily="34" charset="0"/>
              </a:rPr>
              <a:t>1.20 </a:t>
            </a:r>
            <a:r>
              <a:rPr lang="en-US" altLang="zh-CN" sz="1400" b="1" dirty="0" smtClean="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sym typeface="+mn-ea"/>
              </a:rPr>
              <a:t>Å</a:t>
            </a:r>
            <a:endParaRPr lang="en-US" altLang="zh-CN" sz="1400" b="1" dirty="0" smtClean="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sym typeface="+mn-ea"/>
            </a:endParaRPr>
          </a:p>
        </p:txBody>
      </p:sp>
      <p:graphicFrame>
        <p:nvGraphicFramePr>
          <p:cNvPr id="2" name="对象 1"/>
          <p:cNvGraphicFramePr/>
          <p:nvPr/>
        </p:nvGraphicFramePr>
        <p:xfrm>
          <a:off x="4356100" y="1491615"/>
          <a:ext cx="2055495" cy="1041400"/>
        </p:xfrm>
        <a:graphic>
          <a:graphicData uri="http://schemas.openxmlformats.org/presentationml/2006/ole">
            <mc:AlternateContent xmlns:mc="http://schemas.openxmlformats.org/markup-compatibility/2006">
              <mc:Choice xmlns:v="urn:schemas-microsoft-com:vml" Requires="v">
                <p:oleObj spid="_x0000_s4" name="" r:id="rId23" imgW="2408555" imgH="1215390" progId="ChemDraw.Document.6.0">
                  <p:embed/>
                </p:oleObj>
              </mc:Choice>
              <mc:Fallback>
                <p:oleObj name="" r:id="rId23" imgW="2408555" imgH="1215390" progId="ChemDraw.Document.6.0">
                  <p:embed/>
                  <p:pic>
                    <p:nvPicPr>
                      <p:cNvPr id="0" name="图片 3"/>
                      <p:cNvPicPr/>
                      <p:nvPr/>
                    </p:nvPicPr>
                    <p:blipFill>
                      <a:blip r:embed="rId24"/>
                      <a:stretch>
                        <a:fillRect/>
                      </a:stretch>
                    </p:blipFill>
                    <p:spPr>
                      <a:xfrm>
                        <a:off x="4356100" y="1491615"/>
                        <a:ext cx="2055495" cy="1041400"/>
                      </a:xfrm>
                      <a:prstGeom prst="rect">
                        <a:avLst/>
                      </a:prstGeom>
                    </p:spPr>
                  </p:pic>
                </p:oleObj>
              </mc:Fallback>
            </mc:AlternateContent>
          </a:graphicData>
        </a:graphic>
      </p:graphicFrame>
      <p:graphicFrame>
        <p:nvGraphicFramePr>
          <p:cNvPr id="11" name="对象 10"/>
          <p:cNvGraphicFramePr/>
          <p:nvPr/>
        </p:nvGraphicFramePr>
        <p:xfrm>
          <a:off x="2329180" y="4011930"/>
          <a:ext cx="2167890" cy="765810"/>
        </p:xfrm>
        <a:graphic>
          <a:graphicData uri="http://schemas.openxmlformats.org/presentationml/2006/ole">
            <mc:AlternateContent xmlns:mc="http://schemas.openxmlformats.org/markup-compatibility/2006">
              <mc:Choice xmlns:v="urn:schemas-microsoft-com:vml" Requires="v">
                <p:oleObj spid="_x0000_s21" name="" r:id="rId25" imgW="2854960" imgH="1014730" progId="ChemDraw.Document.6.0">
                  <p:embed/>
                </p:oleObj>
              </mc:Choice>
              <mc:Fallback>
                <p:oleObj name="" r:id="rId25" imgW="2854960" imgH="1014730" progId="ChemDraw.Document.6.0">
                  <p:embed/>
                  <p:pic>
                    <p:nvPicPr>
                      <p:cNvPr id="0" name="图片 20"/>
                      <p:cNvPicPr/>
                      <p:nvPr/>
                    </p:nvPicPr>
                    <p:blipFill>
                      <a:blip r:embed="rId26"/>
                      <a:stretch>
                        <a:fillRect/>
                      </a:stretch>
                    </p:blipFill>
                    <p:spPr>
                      <a:xfrm>
                        <a:off x="2329180" y="4011930"/>
                        <a:ext cx="2167890" cy="765810"/>
                      </a:xfrm>
                      <a:prstGeom prst="rect">
                        <a:avLst/>
                      </a:prstGeom>
                    </p:spPr>
                  </p:pic>
                </p:oleObj>
              </mc:Fallback>
            </mc:AlternateContent>
          </a:graphicData>
        </a:graphic>
      </p:graphicFrame>
      <p:graphicFrame>
        <p:nvGraphicFramePr>
          <p:cNvPr id="23" name="对象 22"/>
          <p:cNvGraphicFramePr/>
          <p:nvPr/>
        </p:nvGraphicFramePr>
        <p:xfrm>
          <a:off x="6675120" y="4083685"/>
          <a:ext cx="2433955" cy="655955"/>
        </p:xfrm>
        <a:graphic>
          <a:graphicData uri="http://schemas.openxmlformats.org/presentationml/2006/ole">
            <mc:AlternateContent xmlns:mc="http://schemas.openxmlformats.org/markup-compatibility/2006">
              <mc:Choice xmlns:v="urn:schemas-microsoft-com:vml" Requires="v">
                <p:oleObj spid="_x0000_s35" name="" r:id="rId27" imgW="3155950" imgH="902970" progId="ChemDraw.Document.6.0">
                  <p:embed/>
                </p:oleObj>
              </mc:Choice>
              <mc:Fallback>
                <p:oleObj name="" r:id="rId27" imgW="3155950" imgH="902970" progId="ChemDraw.Document.6.0">
                  <p:embed/>
                  <p:pic>
                    <p:nvPicPr>
                      <p:cNvPr id="0" name="图片 34"/>
                      <p:cNvPicPr/>
                      <p:nvPr/>
                    </p:nvPicPr>
                    <p:blipFill>
                      <a:blip r:embed="rId28"/>
                      <a:stretch>
                        <a:fillRect/>
                      </a:stretch>
                    </p:blipFill>
                    <p:spPr>
                      <a:xfrm>
                        <a:off x="6675120" y="4083685"/>
                        <a:ext cx="2433955" cy="655955"/>
                      </a:xfrm>
                      <a:prstGeom prst="rect">
                        <a:avLst/>
                      </a:prstGeom>
                    </p:spPr>
                  </p:pic>
                </p:oleObj>
              </mc:Fallback>
            </mc:AlternateContent>
          </a:graphicData>
        </a:graphic>
      </p:graphicFrame>
      <p:sp>
        <p:nvSpPr>
          <p:cNvPr id="26" name="文本框 25"/>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Positive examples for L3000 prediction</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椭圆 12"/>
          <p:cNvSpPr/>
          <p:nvPr>
            <p:custDataLst>
              <p:tags r:id="rId1"/>
            </p:custDataLst>
          </p:nvPr>
        </p:nvSpPr>
        <p:spPr>
          <a:xfrm rot="4980000">
            <a:off x="2374900" y="1735455"/>
            <a:ext cx="790575" cy="582295"/>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2"/>
            </p:custDataLst>
          </p:nvPr>
        </p:nvSpPr>
        <p:spPr>
          <a:xfrm rot="9000000">
            <a:off x="3409950" y="1622425"/>
            <a:ext cx="728345"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custDataLst>
              <p:tags r:id="rId3"/>
            </p:custDataLst>
          </p:nvPr>
        </p:nvSpPr>
        <p:spPr>
          <a:xfrm rot="4980000">
            <a:off x="718820" y="3716020"/>
            <a:ext cx="790575" cy="582295"/>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custDataLst>
              <p:tags r:id="rId4"/>
            </p:custDataLst>
          </p:nvPr>
        </p:nvSpPr>
        <p:spPr>
          <a:xfrm rot="9000000">
            <a:off x="1510665" y="3733165"/>
            <a:ext cx="728345"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custDataLst>
              <p:tags r:id="rId5"/>
            </p:custDataLst>
          </p:nvPr>
        </p:nvSpPr>
        <p:spPr>
          <a:xfrm>
            <a:off x="2438400" y="2643505"/>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L3184</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1" name="矩形 30"/>
          <p:cNvSpPr/>
          <p:nvPr>
            <p:custDataLst>
              <p:tags r:id="rId6"/>
            </p:custDataLst>
          </p:nvPr>
        </p:nvSpPr>
        <p:spPr>
          <a:xfrm>
            <a:off x="2411730" y="3042920"/>
            <a:ext cx="2220595" cy="306705"/>
          </a:xfrm>
          <a:prstGeom prst="rect">
            <a:avLst/>
          </a:prstGeom>
          <a:noFill/>
        </p:spPr>
        <p:txBody>
          <a:bodyPr wrap="square">
            <a:spAutoFit/>
          </a:bodyPr>
          <a:p>
            <a:r>
              <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sym typeface="+mn-ea"/>
              </a:rPr>
              <a:t>Template</a:t>
            </a:r>
            <a:r>
              <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rPr>
              <a:t> similarity: 0.57 </a:t>
            </a:r>
            <a:endPar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endParaRPr>
          </a:p>
        </p:txBody>
      </p:sp>
      <p:sp>
        <p:nvSpPr>
          <p:cNvPr id="32" name="矩形 31"/>
          <p:cNvSpPr/>
          <p:nvPr>
            <p:custDataLst>
              <p:tags r:id="rId7"/>
            </p:custDataLst>
          </p:nvPr>
        </p:nvSpPr>
        <p:spPr>
          <a:xfrm>
            <a:off x="2438400" y="333819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1.32 </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8" name="椭圆 27"/>
          <p:cNvSpPr/>
          <p:nvPr>
            <p:custDataLst>
              <p:tags r:id="rId8"/>
            </p:custDataLst>
          </p:nvPr>
        </p:nvSpPr>
        <p:spPr>
          <a:xfrm rot="4980000">
            <a:off x="4898390" y="3802380"/>
            <a:ext cx="818515" cy="582295"/>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custDataLst>
              <p:tags r:id="rId9"/>
            </p:custDataLst>
          </p:nvPr>
        </p:nvSpPr>
        <p:spPr>
          <a:xfrm rot="9000000">
            <a:off x="5706110" y="3444875"/>
            <a:ext cx="728345" cy="43434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1231231312313"/>
          <p:cNvPicPr>
            <a:picLocks noChangeAspect="1"/>
          </p:cNvPicPr>
          <p:nvPr/>
        </p:nvPicPr>
        <p:blipFill>
          <a:blip r:embed="rId10"/>
          <a:srcRect l="3902" t="17535" r="2527" b="20807"/>
          <a:stretch>
            <a:fillRect/>
          </a:stretch>
        </p:blipFill>
        <p:spPr>
          <a:xfrm>
            <a:off x="1979930" y="1059815"/>
            <a:ext cx="2119630" cy="1426210"/>
          </a:xfrm>
          <a:prstGeom prst="rect">
            <a:avLst/>
          </a:prstGeom>
        </p:spPr>
      </p:pic>
      <p:sp>
        <p:nvSpPr>
          <p:cNvPr id="12" name="矩形 11"/>
          <p:cNvSpPr/>
          <p:nvPr/>
        </p:nvSpPr>
        <p:spPr>
          <a:xfrm>
            <a:off x="1979930" y="1059815"/>
            <a:ext cx="2119630" cy="1435100"/>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custDataLst>
              <p:tags r:id="rId11"/>
            </p:custDataLst>
          </p:nvPr>
        </p:nvSpPr>
        <p:spPr>
          <a:xfrm>
            <a:off x="245544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12"/>
            </p:custDataLst>
          </p:nvPr>
        </p:nvSpPr>
        <p:spPr>
          <a:xfrm>
            <a:off x="255587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13"/>
            </p:custDataLst>
          </p:nvPr>
        </p:nvSpPr>
        <p:spPr>
          <a:xfrm>
            <a:off x="429528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custDataLst>
              <p:tags r:id="rId14"/>
            </p:custDataLst>
          </p:nvPr>
        </p:nvSpPr>
        <p:spPr>
          <a:xfrm>
            <a:off x="439547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9" name="矩形 8"/>
          <p:cNvSpPr/>
          <p:nvPr>
            <p:custDataLst>
              <p:tags r:id="rId15"/>
            </p:custDataLst>
          </p:nvPr>
        </p:nvSpPr>
        <p:spPr>
          <a:xfrm>
            <a:off x="439317" y="765772"/>
            <a:ext cx="100413" cy="144016"/>
          </a:xfrm>
          <a:prstGeom prst="rect">
            <a:avLst/>
          </a:prstGeom>
          <a:solidFill>
            <a:srgbClr val="47E647"/>
          </a:solidFill>
          <a:ln>
            <a:solidFill>
              <a:srgbClr val="47E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16"/>
            </p:custDataLst>
          </p:nvPr>
        </p:nvSpPr>
        <p:spPr>
          <a:xfrm>
            <a:off x="539750"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5" name="矩形 14"/>
          <p:cNvSpPr/>
          <p:nvPr>
            <p:custDataLst>
              <p:tags r:id="rId17"/>
            </p:custDataLst>
          </p:nvPr>
        </p:nvSpPr>
        <p:spPr>
          <a:xfrm>
            <a:off x="4283710" y="1059815"/>
            <a:ext cx="2220595" cy="306705"/>
          </a:xfrm>
          <a:prstGeom prst="rect">
            <a:avLst/>
          </a:prstGeom>
          <a:noFill/>
        </p:spPr>
        <p:txBody>
          <a:bodyPr wrap="square">
            <a:spAutoFit/>
          </a:bodyPr>
          <a:p>
            <a:r>
              <a:rPr lang="en-US" altLang="zh-CN" sz="1400" b="1" dirty="0" smtClean="0">
                <a:solidFill>
                  <a:srgbClr val="0070C0"/>
                </a:solidFill>
                <a:latin typeface="Arial" panose="020B0604020202020204" pitchFamily="34" charset="0"/>
                <a:ea typeface="微软雅黑" panose="020B0503020204020204" charset="-122"/>
                <a:cs typeface="Arial" panose="020B0604020202020204" pitchFamily="34" charset="0"/>
              </a:rPr>
              <a:t>Template PDB ID:6Y5M</a:t>
            </a:r>
            <a:endParaRPr lang="en-US" altLang="zh-CN" sz="1400" b="1" dirty="0" smtClean="0">
              <a:solidFill>
                <a:srgbClr val="0070C0"/>
              </a:solidFill>
              <a:latin typeface="Arial" panose="020B0604020202020204" pitchFamily="34" charset="0"/>
              <a:ea typeface="微软雅黑" panose="020B0503020204020204" charset="-122"/>
              <a:cs typeface="Arial" panose="020B0604020202020204" pitchFamily="34" charset="0"/>
            </a:endParaRPr>
          </a:p>
        </p:txBody>
      </p:sp>
      <p:pic>
        <p:nvPicPr>
          <p:cNvPr id="6" name="图片 5" descr="3123123123"/>
          <p:cNvPicPr>
            <a:picLocks noChangeAspect="1"/>
          </p:cNvPicPr>
          <p:nvPr/>
        </p:nvPicPr>
        <p:blipFill>
          <a:blip r:embed="rId18"/>
          <a:stretch>
            <a:fillRect/>
          </a:stretch>
        </p:blipFill>
        <p:spPr>
          <a:xfrm>
            <a:off x="214630" y="2644140"/>
            <a:ext cx="2218690" cy="2218690"/>
          </a:xfrm>
          <a:prstGeom prst="rect">
            <a:avLst/>
          </a:prstGeom>
        </p:spPr>
      </p:pic>
      <p:sp>
        <p:nvSpPr>
          <p:cNvPr id="21" name="矩形 20"/>
          <p:cNvSpPr/>
          <p:nvPr>
            <p:custDataLst>
              <p:tags r:id="rId19"/>
            </p:custDataLst>
          </p:nvPr>
        </p:nvSpPr>
        <p:spPr>
          <a:xfrm>
            <a:off x="6638925" y="2643505"/>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L3186</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2" name="矩形 21"/>
          <p:cNvSpPr/>
          <p:nvPr>
            <p:custDataLst>
              <p:tags r:id="rId20"/>
            </p:custDataLst>
          </p:nvPr>
        </p:nvSpPr>
        <p:spPr>
          <a:xfrm>
            <a:off x="6638925" y="2978785"/>
            <a:ext cx="2220595" cy="306705"/>
          </a:xfrm>
          <a:prstGeom prst="rect">
            <a:avLst/>
          </a:prstGeom>
          <a:noFill/>
        </p:spPr>
        <p:txBody>
          <a:bodyPr wrap="square">
            <a:spAutoFit/>
          </a:bodyPr>
          <a:p>
            <a:r>
              <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sym typeface="+mn-ea"/>
              </a:rPr>
              <a:t>Template</a:t>
            </a:r>
            <a:r>
              <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rPr>
              <a:t> similarity: 0.56 </a:t>
            </a:r>
            <a:endParaRPr lang="en-US" altLang="zh-CN" sz="1400" dirty="0" smtClean="0">
              <a:solidFill>
                <a:srgbClr val="0070C0"/>
              </a:solidFill>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custDataLst>
              <p:tags r:id="rId21"/>
            </p:custDataLst>
          </p:nvPr>
        </p:nvSpPr>
        <p:spPr>
          <a:xfrm>
            <a:off x="6638925" y="3274060"/>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2.00 </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7" name="图片 26" descr="123123131"/>
          <p:cNvPicPr>
            <a:picLocks noChangeAspect="1"/>
          </p:cNvPicPr>
          <p:nvPr/>
        </p:nvPicPr>
        <p:blipFill>
          <a:blip r:embed="rId22"/>
          <a:stretch>
            <a:fillRect/>
          </a:stretch>
        </p:blipFill>
        <p:spPr>
          <a:xfrm>
            <a:off x="4500245" y="2715895"/>
            <a:ext cx="2138680" cy="2138680"/>
          </a:xfrm>
          <a:prstGeom prst="rect">
            <a:avLst/>
          </a:prstGeom>
        </p:spPr>
      </p:pic>
      <p:graphicFrame>
        <p:nvGraphicFramePr>
          <p:cNvPr id="3" name="对象 2"/>
          <p:cNvGraphicFramePr/>
          <p:nvPr/>
        </p:nvGraphicFramePr>
        <p:xfrm>
          <a:off x="6299835" y="1203325"/>
          <a:ext cx="2099945" cy="1103630"/>
        </p:xfrm>
        <a:graphic>
          <a:graphicData uri="http://schemas.openxmlformats.org/presentationml/2006/ole">
            <mc:AlternateContent xmlns:mc="http://schemas.openxmlformats.org/markup-compatibility/2006">
              <mc:Choice xmlns:v="urn:schemas-microsoft-com:vml" Requires="v">
                <p:oleObj spid="_x0000_s8" name="" r:id="rId23" imgW="2453005" imgH="1293495" progId="ChemDraw.Document.6.0">
                  <p:embed/>
                </p:oleObj>
              </mc:Choice>
              <mc:Fallback>
                <p:oleObj name="" r:id="rId23" imgW="2453005" imgH="1293495" progId="ChemDraw.Document.6.0">
                  <p:embed/>
                  <p:pic>
                    <p:nvPicPr>
                      <p:cNvPr id="0" name="图片 7"/>
                      <p:cNvPicPr/>
                      <p:nvPr/>
                    </p:nvPicPr>
                    <p:blipFill>
                      <a:blip r:embed="rId24"/>
                      <a:stretch>
                        <a:fillRect/>
                      </a:stretch>
                    </p:blipFill>
                    <p:spPr>
                      <a:xfrm>
                        <a:off x="6299835" y="1203325"/>
                        <a:ext cx="2099945" cy="1103630"/>
                      </a:xfrm>
                      <a:prstGeom prst="rect">
                        <a:avLst/>
                      </a:prstGeom>
                    </p:spPr>
                  </p:pic>
                </p:oleObj>
              </mc:Fallback>
            </mc:AlternateContent>
          </a:graphicData>
        </a:graphic>
      </p:graphicFrame>
      <p:graphicFrame>
        <p:nvGraphicFramePr>
          <p:cNvPr id="26" name="对象 25"/>
          <p:cNvGraphicFramePr/>
          <p:nvPr/>
        </p:nvGraphicFramePr>
        <p:xfrm>
          <a:off x="2572385" y="3795395"/>
          <a:ext cx="1864360" cy="1039495"/>
        </p:xfrm>
        <a:graphic>
          <a:graphicData uri="http://schemas.openxmlformats.org/presentationml/2006/ole">
            <mc:AlternateContent xmlns:mc="http://schemas.openxmlformats.org/markup-compatibility/2006">
              <mc:Choice xmlns:v="urn:schemas-microsoft-com:vml" Requires="v">
                <p:oleObj spid="_x0000_s33" name="" r:id="rId25" imgW="2352675" imgH="1293495" progId="ChemDraw.Document.6.0">
                  <p:embed/>
                </p:oleObj>
              </mc:Choice>
              <mc:Fallback>
                <p:oleObj name="" r:id="rId25" imgW="2352675" imgH="1293495" progId="ChemDraw.Document.6.0">
                  <p:embed/>
                  <p:pic>
                    <p:nvPicPr>
                      <p:cNvPr id="0" name="图片 32"/>
                      <p:cNvPicPr/>
                      <p:nvPr/>
                    </p:nvPicPr>
                    <p:blipFill>
                      <a:blip r:embed="rId26"/>
                      <a:stretch>
                        <a:fillRect/>
                      </a:stretch>
                    </p:blipFill>
                    <p:spPr>
                      <a:xfrm>
                        <a:off x="2572385" y="3795395"/>
                        <a:ext cx="1864360" cy="1039495"/>
                      </a:xfrm>
                      <a:prstGeom prst="rect">
                        <a:avLst/>
                      </a:prstGeom>
                    </p:spPr>
                  </p:pic>
                </p:oleObj>
              </mc:Fallback>
            </mc:AlternateContent>
          </a:graphicData>
        </a:graphic>
      </p:graphicFrame>
      <p:graphicFrame>
        <p:nvGraphicFramePr>
          <p:cNvPr id="36" name="对象 35"/>
          <p:cNvGraphicFramePr/>
          <p:nvPr/>
        </p:nvGraphicFramePr>
        <p:xfrm>
          <a:off x="6804660" y="3716020"/>
          <a:ext cx="2273935" cy="1118870"/>
        </p:xfrm>
        <a:graphic>
          <a:graphicData uri="http://schemas.openxmlformats.org/presentationml/2006/ole">
            <mc:AlternateContent xmlns:mc="http://schemas.openxmlformats.org/markup-compatibility/2006">
              <mc:Choice xmlns:v="urn:schemas-microsoft-com:vml" Requires="v">
                <p:oleObj spid="_x0000_s37" name="" r:id="rId27" imgW="3044190" imgH="1483360" progId="ChemDraw.Document.6.0">
                  <p:embed/>
                </p:oleObj>
              </mc:Choice>
              <mc:Fallback>
                <p:oleObj name="" r:id="rId27" imgW="3044190" imgH="1483360" progId="ChemDraw.Document.6.0">
                  <p:embed/>
                  <p:pic>
                    <p:nvPicPr>
                      <p:cNvPr id="0" name="图片 36"/>
                      <p:cNvPicPr/>
                      <p:nvPr/>
                    </p:nvPicPr>
                    <p:blipFill>
                      <a:blip r:embed="rId28"/>
                      <a:stretch>
                        <a:fillRect/>
                      </a:stretch>
                    </p:blipFill>
                    <p:spPr>
                      <a:xfrm>
                        <a:off x="6804660" y="3716020"/>
                        <a:ext cx="2273935" cy="1118870"/>
                      </a:xfrm>
                      <a:prstGeom prst="rect">
                        <a:avLst/>
                      </a:prstGeom>
                    </p:spPr>
                  </p:pic>
                </p:oleObj>
              </mc:Fallback>
            </mc:AlternateContent>
          </a:graphicData>
        </a:graphic>
      </p:graphicFrame>
      <p:sp>
        <p:nvSpPr>
          <p:cNvPr id="16" name="文本框 15"/>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Positive examples for L3000 prediction</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椭圆 27"/>
          <p:cNvSpPr/>
          <p:nvPr>
            <p:custDataLst>
              <p:tags r:id="rId1"/>
            </p:custDataLst>
          </p:nvPr>
        </p:nvSpPr>
        <p:spPr>
          <a:xfrm rot="4980000">
            <a:off x="603885" y="2218690"/>
            <a:ext cx="818515" cy="582295"/>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custDataLst>
              <p:tags r:id="rId2"/>
            </p:custDataLst>
          </p:nvPr>
        </p:nvSpPr>
        <p:spPr>
          <a:xfrm rot="9000000">
            <a:off x="1629410" y="2141220"/>
            <a:ext cx="728345" cy="557530"/>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椭圆 2"/>
          <p:cNvSpPr/>
          <p:nvPr>
            <p:custDataLst>
              <p:tags r:id="rId3"/>
            </p:custDataLst>
          </p:nvPr>
        </p:nvSpPr>
        <p:spPr>
          <a:xfrm rot="4320000">
            <a:off x="4909185" y="2179320"/>
            <a:ext cx="868680" cy="582295"/>
          </a:xfrm>
          <a:prstGeom prst="ellipse">
            <a:avLst/>
          </a:prstGeom>
          <a:solidFill>
            <a:schemeClr val="accent4">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custDataLst>
              <p:tags r:id="rId4"/>
            </p:custDataLst>
          </p:nvPr>
        </p:nvSpPr>
        <p:spPr>
          <a:xfrm rot="9000000">
            <a:off x="6045200" y="2002155"/>
            <a:ext cx="755015" cy="508635"/>
          </a:xfrm>
          <a:prstGeom prst="ellipse">
            <a:avLst/>
          </a:prstGeom>
          <a:solidFill>
            <a:schemeClr val="accent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descr="23123123"/>
          <p:cNvPicPr>
            <a:picLocks noChangeAspect="1"/>
          </p:cNvPicPr>
          <p:nvPr>
            <p:custDataLst>
              <p:tags r:id="rId5"/>
            </p:custDataLst>
          </p:nvPr>
        </p:nvPicPr>
        <p:blipFill>
          <a:blip r:embed="rId6"/>
          <a:stretch>
            <a:fillRect/>
          </a:stretch>
        </p:blipFill>
        <p:spPr>
          <a:xfrm>
            <a:off x="4500245" y="1085215"/>
            <a:ext cx="2314800" cy="2314800"/>
          </a:xfrm>
          <a:prstGeom prst="rect">
            <a:avLst/>
          </a:prstGeom>
        </p:spPr>
      </p:pic>
      <p:pic>
        <p:nvPicPr>
          <p:cNvPr id="2" name="图片 1" descr="2131231"/>
          <p:cNvPicPr>
            <a:picLocks noChangeAspect="1"/>
          </p:cNvPicPr>
          <p:nvPr/>
        </p:nvPicPr>
        <p:blipFill>
          <a:blip r:embed="rId7"/>
          <a:stretch>
            <a:fillRect/>
          </a:stretch>
        </p:blipFill>
        <p:spPr>
          <a:xfrm>
            <a:off x="98425" y="1085215"/>
            <a:ext cx="2315210" cy="2315210"/>
          </a:xfrm>
          <a:prstGeom prst="rect">
            <a:avLst/>
          </a:prstGeom>
        </p:spPr>
      </p:pic>
      <p:sp>
        <p:nvSpPr>
          <p:cNvPr id="18" name="矩形 17"/>
          <p:cNvSpPr/>
          <p:nvPr>
            <p:custDataLst>
              <p:tags r:id="rId8"/>
            </p:custDataLst>
          </p:nvPr>
        </p:nvSpPr>
        <p:spPr>
          <a:xfrm>
            <a:off x="245544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9"/>
            </p:custDataLst>
          </p:nvPr>
        </p:nvSpPr>
        <p:spPr>
          <a:xfrm>
            <a:off x="255587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10"/>
            </p:custDataLst>
          </p:nvPr>
        </p:nvSpPr>
        <p:spPr>
          <a:xfrm>
            <a:off x="429528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custDataLst>
              <p:tags r:id="rId11"/>
            </p:custDataLst>
          </p:nvPr>
        </p:nvSpPr>
        <p:spPr>
          <a:xfrm>
            <a:off x="439547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9" name="矩形 8"/>
          <p:cNvSpPr/>
          <p:nvPr>
            <p:custDataLst>
              <p:tags r:id="rId12"/>
            </p:custDataLst>
          </p:nvPr>
        </p:nvSpPr>
        <p:spPr>
          <a:xfrm>
            <a:off x="439317" y="765772"/>
            <a:ext cx="100413" cy="144016"/>
          </a:xfrm>
          <a:prstGeom prst="rect">
            <a:avLst/>
          </a:prstGeom>
          <a:solidFill>
            <a:srgbClr val="47E647"/>
          </a:solidFill>
          <a:ln>
            <a:solidFill>
              <a:srgbClr val="47E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13"/>
            </p:custDataLst>
          </p:nvPr>
        </p:nvSpPr>
        <p:spPr>
          <a:xfrm>
            <a:off x="539750"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0" name="矩形 29"/>
          <p:cNvSpPr/>
          <p:nvPr>
            <p:custDataLst>
              <p:tags r:id="rId14"/>
            </p:custDataLst>
          </p:nvPr>
        </p:nvSpPr>
        <p:spPr>
          <a:xfrm>
            <a:off x="2555875" y="1059180"/>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L3002</a:t>
            </a:r>
            <a:endPar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2" name="矩形 31"/>
          <p:cNvSpPr/>
          <p:nvPr>
            <p:custDataLst>
              <p:tags r:id="rId15"/>
            </p:custDataLst>
          </p:nvPr>
        </p:nvSpPr>
        <p:spPr>
          <a:xfrm>
            <a:off x="2555875" y="1635125"/>
            <a:ext cx="2220595" cy="275590"/>
          </a:xfrm>
          <a:prstGeom prst="rect">
            <a:avLst/>
          </a:prstGeom>
          <a:noFill/>
        </p:spPr>
        <p:txBody>
          <a:bodyPr wrap="square">
            <a:spAutoFit/>
          </a:bodyPr>
          <a:p>
            <a:r>
              <a:rPr lang="en-US" altLang="zh-CN" sz="1200" b="1" dirty="0" smtClean="0">
                <a:solidFill>
                  <a:srgbClr val="0070C0"/>
                </a:solidFill>
                <a:latin typeface="Arial" panose="020B0604020202020204" pitchFamily="34" charset="0"/>
                <a:ea typeface="微软雅黑" panose="020B0503020204020204" charset="-122"/>
              </a:rPr>
              <a:t>RMSD:  </a:t>
            </a:r>
            <a:r>
              <a:rPr lang="en-US" altLang="zh-CN" sz="1200" b="1" dirty="0" smtClean="0">
                <a:solidFill>
                  <a:srgbClr val="FF0000"/>
                </a:solidFill>
                <a:latin typeface="Arial" panose="020B0604020202020204" pitchFamily="34" charset="0"/>
                <a:ea typeface="微软雅黑" panose="020B0503020204020204" charset="-122"/>
              </a:rPr>
              <a:t>7.19 </a:t>
            </a:r>
            <a:r>
              <a:rPr lang="en-US" altLang="zh-CN" sz="1200" b="1" dirty="0">
                <a:solidFill>
                  <a:srgbClr val="FF0000"/>
                </a:solidFill>
                <a:latin typeface="Arial" panose="020B0604020202020204" pitchFamily="34" charset="0"/>
                <a:ea typeface="微软雅黑" panose="020B0503020204020204" charset="-122"/>
                <a:cs typeface="Arial" panose="020B0604020202020204" pitchFamily="34" charset="0"/>
                <a:sym typeface="+mn-ea"/>
              </a:rPr>
              <a:t>Å</a:t>
            </a:r>
            <a:endParaRPr lang="en-US" altLang="zh-CN" sz="1200" b="1" dirty="0" smtClean="0">
              <a:solidFill>
                <a:srgbClr val="FF0000"/>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31" name="矩形 30"/>
          <p:cNvSpPr/>
          <p:nvPr>
            <p:custDataLst>
              <p:tags r:id="rId16"/>
            </p:custDataLst>
          </p:nvPr>
        </p:nvSpPr>
        <p:spPr>
          <a:xfrm>
            <a:off x="2529840" y="1346835"/>
            <a:ext cx="262890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0.47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7" name="矩形 6"/>
          <p:cNvSpPr/>
          <p:nvPr>
            <p:custDataLst>
              <p:tags r:id="rId17"/>
            </p:custDataLst>
          </p:nvPr>
        </p:nvSpPr>
        <p:spPr>
          <a:xfrm>
            <a:off x="6875780" y="105981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L3003</a:t>
            </a:r>
            <a:endPar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矩形 7"/>
          <p:cNvSpPr/>
          <p:nvPr>
            <p:custDataLst>
              <p:tags r:id="rId18"/>
            </p:custDataLst>
          </p:nvPr>
        </p:nvSpPr>
        <p:spPr>
          <a:xfrm>
            <a:off x="6876415" y="1660525"/>
            <a:ext cx="2220595" cy="275590"/>
          </a:xfrm>
          <a:prstGeom prst="rect">
            <a:avLst/>
          </a:prstGeom>
          <a:noFill/>
        </p:spPr>
        <p:txBody>
          <a:bodyPr wrap="square">
            <a:spAutoFit/>
          </a:bodyPr>
          <a:p>
            <a:r>
              <a:rPr lang="en-US" altLang="zh-CN" sz="12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7.09 </a:t>
            </a:r>
            <a:r>
              <a:rPr lang="en-US" altLang="zh-CN" sz="12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 name="矩形 10"/>
          <p:cNvSpPr/>
          <p:nvPr>
            <p:custDataLst>
              <p:tags r:id="rId19"/>
            </p:custDataLst>
          </p:nvPr>
        </p:nvSpPr>
        <p:spPr>
          <a:xfrm>
            <a:off x="6876415" y="1360170"/>
            <a:ext cx="262890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0.52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4" name="矩形 23"/>
          <p:cNvSpPr/>
          <p:nvPr>
            <p:custDataLst>
              <p:tags r:id="rId20"/>
            </p:custDataLst>
          </p:nvPr>
        </p:nvSpPr>
        <p:spPr>
          <a:xfrm>
            <a:off x="2412365" y="379539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L3004</a:t>
            </a:r>
            <a:endPar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5" name="矩形 24"/>
          <p:cNvSpPr/>
          <p:nvPr>
            <p:custDataLst>
              <p:tags r:id="rId21"/>
            </p:custDataLst>
          </p:nvPr>
        </p:nvSpPr>
        <p:spPr>
          <a:xfrm>
            <a:off x="2412365" y="4371340"/>
            <a:ext cx="2220595" cy="275590"/>
          </a:xfrm>
          <a:prstGeom prst="rect">
            <a:avLst/>
          </a:prstGeom>
          <a:noFill/>
        </p:spPr>
        <p:txBody>
          <a:bodyPr wrap="square">
            <a:spAutoFit/>
          </a:bodyPr>
          <a:p>
            <a:r>
              <a:rPr lang="en-US" altLang="zh-CN" sz="12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7.41 </a:t>
            </a:r>
            <a:r>
              <a:rPr lang="en-US" altLang="zh-CN" sz="12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6" name="矩形 25"/>
          <p:cNvSpPr/>
          <p:nvPr>
            <p:custDataLst>
              <p:tags r:id="rId22"/>
            </p:custDataLst>
          </p:nvPr>
        </p:nvSpPr>
        <p:spPr>
          <a:xfrm>
            <a:off x="2386330" y="4083050"/>
            <a:ext cx="262890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0.44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4" name="矩形 33"/>
          <p:cNvSpPr/>
          <p:nvPr>
            <p:custDataLst>
              <p:tags r:id="rId23"/>
            </p:custDataLst>
          </p:nvPr>
        </p:nvSpPr>
        <p:spPr>
          <a:xfrm>
            <a:off x="6814820" y="379539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L3005</a:t>
            </a:r>
            <a:endPar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5" name="矩形 34"/>
          <p:cNvSpPr/>
          <p:nvPr>
            <p:custDataLst>
              <p:tags r:id="rId24"/>
            </p:custDataLst>
          </p:nvPr>
        </p:nvSpPr>
        <p:spPr>
          <a:xfrm>
            <a:off x="6804660" y="4358640"/>
            <a:ext cx="2220595" cy="275590"/>
          </a:xfrm>
          <a:prstGeom prst="rect">
            <a:avLst/>
          </a:prstGeom>
          <a:noFill/>
        </p:spPr>
        <p:txBody>
          <a:bodyPr wrap="square">
            <a:spAutoFit/>
          </a:bodyPr>
          <a:p>
            <a:r>
              <a:rPr lang="en-US" altLang="zh-CN" sz="12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10.03 </a:t>
            </a:r>
            <a:r>
              <a:rPr lang="en-US" altLang="zh-CN" sz="12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2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6" name="矩形 35"/>
          <p:cNvSpPr/>
          <p:nvPr>
            <p:custDataLst>
              <p:tags r:id="rId25"/>
            </p:custDataLst>
          </p:nvPr>
        </p:nvSpPr>
        <p:spPr>
          <a:xfrm>
            <a:off x="6774815" y="4101465"/>
            <a:ext cx="262890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0.40 </a:t>
            </a:r>
            <a:endParaRPr lang="en-US" altLang="zh-CN" sz="1200" dirty="0" smtClean="0">
              <a:solidFill>
                <a:srgbClr val="0070C0"/>
              </a:solidFill>
              <a:latin typeface="Arial" panose="020B0604020202020204" pitchFamily="34" charset="0"/>
              <a:ea typeface="微软雅黑" panose="020B0503020204020204" charset="-122"/>
            </a:endParaRPr>
          </a:p>
        </p:txBody>
      </p:sp>
      <p:graphicFrame>
        <p:nvGraphicFramePr>
          <p:cNvPr id="6" name="对象 5"/>
          <p:cNvGraphicFramePr/>
          <p:nvPr>
            <p:custDataLst>
              <p:tags r:id="rId26"/>
            </p:custDataLst>
          </p:nvPr>
        </p:nvGraphicFramePr>
        <p:xfrm>
          <a:off x="2434590" y="2427605"/>
          <a:ext cx="2175510" cy="982345"/>
        </p:xfrm>
        <a:graphic>
          <a:graphicData uri="http://schemas.openxmlformats.org/presentationml/2006/ole">
            <mc:AlternateContent xmlns:mc="http://schemas.openxmlformats.org/markup-compatibility/2006">
              <mc:Choice xmlns:v="urn:schemas-microsoft-com:vml" Requires="v">
                <p:oleObj spid="_x0000_s17" name="" r:id="rId27" imgW="2865755" imgH="1293495" progId="ChemDraw.Document.6.0">
                  <p:embed/>
                </p:oleObj>
              </mc:Choice>
              <mc:Fallback>
                <p:oleObj name="" r:id="rId27" imgW="2865755" imgH="1293495" progId="ChemDraw.Document.6.0">
                  <p:embed/>
                  <p:pic>
                    <p:nvPicPr>
                      <p:cNvPr id="0" name="图片 16"/>
                      <p:cNvPicPr/>
                      <p:nvPr/>
                    </p:nvPicPr>
                    <p:blipFill>
                      <a:blip r:embed="rId28"/>
                      <a:stretch>
                        <a:fillRect/>
                      </a:stretch>
                    </p:blipFill>
                    <p:spPr>
                      <a:xfrm>
                        <a:off x="2434590" y="2427605"/>
                        <a:ext cx="2175510" cy="982345"/>
                      </a:xfrm>
                      <a:prstGeom prst="rect">
                        <a:avLst/>
                      </a:prstGeom>
                    </p:spPr>
                  </p:pic>
                </p:oleObj>
              </mc:Fallback>
            </mc:AlternateContent>
          </a:graphicData>
        </a:graphic>
      </p:graphicFrame>
      <p:graphicFrame>
        <p:nvGraphicFramePr>
          <p:cNvPr id="21" name="对象 20"/>
          <p:cNvGraphicFramePr/>
          <p:nvPr>
            <p:custDataLst>
              <p:tags r:id="rId29"/>
            </p:custDataLst>
          </p:nvPr>
        </p:nvGraphicFramePr>
        <p:xfrm>
          <a:off x="6905625" y="2283460"/>
          <a:ext cx="2191385" cy="1038860"/>
        </p:xfrm>
        <a:graphic>
          <a:graphicData uri="http://schemas.openxmlformats.org/presentationml/2006/ole">
            <mc:AlternateContent xmlns:mc="http://schemas.openxmlformats.org/markup-compatibility/2006">
              <mc:Choice xmlns:v="urn:schemas-microsoft-com:vml" Requires="v">
                <p:oleObj spid="_x0000_s37" name="" r:id="rId30" imgW="2865755" imgH="1293495" progId="ChemDraw.Document.6.0">
                  <p:embed/>
                </p:oleObj>
              </mc:Choice>
              <mc:Fallback>
                <p:oleObj name="" r:id="rId30" imgW="2865755" imgH="1293495" progId="ChemDraw.Document.6.0">
                  <p:embed/>
                  <p:pic>
                    <p:nvPicPr>
                      <p:cNvPr id="0" name="图片 36"/>
                      <p:cNvPicPr/>
                      <p:nvPr/>
                    </p:nvPicPr>
                    <p:blipFill>
                      <a:blip r:embed="rId31"/>
                      <a:stretch>
                        <a:fillRect/>
                      </a:stretch>
                    </p:blipFill>
                    <p:spPr>
                      <a:xfrm>
                        <a:off x="6905625" y="2283460"/>
                        <a:ext cx="2191385" cy="1038860"/>
                      </a:xfrm>
                      <a:prstGeom prst="rect">
                        <a:avLst/>
                      </a:prstGeom>
                    </p:spPr>
                  </p:pic>
                </p:oleObj>
              </mc:Fallback>
            </mc:AlternateContent>
          </a:graphicData>
        </a:graphic>
      </p:graphicFrame>
      <p:graphicFrame>
        <p:nvGraphicFramePr>
          <p:cNvPr id="38" name="对象 37"/>
          <p:cNvGraphicFramePr/>
          <p:nvPr/>
        </p:nvGraphicFramePr>
        <p:xfrm>
          <a:off x="96520" y="3651885"/>
          <a:ext cx="2262505" cy="1044575"/>
        </p:xfrm>
        <a:graphic>
          <a:graphicData uri="http://schemas.openxmlformats.org/presentationml/2006/ole">
            <mc:AlternateContent xmlns:mc="http://schemas.openxmlformats.org/markup-compatibility/2006">
              <mc:Choice xmlns:v="urn:schemas-microsoft-com:vml" Requires="v">
                <p:oleObj spid="_x0000_s39" name="" r:id="rId32" imgW="2865755" imgH="1293495" progId="ChemDraw.Document.6.0">
                  <p:embed/>
                </p:oleObj>
              </mc:Choice>
              <mc:Fallback>
                <p:oleObj name="" r:id="rId32" imgW="2865755" imgH="1293495" progId="ChemDraw.Document.6.0">
                  <p:embed/>
                  <p:pic>
                    <p:nvPicPr>
                      <p:cNvPr id="0" name="图片 38"/>
                      <p:cNvPicPr/>
                      <p:nvPr/>
                    </p:nvPicPr>
                    <p:blipFill>
                      <a:blip r:embed="rId33"/>
                      <a:stretch>
                        <a:fillRect/>
                      </a:stretch>
                    </p:blipFill>
                    <p:spPr>
                      <a:xfrm>
                        <a:off x="96520" y="3651885"/>
                        <a:ext cx="2262505" cy="1044575"/>
                      </a:xfrm>
                      <a:prstGeom prst="rect">
                        <a:avLst/>
                      </a:prstGeom>
                    </p:spPr>
                  </p:pic>
                </p:oleObj>
              </mc:Fallback>
            </mc:AlternateContent>
          </a:graphicData>
        </a:graphic>
      </p:graphicFrame>
      <p:graphicFrame>
        <p:nvGraphicFramePr>
          <p:cNvPr id="40" name="对象 39"/>
          <p:cNvGraphicFramePr/>
          <p:nvPr>
            <p:custDataLst>
              <p:tags r:id="rId34"/>
            </p:custDataLst>
          </p:nvPr>
        </p:nvGraphicFramePr>
        <p:xfrm>
          <a:off x="4274185" y="3651885"/>
          <a:ext cx="2602865" cy="1028700"/>
        </p:xfrm>
        <a:graphic>
          <a:graphicData uri="http://schemas.openxmlformats.org/presentationml/2006/ole">
            <mc:AlternateContent xmlns:mc="http://schemas.openxmlformats.org/markup-compatibility/2006">
              <mc:Choice xmlns:v="urn:schemas-microsoft-com:vml" Requires="v">
                <p:oleObj spid="_x0000_s41" name="" r:id="rId35" imgW="3467735" imgH="1315720" progId="ChemDraw.Document.6.0">
                  <p:embed/>
                </p:oleObj>
              </mc:Choice>
              <mc:Fallback>
                <p:oleObj name="" r:id="rId35" imgW="3467735" imgH="1315720" progId="ChemDraw.Document.6.0">
                  <p:embed/>
                  <p:pic>
                    <p:nvPicPr>
                      <p:cNvPr id="0" name="图片 40"/>
                      <p:cNvPicPr/>
                      <p:nvPr/>
                    </p:nvPicPr>
                    <p:blipFill>
                      <a:blip r:embed="rId36"/>
                      <a:stretch>
                        <a:fillRect/>
                      </a:stretch>
                    </p:blipFill>
                    <p:spPr>
                      <a:xfrm>
                        <a:off x="4274185" y="3651885"/>
                        <a:ext cx="2602865" cy="1028700"/>
                      </a:xfrm>
                      <a:prstGeom prst="rect">
                        <a:avLst/>
                      </a:prstGeom>
                    </p:spPr>
                  </p:pic>
                </p:oleObj>
              </mc:Fallback>
            </mc:AlternateContent>
          </a:graphicData>
        </a:graphic>
      </p:graphicFrame>
      <p:sp>
        <p:nvSpPr>
          <p:cNvPr id="22" name="文本框 2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Negative examples for L3000 prediction</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763905" y="4538980"/>
            <a:ext cx="3321050" cy="305435"/>
          </a:xfrm>
          <a:prstGeom prst="rect">
            <a:avLst/>
          </a:prstGeom>
          <a:noFill/>
        </p:spPr>
        <p:txBody>
          <a:bodyPr wrap="square" rtlCol="0" anchor="t">
            <a:noAutofit/>
          </a:bodyPr>
          <a:p>
            <a:pPr algn="ctr"/>
            <a:r>
              <a:rPr lang="en-US" sz="1400" b="1" i="1">
                <a:solidFill>
                  <a:schemeClr val="bg1">
                    <a:lumMod val="50000"/>
                  </a:schemeClr>
                </a:solidFill>
                <a:latin typeface="Times New Roman" panose="02020603050405020304" pitchFamily="18" charset="0"/>
                <a:ea typeface="仿宋" panose="02010609060101010101" charset="-122"/>
                <a:cs typeface="Times New Roman" panose="02020603050405020304" pitchFamily="18" charset="0"/>
              </a:rPr>
              <a:t>Main protease from the SARS-Cov-2</a:t>
            </a:r>
            <a:endParaRPr lang="en-US" sz="1400" b="1" i="1">
              <a:solidFill>
                <a:schemeClr val="bg1">
                  <a:lumMod val="50000"/>
                </a:schemeClr>
              </a:solidFill>
              <a:latin typeface="Times New Roman" panose="02020603050405020304" pitchFamily="18" charset="0"/>
              <a:ea typeface="仿宋" panose="02010609060101010101" charset="-122"/>
              <a:cs typeface="Times New Roman" panose="02020603050405020304" pitchFamily="18" charset="0"/>
            </a:endParaRPr>
          </a:p>
          <a:p>
            <a:pPr algn="ctr"/>
            <a:r>
              <a:rPr lang="en-US" sz="1400" b="1" i="1">
                <a:solidFill>
                  <a:schemeClr val="bg1">
                    <a:lumMod val="50000"/>
                  </a:schemeClr>
                </a:solidFill>
                <a:latin typeface="Times New Roman" panose="02020603050405020304" pitchFamily="18" charset="0"/>
                <a:ea typeface="仿宋" panose="02010609060101010101" charset="-122"/>
                <a:cs typeface="Times New Roman" panose="02020603050405020304" pitchFamily="18" charset="0"/>
              </a:rPr>
              <a:t>Zhao et al. PNAS, 2022</a:t>
            </a:r>
            <a:endParaRPr lang="en-US" sz="1400" b="1" i="1">
              <a:solidFill>
                <a:schemeClr val="bg1">
                  <a:lumMod val="50000"/>
                </a:schemeClr>
              </a:solidFill>
              <a:latin typeface="Times New Roman" panose="02020603050405020304" pitchFamily="18" charset="0"/>
              <a:ea typeface="仿宋" panose="02010609060101010101" charset="-122"/>
              <a:cs typeface="Times New Roman" panose="02020603050405020304" pitchFamily="18" charset="0"/>
            </a:endParaRPr>
          </a:p>
        </p:txBody>
      </p:sp>
      <p:pic>
        <p:nvPicPr>
          <p:cNvPr id="10" name="图片 9"/>
          <p:cNvPicPr>
            <a:picLocks noChangeAspect="1"/>
          </p:cNvPicPr>
          <p:nvPr>
            <p:custDataLst>
              <p:tags r:id="rId2"/>
            </p:custDataLst>
          </p:nvPr>
        </p:nvPicPr>
        <p:blipFill>
          <a:blip r:embed="rId3"/>
          <a:stretch>
            <a:fillRect/>
          </a:stretch>
        </p:blipFill>
        <p:spPr>
          <a:xfrm>
            <a:off x="323850" y="987425"/>
            <a:ext cx="4046855" cy="3263265"/>
          </a:xfrm>
          <a:prstGeom prst="rect">
            <a:avLst/>
          </a:prstGeom>
        </p:spPr>
      </p:pic>
      <p:sp>
        <p:nvSpPr>
          <p:cNvPr id="5" name="矩形 4"/>
          <p:cNvSpPr/>
          <p:nvPr>
            <p:custDataLst>
              <p:tags r:id="rId4"/>
            </p:custDataLst>
          </p:nvPr>
        </p:nvSpPr>
        <p:spPr>
          <a:xfrm>
            <a:off x="4975757" y="4425912"/>
            <a:ext cx="100413" cy="144016"/>
          </a:xfrm>
          <a:prstGeom prst="rect">
            <a:avLst/>
          </a:prstGeom>
          <a:solidFill>
            <a:srgbClr val="BDC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5076190" y="4359275"/>
            <a:ext cx="418020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Hydrogen bond acceptors and hydrogen bond donors</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6"/>
            </p:custDataLst>
          </p:nvPr>
        </p:nvSpPr>
        <p:spPr>
          <a:xfrm>
            <a:off x="4976001" y="4701502"/>
            <a:ext cx="100413" cy="144016"/>
          </a:xfrm>
          <a:prstGeom prst="rect">
            <a:avLst/>
          </a:prstGeom>
          <a:solidFill>
            <a:srgbClr val="FE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custDataLst>
              <p:tags r:id="rId7"/>
            </p:custDataLst>
          </p:nvPr>
        </p:nvSpPr>
        <p:spPr>
          <a:xfrm>
            <a:off x="5076190" y="4634865"/>
            <a:ext cx="351028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Hydrophobic pocket and π interaction</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9" name="矩形 8"/>
          <p:cNvSpPr/>
          <p:nvPr>
            <p:custDataLst>
              <p:tags r:id="rId8"/>
            </p:custDataLst>
          </p:nvPr>
        </p:nvSpPr>
        <p:spPr>
          <a:xfrm>
            <a:off x="4975757" y="4150322"/>
            <a:ext cx="100413" cy="144016"/>
          </a:xfrm>
          <a:prstGeom prst="rect">
            <a:avLst/>
          </a:prstGeom>
          <a:solidFill>
            <a:srgbClr val="FF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9"/>
            </p:custDataLst>
          </p:nvPr>
        </p:nvSpPr>
        <p:spPr>
          <a:xfrm>
            <a:off x="5076190" y="4083685"/>
            <a:ext cx="298132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Catalytically active center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4" name="文本框 3"/>
          <p:cNvSpPr txBox="1"/>
          <p:nvPr/>
        </p:nvSpPr>
        <p:spPr>
          <a:xfrm>
            <a:off x="116840" y="186055"/>
            <a:ext cx="476440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Pockets for L4000</a:t>
            </a:r>
            <a:endParaRPr lang="en-US" altLang="zh-CN" b="1">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10"/>
          <a:stretch>
            <a:fillRect/>
          </a:stretch>
        </p:blipFill>
        <p:spPr>
          <a:xfrm>
            <a:off x="5292090" y="1014095"/>
            <a:ext cx="2788920" cy="2794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10"/>
          <p:cNvSpPr>
            <a:spLocks noChangeArrowheads="1"/>
          </p:cNvSpPr>
          <p:nvPr/>
        </p:nvSpPr>
        <p:spPr bwMode="auto">
          <a:xfrm>
            <a:off x="4749152" y="3291725"/>
            <a:ext cx="4297779" cy="349250"/>
          </a:xfrm>
          <a:prstGeom prst="rect">
            <a:avLst/>
          </a:prstGeom>
          <a:solidFill>
            <a:schemeClr val="bg1"/>
          </a:solidFill>
          <a:ln w="9525" algn="ctr">
            <a:noFill/>
            <a:miter lim="800000"/>
          </a:ln>
        </p:spPr>
        <p:txBody>
          <a:bodyPr wrap="square">
            <a:spAutoFit/>
          </a:bodyPr>
          <a:lstStyle/>
          <a:p>
            <a:pPr>
              <a:lnSpc>
                <a:spcPct val="140000"/>
              </a:lnSpc>
            </a:pPr>
            <a:r>
              <a:rPr lang="en-US" altLang="en-US" sz="1200" dirty="0">
                <a:latin typeface="Arial" panose="020B0604020202020204" pitchFamily="34" charset="0"/>
                <a:cs typeface="Arial" panose="020B0604020202020204" pitchFamily="34" charset="0"/>
              </a:rPr>
              <a:t>CASF-2016 </a:t>
            </a:r>
            <a:r>
              <a:rPr lang="en-US" altLang="zh-CN" sz="1200" dirty="0" err="1" smtClean="0">
                <a:latin typeface="Arial" panose="020B0604020202020204" pitchFamily="34" charset="0"/>
                <a:cs typeface="Arial" panose="020B0604020202020204" pitchFamily="34" charset="0"/>
              </a:rPr>
              <a:t>testset</a:t>
            </a:r>
            <a:r>
              <a:rPr lang="zh-CN" altLang="en-US" sz="1200" dirty="0" smtClean="0">
                <a:latin typeface="Arial" panose="020B0604020202020204" pitchFamily="34" charset="0"/>
                <a:cs typeface="Arial" panose="020B0604020202020204" pitchFamily="34" charset="0"/>
              </a:rPr>
              <a:t>：</a:t>
            </a:r>
            <a:r>
              <a:rPr lang="en-US" altLang="zh-CN" sz="1200" dirty="0" smtClean="0">
                <a:latin typeface="Arial" panose="020B0604020202020204" pitchFamily="34" charset="0"/>
                <a:cs typeface="Arial" panose="020B0604020202020204" pitchFamily="34" charset="0"/>
              </a:rPr>
              <a:t>285 protein-ligand systems</a:t>
            </a:r>
            <a:endParaRPr lang="en-US" altLang="zh-CN" sz="1200" dirty="0">
              <a:latin typeface="Arial" panose="020B0604020202020204" pitchFamily="34" charset="0"/>
              <a:cs typeface="Arial" panose="020B0604020202020204" pitchFamily="34" charset="0"/>
            </a:endParaRPr>
          </a:p>
        </p:txBody>
      </p:sp>
      <p:sp>
        <p:nvSpPr>
          <p:cNvPr id="2" name="文本框 1"/>
          <p:cNvSpPr txBox="1"/>
          <p:nvPr/>
        </p:nvSpPr>
        <p:spPr>
          <a:xfrm>
            <a:off x="116840" y="114300"/>
            <a:ext cx="416687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sym typeface="+mn-ea"/>
              </a:rPr>
              <a:t>The flow chart of CoDock-Ligand</a:t>
            </a:r>
            <a:endParaRPr lang="en-US" altLang="zh-CN" b="1">
              <a:latin typeface="Arial" panose="020B0604020202020204" pitchFamily="34" charset="0"/>
              <a:cs typeface="Arial" panose="020B0604020202020204" pitchFamily="34" charset="0"/>
            </a:endParaRPr>
          </a:p>
        </p:txBody>
      </p:sp>
      <p:graphicFrame>
        <p:nvGraphicFramePr>
          <p:cNvPr id="61" name="表格 60"/>
          <p:cNvGraphicFramePr/>
          <p:nvPr>
            <p:custDataLst>
              <p:tags r:id="rId1"/>
            </p:custDataLst>
          </p:nvPr>
        </p:nvGraphicFramePr>
        <p:xfrm>
          <a:off x="4716016" y="1440730"/>
          <a:ext cx="4316063" cy="1892835"/>
        </p:xfrm>
        <a:graphic>
          <a:graphicData uri="http://schemas.openxmlformats.org/drawingml/2006/table">
            <a:tbl>
              <a:tblPr firstRow="1" bandRow="1">
                <a:tableStyleId>{5C22544A-7EE6-4342-B048-85BDC9FD1C3A}</a:tableStyleId>
              </a:tblPr>
              <a:tblGrid>
                <a:gridCol w="943146"/>
                <a:gridCol w="783278"/>
                <a:gridCol w="863213"/>
                <a:gridCol w="863213"/>
                <a:gridCol w="863213"/>
              </a:tblGrid>
              <a:tr h="434340">
                <a:tc>
                  <a:txBody>
                    <a:bodyPr/>
                    <a:lstStyle/>
                    <a:p>
                      <a:pPr algn="ctr">
                        <a:buNone/>
                      </a:pPr>
                      <a:endParaRPr lang="en-US" altLang="zh-CN" sz="1200" b="1" dirty="0">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dirty="0" err="1">
                          <a:solidFill>
                            <a:schemeClr val="tx1"/>
                          </a:solidFill>
                          <a:latin typeface="Times New Roman" panose="02020603050405020304" pitchFamily="18" charset="0"/>
                          <a:cs typeface="Times New Roman" panose="02020603050405020304" pitchFamily="18" charset="0"/>
                        </a:rPr>
                        <a:t>Vina</a:t>
                      </a:r>
                      <a:r>
                        <a:rPr lang="en-US" altLang="zh-CN" sz="1200" b="1" dirty="0">
                          <a:solidFill>
                            <a:schemeClr val="tx1"/>
                          </a:solidFill>
                          <a:latin typeface="Times New Roman" panose="02020603050405020304" pitchFamily="18" charset="0"/>
                          <a:cs typeface="Times New Roman" panose="02020603050405020304" pitchFamily="18" charset="0"/>
                        </a:rPr>
                        <a:t> 1.2.2</a:t>
                      </a:r>
                      <a:endParaRPr lang="en-US" altLang="zh-CN" sz="1200" b="1" dirty="0">
                        <a:solidFill>
                          <a:schemeClr val="tx1"/>
                        </a:solidFill>
                        <a:latin typeface="Times New Roman" panose="02020603050405020304" pitchFamily="18" charset="0"/>
                        <a:cs typeface="Times New Roman" panose="02020603050405020304" pitchFamily="18" charset="0"/>
                      </a:endParaRPr>
                    </a:p>
                    <a:p>
                      <a:pPr algn="ctr">
                        <a:buNone/>
                      </a:pPr>
                      <a:r>
                        <a:rPr lang="zh-CN" altLang="en-US" sz="1200" b="1" dirty="0">
                          <a:solidFill>
                            <a:schemeClr val="tx1"/>
                          </a:solidFill>
                          <a:latin typeface="Times New Roman" panose="02020603050405020304" pitchFamily="18" charset="0"/>
                          <a:cs typeface="Times New Roman" panose="02020603050405020304" pitchFamily="18" charset="0"/>
                        </a:rPr>
                        <a:t>（</a:t>
                      </a:r>
                      <a:r>
                        <a:rPr lang="en-US" altLang="zh-CN" sz="1200" b="1" dirty="0">
                          <a:solidFill>
                            <a:schemeClr val="tx1"/>
                          </a:solidFill>
                          <a:latin typeface="Times New Roman" panose="02020603050405020304" pitchFamily="18" charset="0"/>
                          <a:cs typeface="Times New Roman" panose="02020603050405020304" pitchFamily="18" charset="0"/>
                        </a:rPr>
                        <a:t>percent%</a:t>
                      </a:r>
                      <a:r>
                        <a:rPr lang="zh-CN" altLang="en-US"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hMerge="1">
                  <a:tcPr>
                    <a:lnR w="12700">
                      <a:solidFill>
                        <a:schemeClr val="tx1"/>
                      </a:solidFill>
                      <a:prstDash val="solid"/>
                    </a:lnR>
                    <a:lnT w="12700">
                      <a:solidFill>
                        <a:schemeClr val="tx1"/>
                      </a:solidFill>
                      <a:prstDash val="solid"/>
                    </a:lnT>
                    <a:lnB w="12700">
                      <a:solidFill>
                        <a:schemeClr val="tx1"/>
                      </a:solidFill>
                      <a:prstDash val="solid"/>
                    </a:lnB>
                  </a:tcPr>
                </a:tc>
                <a:tc gridSpan="2">
                  <a:txBody>
                    <a:bodyPr/>
                    <a:lstStyle/>
                    <a:p>
                      <a:pPr algn="ctr">
                        <a:buNone/>
                      </a:pPr>
                      <a:r>
                        <a:rPr lang="en-US" altLang="zh-CN" sz="1200" b="1" dirty="0" err="1">
                          <a:solidFill>
                            <a:schemeClr val="tx1"/>
                          </a:solidFill>
                          <a:latin typeface="Times New Roman" panose="02020603050405020304" pitchFamily="18" charset="0"/>
                          <a:cs typeface="Times New Roman" panose="02020603050405020304" pitchFamily="18" charset="0"/>
                        </a:rPr>
                        <a:t>CoDock</a:t>
                      </a:r>
                      <a:r>
                        <a:rPr lang="en-US" altLang="zh-CN" sz="1200" b="1" dirty="0">
                          <a:solidFill>
                            <a:schemeClr val="tx1"/>
                          </a:solidFill>
                          <a:latin typeface="Times New Roman" panose="02020603050405020304" pitchFamily="18" charset="0"/>
                          <a:cs typeface="Times New Roman" panose="02020603050405020304" pitchFamily="18" charset="0"/>
                        </a:rPr>
                        <a:t>-Ligand (percent%)</a:t>
                      </a:r>
                      <a:endParaRPr lang="en-US" altLang="zh-CN" sz="12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hMerge="1">
                  <a:tcPr>
                    <a:lnR>
                      <a:noFill/>
                    </a:lnR>
                    <a:lnT w="12700">
                      <a:solidFill>
                        <a:schemeClr val="tx1"/>
                      </a:solidFill>
                      <a:prstDash val="solid"/>
                    </a:lnT>
                    <a:lnB w="12700">
                      <a:solidFill>
                        <a:schemeClr val="tx1"/>
                      </a:solidFill>
                      <a:prstDash val="solid"/>
                    </a:lnB>
                  </a:tcPr>
                </a:tc>
              </a:tr>
              <a:tr h="317915">
                <a:tc>
                  <a:txBody>
                    <a:bodyPr/>
                    <a:lstStyle/>
                    <a:p>
                      <a:pPr algn="l">
                        <a:buNone/>
                      </a:pPr>
                      <a:endParaRPr lang="en-US" altLang="zh-CN" sz="1200" b="1" dirty="0">
                        <a:ln>
                          <a:noFill/>
                        </a:ln>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b="1">
                          <a:latin typeface="Times New Roman" panose="02020603050405020304" pitchFamily="18" charset="0"/>
                          <a:cs typeface="Times New Roman" panose="02020603050405020304" pitchFamily="18" charset="0"/>
                        </a:rPr>
                        <a:t>&lt;2</a:t>
                      </a:r>
                      <a:r>
                        <a:rPr lang="zh-CN" altLang="en-US" sz="1200" b="1">
                          <a:latin typeface="Times New Roman" panose="02020603050405020304" pitchFamily="18" charset="0"/>
                          <a:ea typeface="微软雅黑" panose="020B0503020204020204" charset="-122"/>
                          <a:cs typeface="Times New Roman" panose="02020603050405020304" pitchFamily="18" charset="0"/>
                        </a:rPr>
                        <a:t>Å</a:t>
                      </a:r>
                      <a:endParaRPr lang="zh-CN" altLang="en-US" sz="1200" b="1">
                        <a:latin typeface="Times New Roman" panose="02020603050405020304" pitchFamily="18" charset="0"/>
                        <a:ea typeface="微软雅黑" panose="020B0503020204020204" charset="-122"/>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b="1" dirty="0">
                          <a:latin typeface="Times New Roman" panose="02020603050405020304" pitchFamily="18" charset="0"/>
                          <a:cs typeface="Times New Roman" panose="02020603050405020304" pitchFamily="18" charset="0"/>
                        </a:rPr>
                        <a:t>&lt;1</a:t>
                      </a:r>
                      <a:r>
                        <a:rPr lang="zh-CN" altLang="en-US" sz="1200" b="1" dirty="0">
                          <a:latin typeface="Times New Roman" panose="02020603050405020304" pitchFamily="18" charset="0"/>
                          <a:ea typeface="微软雅黑" panose="020B0503020204020204" charset="-122"/>
                          <a:cs typeface="Times New Roman" panose="02020603050405020304" pitchFamily="18" charset="0"/>
                          <a:sym typeface="+mn-ea"/>
                        </a:rPr>
                        <a:t>Å</a:t>
                      </a:r>
                      <a:endParaRPr lang="zh-CN" altLang="en-US" sz="1200" b="1"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b="1">
                          <a:latin typeface="Times New Roman" panose="02020603050405020304" pitchFamily="18" charset="0"/>
                          <a:cs typeface="Times New Roman" panose="02020603050405020304" pitchFamily="18" charset="0"/>
                        </a:rPr>
                        <a:t>&lt;2</a:t>
                      </a:r>
                      <a:r>
                        <a:rPr lang="zh-CN" altLang="en-US" sz="1200" b="1">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200" b="1">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b="1">
                          <a:latin typeface="Times New Roman" panose="02020603050405020304" pitchFamily="18" charset="0"/>
                          <a:cs typeface="Times New Roman" panose="02020603050405020304" pitchFamily="18" charset="0"/>
                        </a:rPr>
                        <a:t>&lt;1</a:t>
                      </a:r>
                      <a:r>
                        <a:rPr lang="zh-CN" altLang="en-US" sz="1200" b="1">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200" b="1">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solidFill>
                  </a:tcPr>
                </a:tc>
              </a:tr>
              <a:tr h="288550">
                <a:tc>
                  <a:txBody>
                    <a:bodyPr/>
                    <a:lstStyle/>
                    <a:p>
                      <a:pPr algn="ctr">
                        <a:buNone/>
                      </a:pPr>
                      <a:r>
                        <a:rPr lang="en-US" altLang="zh-CN" sz="1200" b="1" dirty="0">
                          <a:ln>
                            <a:noFill/>
                          </a:ln>
                          <a:latin typeface="Times New Roman" panose="02020603050405020304" pitchFamily="18" charset="0"/>
                          <a:cs typeface="Times New Roman" panose="02020603050405020304" pitchFamily="18" charset="0"/>
                        </a:rPr>
                        <a:t>Top1</a:t>
                      </a:r>
                      <a:endParaRPr lang="en-US" altLang="zh-CN" sz="1200" b="1" dirty="0">
                        <a:ln>
                          <a:noFill/>
                        </a:ln>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62.90</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47.70</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83.86</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a:latin typeface="Times New Roman" panose="02020603050405020304" pitchFamily="18" charset="0"/>
                          <a:cs typeface="Times New Roman" panose="02020603050405020304" pitchFamily="18" charset="0"/>
                        </a:rPr>
                        <a:t>76.49</a:t>
                      </a:r>
                      <a:endParaRPr lang="en-US" altLang="zh-CN" sz="120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solidFill>
                  </a:tcPr>
                </a:tc>
              </a:tr>
              <a:tr h="284294">
                <a:tc>
                  <a:txBody>
                    <a:bodyPr/>
                    <a:lstStyle/>
                    <a:p>
                      <a:pPr algn="ctr">
                        <a:buNone/>
                      </a:pPr>
                      <a:r>
                        <a:rPr lang="en-US" altLang="zh-CN" sz="1200" b="1">
                          <a:latin typeface="Times New Roman" panose="02020603050405020304" pitchFamily="18" charset="0"/>
                          <a:cs typeface="Times New Roman" panose="02020603050405020304" pitchFamily="18" charset="0"/>
                        </a:rPr>
                        <a:t>Top3</a:t>
                      </a:r>
                      <a:endParaRPr lang="en-US" altLang="zh-CN" sz="1200" b="1">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72.44</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53.36</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88.07</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84.56</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solidFill>
                  </a:tcPr>
                </a:tc>
              </a:tr>
              <a:tr h="283868">
                <a:tc>
                  <a:txBody>
                    <a:bodyPr/>
                    <a:lstStyle/>
                    <a:p>
                      <a:pPr algn="ctr">
                        <a:buNone/>
                      </a:pPr>
                      <a:r>
                        <a:rPr lang="en-US" altLang="zh-CN" sz="1200" b="1">
                          <a:latin typeface="Times New Roman" panose="02020603050405020304" pitchFamily="18" charset="0"/>
                          <a:cs typeface="Times New Roman" panose="02020603050405020304" pitchFamily="18" charset="0"/>
                        </a:rPr>
                        <a:t>Top5</a:t>
                      </a:r>
                      <a:endParaRPr lang="en-US" altLang="zh-CN" sz="1200" b="1">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75.62</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54.42</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89.47</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86.67</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solidFill>
                  </a:tcPr>
                </a:tc>
              </a:tr>
              <a:tr h="283868">
                <a:tc>
                  <a:txBody>
                    <a:bodyPr/>
                    <a:lstStyle/>
                    <a:p>
                      <a:pPr algn="ctr">
                        <a:buNone/>
                      </a:pPr>
                      <a:r>
                        <a:rPr lang="en-US" altLang="zh-CN" sz="1200" b="1" dirty="0">
                          <a:latin typeface="Times New Roman" panose="02020603050405020304" pitchFamily="18" charset="0"/>
                          <a:cs typeface="Times New Roman" panose="02020603050405020304" pitchFamily="18" charset="0"/>
                        </a:rPr>
                        <a:t>Top10</a:t>
                      </a:r>
                      <a:endParaRPr lang="en-US" altLang="zh-CN" sz="1200" b="1" dirty="0">
                        <a:latin typeface="Times New Roman" panose="02020603050405020304" pitchFamily="18" charset="0"/>
                        <a:cs typeface="Times New Roman" panose="02020603050405020304" pitchFamily="18" charset="0"/>
                      </a:endParaRPr>
                    </a:p>
                  </a:txBody>
                  <a:tcPr marL="68580" marR="68580" marT="34290" marB="34290">
                    <a:lnL>
                      <a:noFill/>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81.63</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55.48</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a:latin typeface="Times New Roman" panose="02020603050405020304" pitchFamily="18" charset="0"/>
                          <a:cs typeface="Times New Roman" panose="02020603050405020304" pitchFamily="18" charset="0"/>
                        </a:rPr>
                        <a:t>90.18</a:t>
                      </a:r>
                      <a:endParaRPr lang="en-US" altLang="zh-CN" sz="120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algn="ctr">
                        <a:buNone/>
                      </a:pPr>
                      <a:r>
                        <a:rPr lang="en-US" altLang="zh-CN" sz="1200" dirty="0">
                          <a:latin typeface="Times New Roman" panose="02020603050405020304" pitchFamily="18" charset="0"/>
                          <a:cs typeface="Times New Roman" panose="02020603050405020304" pitchFamily="18" charset="0"/>
                        </a:rPr>
                        <a:t>87.72</a:t>
                      </a:r>
                      <a:endParaRPr lang="en-US" altLang="zh-CN" sz="1200" dirty="0">
                        <a:latin typeface="Times New Roman" panose="02020603050405020304" pitchFamily="18" charset="0"/>
                        <a:cs typeface="Times New Roman" panose="02020603050405020304" pitchFamily="18" charset="0"/>
                      </a:endParaRPr>
                    </a:p>
                  </a:txBody>
                  <a:tcPr marL="68580" marR="68580" marT="34290" marB="34290">
                    <a:lnL w="12700">
                      <a:solidFill>
                        <a:schemeClr val="tx1"/>
                      </a:solidFill>
                      <a:prstDash val="solid"/>
                    </a:lnL>
                    <a:lnR>
                      <a:noFill/>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cxnSp>
        <p:nvCxnSpPr>
          <p:cNvPr id="62" name="直接连接符 61"/>
          <p:cNvCxnSpPr/>
          <p:nvPr/>
        </p:nvCxnSpPr>
        <p:spPr>
          <a:xfrm>
            <a:off x="4716016" y="1895475"/>
            <a:ext cx="953883" cy="2931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5177621" y="1870856"/>
            <a:ext cx="528161" cy="184150"/>
          </a:xfrm>
          <a:prstGeom prst="rect">
            <a:avLst/>
          </a:prstGeom>
          <a:noFill/>
        </p:spPr>
        <p:txBody>
          <a:bodyPr wrap="square" lIns="0" tIns="0" rIns="0" bIns="0" rtlCol="0">
            <a:spAutoFit/>
          </a:bodyPr>
          <a:lstStyle/>
          <a:p>
            <a:r>
              <a:rPr lang="en-US" altLang="zh-CN" sz="1200" dirty="0">
                <a:solidFill>
                  <a:schemeClr val="dk1"/>
                </a:solidFill>
                <a:latin typeface="Arial" panose="020B0604020202020204" pitchFamily="34" charset="0"/>
                <a:cs typeface="Arial" panose="020B0604020202020204" pitchFamily="34" charset="0"/>
              </a:rPr>
              <a:t>RMSD</a:t>
            </a:r>
            <a:endParaRPr lang="en-US" altLang="zh-CN" sz="1200" b="1" dirty="0">
              <a:solidFill>
                <a:schemeClr val="dk1"/>
              </a:solidFill>
              <a:latin typeface="Arial" panose="020B0604020202020204" pitchFamily="34" charset="0"/>
              <a:cs typeface="Arial" panose="020B0604020202020204" pitchFamily="34" charset="0"/>
            </a:endParaRPr>
          </a:p>
        </p:txBody>
      </p:sp>
      <p:sp>
        <p:nvSpPr>
          <p:cNvPr id="64" name="文本框 63"/>
          <p:cNvSpPr txBox="1"/>
          <p:nvPr/>
        </p:nvSpPr>
        <p:spPr>
          <a:xfrm>
            <a:off x="4842109" y="1981004"/>
            <a:ext cx="245110" cy="184150"/>
          </a:xfrm>
          <a:prstGeom prst="rect">
            <a:avLst/>
          </a:prstGeom>
          <a:noFill/>
        </p:spPr>
        <p:txBody>
          <a:bodyPr wrap="none" lIns="0" tIns="0" rIns="0" bIns="0" rtlCol="0">
            <a:spAutoFit/>
          </a:bodyPr>
          <a:lstStyle/>
          <a:p>
            <a:r>
              <a:rPr lang="en-US" altLang="zh-CN" sz="1200" dirty="0">
                <a:solidFill>
                  <a:schemeClr val="dk1"/>
                </a:solidFill>
                <a:latin typeface="Arial" panose="020B0604020202020204" pitchFamily="34" charset="0"/>
                <a:cs typeface="Arial" panose="020B0604020202020204" pitchFamily="34" charset="0"/>
              </a:rPr>
              <a:t>Top</a:t>
            </a:r>
            <a:endParaRPr lang="en-US" altLang="zh-CN" sz="1200" b="1" dirty="0">
              <a:solidFill>
                <a:schemeClr val="dk1"/>
              </a:solidFill>
              <a:latin typeface="Arial" panose="020B0604020202020204" pitchFamily="34" charset="0"/>
              <a:cs typeface="Arial" panose="020B0604020202020204" pitchFamily="34" charset="0"/>
            </a:endParaRPr>
          </a:p>
        </p:txBody>
      </p:sp>
      <p:sp>
        <p:nvSpPr>
          <p:cNvPr id="65" name="矩形 64"/>
          <p:cNvSpPr/>
          <p:nvPr/>
        </p:nvSpPr>
        <p:spPr>
          <a:xfrm>
            <a:off x="5669899" y="2200567"/>
            <a:ext cx="3349481" cy="271478"/>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a:p>
        </p:txBody>
      </p:sp>
      <p:cxnSp>
        <p:nvCxnSpPr>
          <p:cNvPr id="67" name="直接连接符 5"/>
          <p:cNvCxnSpPr/>
          <p:nvPr/>
        </p:nvCxnSpPr>
        <p:spPr>
          <a:xfrm>
            <a:off x="4396577" y="771550"/>
            <a:ext cx="0" cy="4050000"/>
          </a:xfrm>
          <a:prstGeom prst="line">
            <a:avLst/>
          </a:prstGeom>
          <a:ln w="28575" cmpd="sng">
            <a:solidFill>
              <a:schemeClr val="tx1"/>
            </a:solidFill>
            <a:prstDash val="sysDash"/>
          </a:ln>
        </p:spPr>
        <p:style>
          <a:lnRef idx="3">
            <a:schemeClr val="accent1"/>
          </a:lnRef>
          <a:fillRef idx="0">
            <a:schemeClr val="accent1"/>
          </a:fillRef>
          <a:effectRef idx="2">
            <a:schemeClr val="accent1"/>
          </a:effectRef>
          <a:fontRef idx="minor">
            <a:schemeClr val="tx1"/>
          </a:fontRef>
        </p:style>
      </p:cxnSp>
      <p:sp>
        <p:nvSpPr>
          <p:cNvPr id="68" name="矩形 67"/>
          <p:cNvSpPr/>
          <p:nvPr/>
        </p:nvSpPr>
        <p:spPr>
          <a:xfrm>
            <a:off x="4630257" y="833538"/>
            <a:ext cx="4416674" cy="583565"/>
          </a:xfrm>
          <a:prstGeom prst="rect">
            <a:avLst/>
          </a:prstGeom>
        </p:spPr>
        <p:txBody>
          <a:bodyPr wrap="square">
            <a:spAutoFit/>
          </a:bodyPr>
          <a:lstStyle/>
          <a:p>
            <a:r>
              <a:rPr lang="en-US" altLang="zh-CN" sz="1600" dirty="0" smtClean="0">
                <a:latin typeface="Arial" panose="020B0604020202020204" pitchFamily="34" charset="0"/>
                <a:ea typeface="微软雅黑" panose="020B0503020204020204" charset="-122"/>
                <a:cs typeface="Arial" panose="020B0604020202020204" pitchFamily="34" charset="0"/>
              </a:rPr>
              <a:t>The </a:t>
            </a:r>
            <a:r>
              <a:rPr lang="en-US" altLang="zh-CN" sz="1600" dirty="0">
                <a:latin typeface="Arial" panose="020B0604020202020204" pitchFamily="34" charset="0"/>
                <a:ea typeface="微软雅黑" panose="020B0503020204020204" charset="-122"/>
                <a:cs typeface="Arial" panose="020B0604020202020204" pitchFamily="34" charset="0"/>
              </a:rPr>
              <a:t>comparison between </a:t>
            </a:r>
            <a:r>
              <a:rPr lang="en-US" altLang="zh-CN" sz="1600" dirty="0" err="1" smtClean="0">
                <a:latin typeface="Arial" panose="020B0604020202020204" pitchFamily="34" charset="0"/>
                <a:ea typeface="微软雅黑" panose="020B0503020204020204" charset="-122"/>
                <a:cs typeface="Arial" panose="020B0604020202020204" pitchFamily="34" charset="0"/>
              </a:rPr>
              <a:t>AutoDock-Vina</a:t>
            </a:r>
            <a:r>
              <a:rPr lang="en-US" altLang="zh-CN" sz="1600" dirty="0" smtClean="0">
                <a:latin typeface="Arial" panose="020B0604020202020204" pitchFamily="34" charset="0"/>
                <a:ea typeface="微软雅黑" panose="020B0503020204020204" charset="-122"/>
                <a:cs typeface="Arial" panose="020B0604020202020204" pitchFamily="34" charset="0"/>
              </a:rPr>
              <a:t> and </a:t>
            </a:r>
            <a:r>
              <a:rPr lang="en-US" altLang="zh-CN" sz="1600" dirty="0" err="1" smtClean="0">
                <a:latin typeface="Arial" panose="020B0604020202020204" pitchFamily="34" charset="0"/>
                <a:ea typeface="微软雅黑" panose="020B0503020204020204" charset="-122"/>
                <a:cs typeface="Arial" panose="020B0604020202020204" pitchFamily="34" charset="0"/>
              </a:rPr>
              <a:t>CoDock</a:t>
            </a:r>
            <a:r>
              <a:rPr lang="en-US" altLang="zh-CN" sz="1600" dirty="0" smtClean="0">
                <a:latin typeface="Arial" panose="020B0604020202020204" pitchFamily="34" charset="0"/>
                <a:ea typeface="微软雅黑" panose="020B0503020204020204" charset="-122"/>
                <a:cs typeface="Arial" panose="020B0604020202020204" pitchFamily="34" charset="0"/>
              </a:rPr>
              <a:t>-Ligand</a:t>
            </a:r>
            <a:endParaRPr lang="en-US" altLang="zh-CN" sz="1600" kern="100" dirty="0">
              <a:latin typeface="Arial" panose="020B0604020202020204" pitchFamily="34" charset="0"/>
              <a:ea typeface="微软雅黑" panose="020B0503020204020204" charset="-122"/>
              <a:cs typeface="Arial" panose="020B0604020202020204" pitchFamily="34" charset="0"/>
            </a:endParaRPr>
          </a:p>
        </p:txBody>
      </p:sp>
      <p:pic>
        <p:nvPicPr>
          <p:cNvPr id="12"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 y="666115"/>
            <a:ext cx="3502025" cy="44278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
          <p:cNvSpPr>
            <a:spLocks noChangeArrowheads="1"/>
          </p:cNvSpPr>
          <p:nvPr/>
        </p:nvSpPr>
        <p:spPr bwMode="auto">
          <a:xfrm>
            <a:off x="4716301" y="3868064"/>
            <a:ext cx="4394847" cy="860425"/>
          </a:xfrm>
          <a:prstGeom prst="rect">
            <a:avLst/>
          </a:prstGeom>
          <a:solidFill>
            <a:schemeClr val="bg1"/>
          </a:solidFill>
          <a:ln w="9525" algn="ctr">
            <a:noFill/>
            <a:miter lim="800000"/>
          </a:ln>
        </p:spPr>
        <p:txBody>
          <a:bodyPr wrap="square">
            <a:spAutoFit/>
          </a:bodyPr>
          <a:lstStyle/>
          <a:p>
            <a:pPr algn="just"/>
            <a:r>
              <a:rPr lang="en-US" altLang="zh-CN" sz="1200" i="1" dirty="0">
                <a:latin typeface="Arial" panose="020B0604020202020204" pitchFamily="34" charset="0"/>
                <a:cs typeface="Arial" panose="020B0604020202020204" pitchFamily="34" charset="0"/>
              </a:rPr>
              <a:t>Ref: </a:t>
            </a:r>
            <a:r>
              <a:rPr lang="en-US" altLang="zh-CN" sz="1200" i="1" dirty="0">
                <a:latin typeface="Arial" panose="020B0604020202020204" pitchFamily="34" charset="0"/>
                <a:cs typeface="Arial" panose="020B0604020202020204" pitchFamily="34" charset="0"/>
                <a:sym typeface="+mn-ea"/>
              </a:rPr>
              <a:t>Pang MW, He WQ, Lu XF, She YT, Xie LX, Kong R, Chang S. </a:t>
            </a:r>
            <a:r>
              <a:rPr lang="en-US" altLang="zh-CN" sz="1200" i="1" u="sng" dirty="0">
                <a:latin typeface="Arial" panose="020B0604020202020204" pitchFamily="34" charset="0"/>
                <a:cs typeface="Arial" panose="020B0604020202020204" pitchFamily="34" charset="0"/>
                <a:sym typeface="+mn-ea"/>
              </a:rPr>
              <a:t>CoDock-Ligand: combined template-based docking and CNN-based scoring in ligand binding prediction.</a:t>
            </a:r>
            <a:r>
              <a:rPr lang="en-US" altLang="zh-CN" sz="1200" i="1" dirty="0">
                <a:latin typeface="Arial" panose="020B0604020202020204" pitchFamily="34" charset="0"/>
                <a:cs typeface="Arial" panose="020B0604020202020204" pitchFamily="34" charset="0"/>
                <a:sym typeface="+mn-ea"/>
              </a:rPr>
              <a:t> </a:t>
            </a:r>
            <a:r>
              <a:rPr lang="en-US" altLang="zh-CN" sz="1200" i="1" dirty="0">
                <a:latin typeface="Arial" panose="020B0604020202020204" pitchFamily="34" charset="0"/>
                <a:cs typeface="Arial" panose="020B0604020202020204" pitchFamily="34" charset="0"/>
              </a:rPr>
              <a:t>BMC Bioinformatics. 2023 Nov 23;24(1):444.</a:t>
            </a:r>
            <a:r>
              <a:rPr lang="en-US" altLang="zh-CN" sz="1400" b="1" dirty="0"/>
              <a:t> </a:t>
            </a:r>
            <a:endParaRPr lang="en-US" altLang="zh-CN" sz="1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23213131"/>
          <p:cNvPicPr>
            <a:picLocks noChangeAspect="1"/>
          </p:cNvPicPr>
          <p:nvPr/>
        </p:nvPicPr>
        <p:blipFill>
          <a:blip r:embed="rId1"/>
          <a:stretch>
            <a:fillRect/>
          </a:stretch>
        </p:blipFill>
        <p:spPr>
          <a:xfrm>
            <a:off x="6161405" y="1491615"/>
            <a:ext cx="2764790" cy="2764790"/>
          </a:xfrm>
          <a:prstGeom prst="rect">
            <a:avLst/>
          </a:prstGeom>
        </p:spPr>
      </p:pic>
      <p:pic>
        <p:nvPicPr>
          <p:cNvPr id="5" name="图片 4" descr="3213123123"/>
          <p:cNvPicPr>
            <a:picLocks noChangeAspect="1"/>
          </p:cNvPicPr>
          <p:nvPr/>
        </p:nvPicPr>
        <p:blipFill>
          <a:blip r:embed="rId2"/>
          <a:stretch>
            <a:fillRect/>
          </a:stretch>
        </p:blipFill>
        <p:spPr>
          <a:xfrm>
            <a:off x="3211830" y="1491615"/>
            <a:ext cx="2780665" cy="2780665"/>
          </a:xfrm>
          <a:prstGeom prst="rect">
            <a:avLst/>
          </a:prstGeom>
        </p:spPr>
      </p:pic>
      <p:pic>
        <p:nvPicPr>
          <p:cNvPr id="2" name="图片 1" descr="312312312313"/>
          <p:cNvPicPr>
            <a:picLocks noChangeAspect="1"/>
          </p:cNvPicPr>
          <p:nvPr/>
        </p:nvPicPr>
        <p:blipFill>
          <a:blip r:embed="rId3"/>
          <a:stretch>
            <a:fillRect/>
          </a:stretch>
        </p:blipFill>
        <p:spPr>
          <a:xfrm>
            <a:off x="233680" y="1491615"/>
            <a:ext cx="2780665" cy="2780665"/>
          </a:xfrm>
          <a:prstGeom prst="rect">
            <a:avLst/>
          </a:prstGeom>
        </p:spPr>
      </p:pic>
      <p:sp>
        <p:nvSpPr>
          <p:cNvPr id="12" name="矩形 11"/>
          <p:cNvSpPr/>
          <p:nvPr/>
        </p:nvSpPr>
        <p:spPr>
          <a:xfrm>
            <a:off x="233680" y="1491615"/>
            <a:ext cx="2780030" cy="2780665"/>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3204210" y="1491615"/>
            <a:ext cx="2780030" cy="2780665"/>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156325" y="1491615"/>
            <a:ext cx="2780030" cy="2780665"/>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弧形 14"/>
          <p:cNvSpPr/>
          <p:nvPr/>
        </p:nvSpPr>
        <p:spPr>
          <a:xfrm rot="7800000" flipH="1">
            <a:off x="7002780" y="3084830"/>
            <a:ext cx="434975" cy="720090"/>
          </a:xfrm>
          <a:prstGeom prst="arc">
            <a:avLst/>
          </a:prstGeom>
          <a:ln w="952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21" name="文本框 20"/>
          <p:cNvSpPr txBox="1"/>
          <p:nvPr/>
        </p:nvSpPr>
        <p:spPr>
          <a:xfrm>
            <a:off x="7668895" y="3363595"/>
            <a:ext cx="2211070" cy="460375"/>
          </a:xfrm>
          <a:prstGeom prst="rect">
            <a:avLst/>
          </a:prstGeom>
          <a:noFill/>
        </p:spPr>
        <p:txBody>
          <a:bodyPr wrap="square" rtlCol="0" anchor="t">
            <a:spAutoFit/>
          </a:bodyPr>
          <a:p>
            <a:pPr algn="l">
              <a:lnSpc>
                <a:spcPct val="150000"/>
              </a:lnSpc>
            </a:pPr>
            <a:r>
              <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His-41 flip</a:t>
            </a:r>
            <a:endPar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0" name="矩形 29"/>
          <p:cNvSpPr/>
          <p:nvPr>
            <p:custDataLst>
              <p:tags r:id="rId4"/>
            </p:custDataLst>
          </p:nvPr>
        </p:nvSpPr>
        <p:spPr>
          <a:xfrm>
            <a:off x="233680" y="1059180"/>
            <a:ext cx="2220595" cy="337185"/>
          </a:xfrm>
          <a:prstGeom prst="rect">
            <a:avLst/>
          </a:prstGeom>
          <a:noFill/>
        </p:spPr>
        <p:txBody>
          <a:bodyPr wrap="square">
            <a:spAutoFit/>
          </a:bodyPr>
          <a:p>
            <a:r>
              <a:rPr lang="en-US" altLang="zh-CN" sz="1600" b="1" dirty="0" smtClean="0">
                <a:solidFill>
                  <a:srgbClr val="0070C0"/>
                </a:solidFill>
                <a:latin typeface="Arial" panose="020B0604020202020204" pitchFamily="34" charset="0"/>
                <a:ea typeface="微软雅黑" panose="020B0503020204020204" charset="-122"/>
              </a:rPr>
              <a:t>PDB ID: 7SI9</a:t>
            </a:r>
            <a:endParaRPr lang="en-US" altLang="zh-CN" sz="1600" b="1" dirty="0" smtClean="0">
              <a:solidFill>
                <a:srgbClr val="0070C0"/>
              </a:solidFill>
              <a:latin typeface="Arial" panose="020B0604020202020204" pitchFamily="34" charset="0"/>
              <a:ea typeface="微软雅黑" panose="020B0503020204020204" charset="-122"/>
            </a:endParaRPr>
          </a:p>
        </p:txBody>
      </p:sp>
      <p:sp>
        <p:nvSpPr>
          <p:cNvPr id="10" name="矩形 9"/>
          <p:cNvSpPr/>
          <p:nvPr>
            <p:custDataLst>
              <p:tags r:id="rId5"/>
            </p:custDataLst>
          </p:nvPr>
        </p:nvSpPr>
        <p:spPr>
          <a:xfrm>
            <a:off x="3211830" y="1059180"/>
            <a:ext cx="2220595" cy="337185"/>
          </a:xfrm>
          <a:prstGeom prst="rect">
            <a:avLst/>
          </a:prstGeom>
          <a:noFill/>
        </p:spPr>
        <p:txBody>
          <a:bodyPr wrap="square">
            <a:spAutoFit/>
          </a:bodyPr>
          <a:p>
            <a:r>
              <a:rPr lang="en-US" altLang="zh-CN" sz="1600" b="1" dirty="0" smtClean="0">
                <a:solidFill>
                  <a:srgbClr val="0070C0"/>
                </a:solidFill>
                <a:latin typeface="Arial" panose="020B0604020202020204" pitchFamily="34" charset="0"/>
                <a:ea typeface="微软雅黑" panose="020B0503020204020204" charset="-122"/>
              </a:rPr>
              <a:t>PDB ID: 7VU6</a:t>
            </a:r>
            <a:endParaRPr lang="en-US" altLang="zh-CN" sz="1600" b="1" dirty="0" smtClean="0">
              <a:solidFill>
                <a:srgbClr val="0070C0"/>
              </a:solidFill>
              <a:latin typeface="Arial" panose="020B0604020202020204" pitchFamily="34" charset="0"/>
              <a:ea typeface="微软雅黑" panose="020B0503020204020204" charset="-122"/>
            </a:endParaRPr>
          </a:p>
        </p:txBody>
      </p:sp>
      <p:sp>
        <p:nvSpPr>
          <p:cNvPr id="11" name="矩形 10"/>
          <p:cNvSpPr/>
          <p:nvPr>
            <p:custDataLst>
              <p:tags r:id="rId6"/>
            </p:custDataLst>
          </p:nvPr>
        </p:nvSpPr>
        <p:spPr>
          <a:xfrm>
            <a:off x="6165215" y="1059180"/>
            <a:ext cx="2717165" cy="337185"/>
          </a:xfrm>
          <a:prstGeom prst="rect">
            <a:avLst/>
          </a:prstGeom>
          <a:noFill/>
        </p:spPr>
        <p:txBody>
          <a:bodyPr wrap="square">
            <a:spAutoFit/>
          </a:bodyPr>
          <a:p>
            <a:r>
              <a:rPr lang="en-US" altLang="zh-CN" sz="1600" b="1" dirty="0" smtClean="0">
                <a:solidFill>
                  <a:srgbClr val="0070C0"/>
                </a:solidFill>
                <a:latin typeface="Arial" panose="020B0604020202020204" pitchFamily="34" charset="0"/>
                <a:ea typeface="微软雅黑" panose="020B0503020204020204" charset="-122"/>
              </a:rPr>
              <a:t>Alignment &amp; Comparison</a:t>
            </a:r>
            <a:endParaRPr lang="en-US" altLang="zh-CN" sz="1600" b="1" dirty="0" smtClean="0">
              <a:solidFill>
                <a:srgbClr val="0070C0"/>
              </a:solidFill>
              <a:latin typeface="Arial" panose="020B0604020202020204" pitchFamily="34" charset="0"/>
              <a:ea typeface="微软雅黑" panose="020B0503020204020204" charset="-122"/>
            </a:endParaRPr>
          </a:p>
        </p:txBody>
      </p:sp>
      <p:sp>
        <p:nvSpPr>
          <p:cNvPr id="13" name="文本框 12"/>
          <p:cNvSpPr txBox="1"/>
          <p:nvPr/>
        </p:nvSpPr>
        <p:spPr>
          <a:xfrm>
            <a:off x="3204210" y="4367530"/>
            <a:ext cx="2138045" cy="337185"/>
          </a:xfrm>
          <a:prstGeom prst="rect">
            <a:avLst/>
          </a:prstGeom>
        </p:spPr>
        <p:txBody>
          <a:bodyPr wrap="square">
            <a:spAutoFit/>
          </a:bodyPr>
          <a:p>
            <a:pPr marL="0" indent="0" algn="l"/>
            <a:r>
              <a:rPr lang="en-US" altLang="zh-CN" sz="1600" i="0" dirty="0" smtClean="0">
                <a:solidFill>
                  <a:srgbClr val="0070C0"/>
                </a:solidFill>
                <a:latin typeface="Arial" panose="020B0604020202020204" pitchFamily="34" charset="0"/>
                <a:ea typeface="微软雅黑" panose="020B0503020204020204" charset="-122"/>
              </a:rPr>
              <a:t>Shionogi   S-217622</a:t>
            </a:r>
            <a:endParaRPr lang="en-US" altLang="zh-CN" sz="1600" i="0">
              <a:solidFill>
                <a:srgbClr val="333333"/>
              </a:solidFill>
              <a:latin typeface="Helvetica Neue"/>
              <a:ea typeface="Helvetica Neue"/>
            </a:endParaRPr>
          </a:p>
        </p:txBody>
      </p:sp>
      <p:sp>
        <p:nvSpPr>
          <p:cNvPr id="14" name="文本框 13"/>
          <p:cNvSpPr txBox="1"/>
          <p:nvPr/>
        </p:nvSpPr>
        <p:spPr>
          <a:xfrm>
            <a:off x="252095" y="4367530"/>
            <a:ext cx="2766060" cy="337185"/>
          </a:xfrm>
          <a:prstGeom prst="rect">
            <a:avLst/>
          </a:prstGeom>
        </p:spPr>
        <p:txBody>
          <a:bodyPr wrap="square">
            <a:spAutoFit/>
          </a:bodyPr>
          <a:p>
            <a:pPr marL="0" algn="l">
              <a:buClrTx/>
              <a:buSzTx/>
              <a:buFontTx/>
            </a:pPr>
            <a:r>
              <a:rPr lang="en-US" altLang="zh-CN" sz="1600" i="0" dirty="0" smtClean="0">
                <a:solidFill>
                  <a:srgbClr val="0070C0"/>
                </a:solidFill>
                <a:latin typeface="Arial" panose="020B0604020202020204" pitchFamily="34" charset="0"/>
                <a:ea typeface="微软雅黑" panose="020B0503020204020204" charset="-122"/>
              </a:rPr>
              <a:t>Pfizer   PF-07321332</a:t>
            </a:r>
            <a:endParaRPr lang="en-US" altLang="zh-CN" sz="1600" i="0" dirty="0" smtClean="0">
              <a:solidFill>
                <a:srgbClr val="0070C0"/>
              </a:solidFill>
              <a:latin typeface="Arial" panose="020B0604020202020204" pitchFamily="34" charset="0"/>
              <a:ea typeface="微软雅黑" panose="020B0503020204020204" charset="-122"/>
            </a:endParaRPr>
          </a:p>
        </p:txBody>
      </p:sp>
      <p:sp>
        <p:nvSpPr>
          <p:cNvPr id="3" name="文本框 2"/>
          <p:cNvSpPr txBox="1"/>
          <p:nvPr/>
        </p:nvSpPr>
        <p:spPr>
          <a:xfrm>
            <a:off x="116840" y="186055"/>
            <a:ext cx="476440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Pockets flexiblity for L4000</a:t>
            </a:r>
            <a:endParaRPr lang="en-US" altLang="zh-CN" b="1">
              <a:latin typeface="Arial" panose="020B0604020202020204" pitchFamily="34" charset="0"/>
              <a:cs typeface="Arial" panose="020B0604020202020204" pitchFamily="34" charset="0"/>
            </a:endParaRPr>
          </a:p>
        </p:txBody>
      </p:sp>
      <p:sp>
        <p:nvSpPr>
          <p:cNvPr id="6" name="文本框 5"/>
          <p:cNvSpPr txBox="1"/>
          <p:nvPr/>
        </p:nvSpPr>
        <p:spPr>
          <a:xfrm>
            <a:off x="6876415" y="1635760"/>
            <a:ext cx="1138555" cy="337185"/>
          </a:xfrm>
          <a:prstGeom prst="rect">
            <a:avLst/>
          </a:prstGeom>
          <a:noFill/>
        </p:spPr>
        <p:txBody>
          <a:bodyPr wrap="square" rtlCol="0">
            <a:spAutoFit/>
          </a:bodyPr>
          <a:p>
            <a:r>
              <a:rPr lang="en-US" altLang="zh-CN" sz="1600" i="1">
                <a:latin typeface="Times New Roman" panose="02020603050405020304" pitchFamily="18" charset="0"/>
                <a:cs typeface="Times New Roman" panose="02020603050405020304" pitchFamily="18" charset="0"/>
              </a:rPr>
              <a:t>Phe-139</a:t>
            </a:r>
            <a:endParaRPr lang="en-US" altLang="zh-CN" sz="1600" i="1">
              <a:latin typeface="Times New Roman" panose="02020603050405020304" pitchFamily="18" charset="0"/>
              <a:cs typeface="Times New Roman" panose="02020603050405020304" pitchFamily="18" charset="0"/>
            </a:endParaRPr>
          </a:p>
        </p:txBody>
      </p:sp>
      <p:sp>
        <p:nvSpPr>
          <p:cNvPr id="17" name="文本框 16"/>
          <p:cNvSpPr txBox="1"/>
          <p:nvPr/>
        </p:nvSpPr>
        <p:spPr>
          <a:xfrm>
            <a:off x="6300470" y="2402840"/>
            <a:ext cx="1138555" cy="337185"/>
          </a:xfrm>
          <a:prstGeom prst="rect">
            <a:avLst/>
          </a:prstGeom>
          <a:noFill/>
        </p:spPr>
        <p:txBody>
          <a:bodyPr wrap="square" rtlCol="0">
            <a:spAutoFit/>
          </a:bodyPr>
          <a:p>
            <a:r>
              <a:rPr lang="en-US" altLang="zh-CN" sz="1600" i="1">
                <a:latin typeface="Times New Roman" panose="02020603050405020304" pitchFamily="18" charset="0"/>
                <a:cs typeface="Times New Roman" panose="02020603050405020304" pitchFamily="18" charset="0"/>
              </a:rPr>
              <a:t>Cys-144</a:t>
            </a:r>
            <a:endParaRPr lang="en-US" altLang="zh-CN" sz="1600" i="1">
              <a:latin typeface="Times New Roman" panose="02020603050405020304" pitchFamily="18" charset="0"/>
              <a:cs typeface="Times New Roman" panose="02020603050405020304" pitchFamily="18" charset="0"/>
            </a:endParaRPr>
          </a:p>
        </p:txBody>
      </p:sp>
      <p:sp>
        <p:nvSpPr>
          <p:cNvPr id="18" name="文本框 17"/>
          <p:cNvSpPr txBox="1"/>
          <p:nvPr/>
        </p:nvSpPr>
        <p:spPr>
          <a:xfrm>
            <a:off x="6444615" y="3867785"/>
            <a:ext cx="1138555" cy="337185"/>
          </a:xfrm>
          <a:prstGeom prst="rect">
            <a:avLst/>
          </a:prstGeom>
          <a:noFill/>
        </p:spPr>
        <p:txBody>
          <a:bodyPr wrap="square" rtlCol="0">
            <a:spAutoFit/>
          </a:bodyPr>
          <a:p>
            <a:r>
              <a:rPr lang="en-US" altLang="zh-CN" sz="1600" i="1">
                <a:latin typeface="Times New Roman" panose="02020603050405020304" pitchFamily="18" charset="0"/>
                <a:cs typeface="Times New Roman" panose="02020603050405020304" pitchFamily="18" charset="0"/>
              </a:rPr>
              <a:t>His-41</a:t>
            </a:r>
            <a:endParaRPr lang="en-US" altLang="zh-CN" sz="1600" i="1">
              <a:latin typeface="Times New Roman" panose="02020603050405020304" pitchFamily="18" charset="0"/>
              <a:cs typeface="Times New Roman" panose="02020603050405020304" pitchFamily="18" charset="0"/>
            </a:endParaRPr>
          </a:p>
        </p:txBody>
      </p:sp>
      <p:sp>
        <p:nvSpPr>
          <p:cNvPr id="19" name="文本框 18"/>
          <p:cNvSpPr txBox="1"/>
          <p:nvPr/>
        </p:nvSpPr>
        <p:spPr>
          <a:xfrm>
            <a:off x="7308215" y="3003550"/>
            <a:ext cx="1138555" cy="337185"/>
          </a:xfrm>
          <a:prstGeom prst="rect">
            <a:avLst/>
          </a:prstGeom>
          <a:noFill/>
        </p:spPr>
        <p:txBody>
          <a:bodyPr wrap="square" rtlCol="0">
            <a:spAutoFit/>
          </a:bodyPr>
          <a:p>
            <a:r>
              <a:rPr lang="en-US" altLang="zh-CN" sz="1600" i="1">
                <a:latin typeface="Times New Roman" panose="02020603050405020304" pitchFamily="18" charset="0"/>
                <a:cs typeface="Times New Roman" panose="02020603050405020304" pitchFamily="18" charset="0"/>
              </a:rPr>
              <a:t>His-162</a:t>
            </a:r>
            <a:endParaRPr lang="en-US" altLang="zh-CN" sz="1600" i="1">
              <a:latin typeface="Times New Roman" panose="02020603050405020304" pitchFamily="18" charset="0"/>
              <a:cs typeface="Times New Roman" panose="02020603050405020304" pitchFamily="18" charset="0"/>
            </a:endParaRPr>
          </a:p>
        </p:txBody>
      </p:sp>
      <p:sp>
        <p:nvSpPr>
          <p:cNvPr id="20" name="文本框 19"/>
          <p:cNvSpPr txBox="1"/>
          <p:nvPr/>
        </p:nvSpPr>
        <p:spPr>
          <a:xfrm>
            <a:off x="8100695" y="2931795"/>
            <a:ext cx="1138555" cy="337185"/>
          </a:xfrm>
          <a:prstGeom prst="rect">
            <a:avLst/>
          </a:prstGeom>
          <a:noFill/>
        </p:spPr>
        <p:txBody>
          <a:bodyPr wrap="square" rtlCol="0">
            <a:spAutoFit/>
          </a:bodyPr>
          <a:p>
            <a:r>
              <a:rPr lang="en-US" altLang="zh-CN" sz="1600" i="1">
                <a:latin typeface="Times New Roman" panose="02020603050405020304" pitchFamily="18" charset="0"/>
                <a:cs typeface="Times New Roman" panose="02020603050405020304" pitchFamily="18" charset="0"/>
              </a:rPr>
              <a:t>Glu-165</a:t>
            </a:r>
            <a:endParaRPr lang="en-US" altLang="zh-CN" sz="1600" i="1">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23123123213123123"/>
          <p:cNvPicPr>
            <a:picLocks noChangeAspect="1"/>
          </p:cNvPicPr>
          <p:nvPr/>
        </p:nvPicPr>
        <p:blipFill>
          <a:blip r:embed="rId1"/>
          <a:stretch>
            <a:fillRect/>
          </a:stretch>
        </p:blipFill>
        <p:spPr>
          <a:xfrm>
            <a:off x="683260" y="1397000"/>
            <a:ext cx="2808605" cy="2808605"/>
          </a:xfrm>
          <a:prstGeom prst="rect">
            <a:avLst/>
          </a:prstGeom>
        </p:spPr>
      </p:pic>
      <p:sp>
        <p:nvSpPr>
          <p:cNvPr id="10" name="矩形 9"/>
          <p:cNvSpPr/>
          <p:nvPr>
            <p:custDataLst>
              <p:tags r:id="rId2"/>
            </p:custDataLst>
          </p:nvPr>
        </p:nvSpPr>
        <p:spPr>
          <a:xfrm>
            <a:off x="323215" y="1059815"/>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L4006</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矩形 3"/>
          <p:cNvSpPr/>
          <p:nvPr>
            <p:custDataLst>
              <p:tags r:id="rId3"/>
            </p:custDataLst>
          </p:nvPr>
        </p:nvSpPr>
        <p:spPr>
          <a:xfrm>
            <a:off x="1979930" y="4371340"/>
            <a:ext cx="1727200" cy="337185"/>
          </a:xfrm>
          <a:prstGeom prst="rect">
            <a:avLst/>
          </a:prstGeom>
          <a:noFill/>
        </p:spPr>
        <p:txBody>
          <a:bodyPr wrap="square">
            <a:spAutoFit/>
          </a:bodyPr>
          <a:p>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RMSD</a:t>
            </a:r>
            <a:r>
              <a:rPr lang="zh-CN" altLang="en-US"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0.08</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矩形 17"/>
          <p:cNvSpPr/>
          <p:nvPr>
            <p:custDataLst>
              <p:tags r:id="rId4"/>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6"/>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7"/>
            </p:custDataLst>
          </p:nvPr>
        </p:nvSpPr>
        <p:spPr>
          <a:xfrm>
            <a:off x="212344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 name="文本框 5"/>
          <p:cNvSpPr txBox="1"/>
          <p:nvPr/>
        </p:nvSpPr>
        <p:spPr>
          <a:xfrm>
            <a:off x="107950" y="31750"/>
            <a:ext cx="6654165" cy="583565"/>
          </a:xfrm>
          <a:prstGeom prst="rect">
            <a:avLst/>
          </a:prstGeom>
          <a:noFill/>
        </p:spPr>
        <p:txBody>
          <a:bodyPr wrap="square" rtlCol="0">
            <a:spAutoFit/>
          </a:bodyPr>
          <a:p>
            <a:r>
              <a:rPr lang="en-US" altLang="zh-CN" sz="1600" b="1">
                <a:latin typeface="Arial" panose="020B0604020202020204" pitchFamily="34" charset="0"/>
                <a:cs typeface="Arial" panose="020B0604020202020204" pitchFamily="34" charset="0"/>
              </a:rPr>
              <a:t>The similarity search identified five ligands with available PDB structures in the RCSB database</a:t>
            </a:r>
            <a:endParaRPr lang="en-US" altLang="zh-CN" sz="1600" b="1">
              <a:latin typeface="Arial" panose="020B0604020202020204" pitchFamily="34" charset="0"/>
              <a:cs typeface="Arial" panose="020B0604020202020204" pitchFamily="34" charset="0"/>
            </a:endParaRPr>
          </a:p>
        </p:txBody>
      </p:sp>
      <p:graphicFrame>
        <p:nvGraphicFramePr>
          <p:cNvPr id="7" name="表格 6"/>
          <p:cNvGraphicFramePr/>
          <p:nvPr>
            <p:custDataLst>
              <p:tags r:id="rId8"/>
            </p:custDataLst>
          </p:nvPr>
        </p:nvGraphicFramePr>
        <p:xfrm>
          <a:off x="3996055" y="1203325"/>
          <a:ext cx="4734560" cy="3463290"/>
        </p:xfrm>
        <a:graphic>
          <a:graphicData uri="http://schemas.openxmlformats.org/drawingml/2006/table">
            <a:tbl>
              <a:tblPr firstRow="1" bandRow="1">
                <a:tableStyleId>{F5AB1C69-6EDB-4FF4-983F-18BD219EF322}</a:tableStyleId>
              </a:tblPr>
              <a:tblGrid>
                <a:gridCol w="1183640"/>
                <a:gridCol w="1183640"/>
                <a:gridCol w="1183640"/>
                <a:gridCol w="1183640"/>
              </a:tblGrid>
              <a:tr h="640080">
                <a:tc>
                  <a:txBody>
                    <a:bodyPr/>
                    <a:p>
                      <a:pPr algn="ctr">
                        <a:buNone/>
                      </a:pPr>
                      <a:r>
                        <a:rPr lang="en-US" altLang="zh-CN" sz="1600">
                          <a:solidFill>
                            <a:schemeClr val="tx1"/>
                          </a:solidFill>
                          <a:latin typeface="Times New Roman" panose="02020603050405020304" pitchFamily="18" charset="0"/>
                          <a:cs typeface="Times New Roman" panose="02020603050405020304" pitchFamily="18" charset="0"/>
                        </a:rPr>
                        <a:t>Ligand-ID</a:t>
                      </a:r>
                      <a:endParaRPr lang="en-US" altLang="zh-CN" sz="1600">
                        <a:solidFill>
                          <a:schemeClr val="tx1"/>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75000"/>
                      </a:schemeClr>
                    </a:solidFill>
                  </a:tcPr>
                </a:tc>
                <a:tc>
                  <a:txBody>
                    <a:bodyPr/>
                    <a:p>
                      <a:pPr algn="ctr">
                        <a:buNone/>
                      </a:pPr>
                      <a:r>
                        <a:rPr lang="en-US" altLang="zh-CN" sz="1600">
                          <a:solidFill>
                            <a:schemeClr val="tx1"/>
                          </a:solidFill>
                          <a:latin typeface="Times New Roman" panose="02020603050405020304" pitchFamily="18" charset="0"/>
                          <a:cs typeface="Times New Roman" panose="02020603050405020304" pitchFamily="18" charset="0"/>
                        </a:rPr>
                        <a:t>Ligand</a:t>
                      </a:r>
                      <a:endParaRPr lang="en-US" altLang="zh-CN" sz="1600">
                        <a:solidFill>
                          <a:schemeClr val="tx1"/>
                        </a:solidFill>
                        <a:latin typeface="Times New Roman" panose="02020603050405020304" pitchFamily="18" charset="0"/>
                        <a:cs typeface="Times New Roman" panose="02020603050405020304" pitchFamily="18" charset="0"/>
                      </a:endParaRPr>
                    </a:p>
                    <a:p>
                      <a:pPr algn="ctr">
                        <a:buNone/>
                      </a:pPr>
                      <a:r>
                        <a:rPr lang="en-US" altLang="zh-CN" sz="1600">
                          <a:solidFill>
                            <a:schemeClr val="tx1"/>
                          </a:solidFill>
                          <a:latin typeface="Times New Roman" panose="02020603050405020304" pitchFamily="18" charset="0"/>
                          <a:cs typeface="Times New Roman" panose="02020603050405020304" pitchFamily="18" charset="0"/>
                        </a:rPr>
                        <a:t>Similarity</a:t>
                      </a:r>
                      <a:endParaRPr lang="en-US" altLang="zh-CN" sz="1600">
                        <a:solidFill>
                          <a:schemeClr val="tx1"/>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75000"/>
                      </a:schemeClr>
                    </a:solidFill>
                  </a:tcPr>
                </a:tc>
                <a:tc>
                  <a:txBody>
                    <a:bodyPr/>
                    <a:p>
                      <a:pPr algn="ctr">
                        <a:buNone/>
                      </a:pPr>
                      <a:r>
                        <a:rPr lang="en-US" altLang="zh-CN" sz="1600">
                          <a:solidFill>
                            <a:schemeClr val="tx1"/>
                          </a:solidFill>
                          <a:latin typeface="Times New Roman" panose="02020603050405020304" pitchFamily="18" charset="0"/>
                          <a:cs typeface="Times New Roman" panose="02020603050405020304" pitchFamily="18" charset="0"/>
                        </a:rPr>
                        <a:t>Template PDB ID</a:t>
                      </a:r>
                      <a:endParaRPr lang="en-US" altLang="zh-CN" sz="1600">
                        <a:solidFill>
                          <a:schemeClr val="tx1"/>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75000"/>
                      </a:schemeClr>
                    </a:solidFill>
                  </a:tcPr>
                </a:tc>
                <a:tc>
                  <a:txBody>
                    <a:bodyPr/>
                    <a:p>
                      <a:pPr algn="ctr">
                        <a:buNone/>
                      </a:pPr>
                      <a:r>
                        <a:rPr lang="en-US" altLang="zh-CN" sz="1600">
                          <a:solidFill>
                            <a:schemeClr val="tx1"/>
                          </a:solidFill>
                          <a:latin typeface="Times New Roman" panose="02020603050405020304" pitchFamily="18" charset="0"/>
                          <a:cs typeface="Times New Roman" panose="02020603050405020304" pitchFamily="18" charset="0"/>
                        </a:rPr>
                        <a:t>RMSD </a:t>
                      </a:r>
                      <a:endParaRPr lang="en-US" altLang="zh-CN" sz="1600">
                        <a:solidFill>
                          <a:schemeClr val="tx1"/>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75000"/>
                      </a:schemeClr>
                    </a:solidFill>
                  </a:tcPr>
                </a:tc>
              </a:tr>
              <a:tr h="565150">
                <a:tc>
                  <a:txBody>
                    <a:bodyPr/>
                    <a:p>
                      <a:pPr algn="ctr">
                        <a:buNone/>
                      </a:pPr>
                      <a:r>
                        <a:rPr lang="en-US" altLang="zh-CN" sz="1600">
                          <a:latin typeface="Times New Roman" panose="02020603050405020304" pitchFamily="18" charset="0"/>
                          <a:cs typeface="Times New Roman" panose="02020603050405020304" pitchFamily="18" charset="0"/>
                        </a:rPr>
                        <a:t>L4006</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100%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7GS2</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b="1">
                          <a:solidFill>
                            <a:srgbClr val="FF0000"/>
                          </a:solidFill>
                          <a:latin typeface="Times New Roman" panose="02020603050405020304" pitchFamily="18" charset="0"/>
                          <a:cs typeface="Times New Roman" panose="02020603050405020304" pitchFamily="18" charset="0"/>
                        </a:rPr>
                        <a:t>0.08</a:t>
                      </a:r>
                      <a:endParaRPr lang="en-US" altLang="zh-CN" sz="1600" b="1">
                        <a:solidFill>
                          <a:srgbClr val="FF0000"/>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64515">
                <a:tc>
                  <a:txBody>
                    <a:bodyPr/>
                    <a:p>
                      <a:pPr algn="ctr">
                        <a:buNone/>
                      </a:pPr>
                      <a:r>
                        <a:rPr lang="en-US" altLang="zh-CN" sz="1600">
                          <a:latin typeface="Times New Roman" panose="02020603050405020304" pitchFamily="18" charset="0"/>
                          <a:cs typeface="Times New Roman" panose="02020603050405020304" pitchFamily="18" charset="0"/>
                        </a:rPr>
                        <a:t>L4007</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100%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7GRR</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b="1">
                          <a:solidFill>
                            <a:srgbClr val="FF0000"/>
                          </a:solidFill>
                          <a:latin typeface="Times New Roman" panose="02020603050405020304" pitchFamily="18" charset="0"/>
                          <a:cs typeface="Times New Roman" panose="02020603050405020304" pitchFamily="18" charset="0"/>
                        </a:rPr>
                        <a:t>0.31</a:t>
                      </a:r>
                      <a:endParaRPr lang="en-US" altLang="zh-CN" sz="1600" b="1">
                        <a:solidFill>
                          <a:srgbClr val="FF0000"/>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64515">
                <a:tc>
                  <a:txBody>
                    <a:bodyPr/>
                    <a:p>
                      <a:pPr algn="ctr">
                        <a:buNone/>
                      </a:pPr>
                      <a:r>
                        <a:rPr lang="en-US" altLang="zh-CN" sz="1600">
                          <a:latin typeface="Times New Roman" panose="02020603050405020304" pitchFamily="18" charset="0"/>
                          <a:cs typeface="Times New Roman" panose="02020603050405020304" pitchFamily="18" charset="0"/>
                        </a:rPr>
                        <a:t>L4008</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100%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7GRW</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b="1">
                          <a:solidFill>
                            <a:srgbClr val="FF0000"/>
                          </a:solidFill>
                          <a:latin typeface="Times New Roman" panose="02020603050405020304" pitchFamily="18" charset="0"/>
                          <a:cs typeface="Times New Roman" panose="02020603050405020304" pitchFamily="18" charset="0"/>
                        </a:rPr>
                        <a:t>0.16</a:t>
                      </a:r>
                      <a:endParaRPr lang="en-US" altLang="zh-CN" sz="1600" b="1">
                        <a:solidFill>
                          <a:srgbClr val="FF0000"/>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64515">
                <a:tc>
                  <a:txBody>
                    <a:bodyPr/>
                    <a:p>
                      <a:pPr algn="ctr">
                        <a:buNone/>
                      </a:pPr>
                      <a:r>
                        <a:rPr lang="en-US" altLang="zh-CN" sz="1600">
                          <a:latin typeface="Times New Roman" panose="02020603050405020304" pitchFamily="18" charset="0"/>
                          <a:cs typeface="Times New Roman" panose="02020603050405020304" pitchFamily="18" charset="0"/>
                        </a:rPr>
                        <a:t>L4009</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100%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7GRH</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b="1">
                          <a:solidFill>
                            <a:srgbClr val="FF0000"/>
                          </a:solidFill>
                          <a:latin typeface="Times New Roman" panose="02020603050405020304" pitchFamily="18" charset="0"/>
                          <a:cs typeface="Times New Roman" panose="02020603050405020304" pitchFamily="18" charset="0"/>
                        </a:rPr>
                        <a:t>0.58</a:t>
                      </a:r>
                      <a:endParaRPr lang="en-US" altLang="zh-CN" sz="1600" b="1">
                        <a:solidFill>
                          <a:srgbClr val="FF0000"/>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64515">
                <a:tc>
                  <a:txBody>
                    <a:bodyPr/>
                    <a:p>
                      <a:pPr algn="ctr">
                        <a:buNone/>
                      </a:pPr>
                      <a:r>
                        <a:rPr lang="en-US" altLang="zh-CN" sz="1600">
                          <a:latin typeface="Times New Roman" panose="02020603050405020304" pitchFamily="18" charset="0"/>
                          <a:cs typeface="Times New Roman" panose="02020603050405020304" pitchFamily="18" charset="0"/>
                        </a:rPr>
                        <a:t>L4010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100%</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a:latin typeface="Times New Roman" panose="02020603050405020304" pitchFamily="18" charset="0"/>
                          <a:cs typeface="Times New Roman" panose="02020603050405020304" pitchFamily="18" charset="0"/>
                        </a:rPr>
                        <a:t>7GRI</a:t>
                      </a:r>
                      <a:endParaRPr lang="en-US" altLang="zh-CN" sz="1600">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600" b="1">
                          <a:solidFill>
                            <a:srgbClr val="FF0000"/>
                          </a:solidFill>
                          <a:latin typeface="Times New Roman" panose="02020603050405020304" pitchFamily="18" charset="0"/>
                          <a:cs typeface="Times New Roman" panose="02020603050405020304" pitchFamily="18" charset="0"/>
                        </a:rPr>
                        <a:t>1.37</a:t>
                      </a:r>
                      <a:endParaRPr lang="en-US" altLang="zh-CN" sz="1600" b="1">
                        <a:solidFill>
                          <a:srgbClr val="FF0000"/>
                        </a:solidFill>
                        <a:latin typeface="Times New Roman" panose="02020603050405020304" pitchFamily="18" charset="0"/>
                        <a:cs typeface="Times New Roman" panose="02020603050405020304" pitchFamily="18"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2312313"/>
          <p:cNvPicPr>
            <a:picLocks noChangeAspect="1"/>
          </p:cNvPicPr>
          <p:nvPr/>
        </p:nvPicPr>
        <p:blipFill>
          <a:blip r:embed="rId1"/>
          <a:srcRect t="26695" r="-20" b="17738"/>
          <a:stretch>
            <a:fillRect/>
          </a:stretch>
        </p:blipFill>
        <p:spPr>
          <a:xfrm>
            <a:off x="4716145" y="2860040"/>
            <a:ext cx="3240405" cy="1800225"/>
          </a:xfrm>
          <a:prstGeom prst="rect">
            <a:avLst/>
          </a:prstGeom>
        </p:spPr>
      </p:pic>
      <p:sp>
        <p:nvSpPr>
          <p:cNvPr id="18" name="矩形 17"/>
          <p:cNvSpPr/>
          <p:nvPr>
            <p:custDataLst>
              <p:tags r:id="rId2"/>
            </p:custDataLst>
          </p:nvPr>
        </p:nvSpPr>
        <p:spPr>
          <a:xfrm>
            <a:off x="245544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3"/>
            </p:custDataLst>
          </p:nvPr>
        </p:nvSpPr>
        <p:spPr>
          <a:xfrm>
            <a:off x="255587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4"/>
            </p:custDataLst>
          </p:nvPr>
        </p:nvSpPr>
        <p:spPr>
          <a:xfrm>
            <a:off x="429528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439317" y="765772"/>
            <a:ext cx="100413" cy="144016"/>
          </a:xfrm>
          <a:prstGeom prst="rect">
            <a:avLst/>
          </a:prstGeom>
          <a:solidFill>
            <a:srgbClr val="47E647"/>
          </a:solidFill>
          <a:ln>
            <a:solidFill>
              <a:srgbClr val="47E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6"/>
            </p:custDataLst>
          </p:nvPr>
        </p:nvSpPr>
        <p:spPr>
          <a:xfrm>
            <a:off x="539750" y="699135"/>
            <a:ext cx="181927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8" name="矩形 7"/>
          <p:cNvSpPr/>
          <p:nvPr>
            <p:custDataLst>
              <p:tags r:id="rId7"/>
            </p:custDataLst>
          </p:nvPr>
        </p:nvSpPr>
        <p:spPr>
          <a:xfrm>
            <a:off x="439547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 name="矩形 2"/>
          <p:cNvSpPr/>
          <p:nvPr>
            <p:custDataLst>
              <p:tags r:id="rId8"/>
            </p:custDataLst>
          </p:nvPr>
        </p:nvSpPr>
        <p:spPr>
          <a:xfrm>
            <a:off x="4788535" y="2860040"/>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L4028</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3" descr="2131231231312313123"/>
          <p:cNvPicPr>
            <a:picLocks noChangeAspect="1"/>
          </p:cNvPicPr>
          <p:nvPr/>
        </p:nvPicPr>
        <p:blipFill>
          <a:blip r:embed="rId9"/>
          <a:srcRect t="19992" b="24441"/>
          <a:stretch>
            <a:fillRect/>
          </a:stretch>
        </p:blipFill>
        <p:spPr>
          <a:xfrm>
            <a:off x="395605" y="2860040"/>
            <a:ext cx="3240405" cy="1800225"/>
          </a:xfrm>
          <a:prstGeom prst="rect">
            <a:avLst/>
          </a:prstGeom>
        </p:spPr>
      </p:pic>
      <p:sp>
        <p:nvSpPr>
          <p:cNvPr id="22" name="矩形 21"/>
          <p:cNvSpPr/>
          <p:nvPr>
            <p:custDataLst>
              <p:tags r:id="rId10"/>
            </p:custDataLst>
          </p:nvPr>
        </p:nvSpPr>
        <p:spPr>
          <a:xfrm>
            <a:off x="1775460" y="4659630"/>
            <a:ext cx="222059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0.75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3" name="矩形 22"/>
          <p:cNvSpPr/>
          <p:nvPr>
            <p:custDataLst>
              <p:tags r:id="rId11"/>
            </p:custDataLst>
          </p:nvPr>
        </p:nvSpPr>
        <p:spPr>
          <a:xfrm>
            <a:off x="335280" y="466026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 0.69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矩形 4"/>
          <p:cNvSpPr/>
          <p:nvPr>
            <p:custDataLst>
              <p:tags r:id="rId12"/>
            </p:custDataLst>
          </p:nvPr>
        </p:nvSpPr>
        <p:spPr>
          <a:xfrm>
            <a:off x="6156325" y="4659630"/>
            <a:ext cx="222059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similarity: 0.</a:t>
            </a:r>
            <a:r>
              <a:rPr lang="en-US" altLang="zh-CN" sz="1200" dirty="0" smtClean="0">
                <a:solidFill>
                  <a:srgbClr val="0070C0"/>
                </a:solidFill>
                <a:latin typeface="Arial" panose="020B0604020202020204" pitchFamily="34" charset="0"/>
                <a:ea typeface="微软雅黑" panose="020B0503020204020204" charset="-122"/>
                <a:sym typeface="+mn-ea"/>
              </a:rPr>
              <a:t>82</a:t>
            </a:r>
            <a:r>
              <a:rPr lang="en-US" altLang="zh-CN" sz="1200" dirty="0" smtClean="0">
                <a:solidFill>
                  <a:srgbClr val="0070C0"/>
                </a:solidFill>
                <a:latin typeface="Arial" panose="020B0604020202020204" pitchFamily="34" charset="0"/>
                <a:ea typeface="微软雅黑" panose="020B0503020204020204" charset="-122"/>
              </a:rPr>
              <a:t> </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6" name="矩形 5"/>
          <p:cNvSpPr/>
          <p:nvPr>
            <p:custDataLst>
              <p:tags r:id="rId13"/>
            </p:custDataLst>
          </p:nvPr>
        </p:nvSpPr>
        <p:spPr>
          <a:xfrm>
            <a:off x="4716145" y="4660265"/>
            <a:ext cx="2220595" cy="306705"/>
          </a:xfrm>
          <a:prstGeom prst="rect">
            <a:avLst/>
          </a:prstGeom>
          <a:noFill/>
        </p:spPr>
        <p:txBody>
          <a:bodyPr wrap="square">
            <a:spAutoFit/>
          </a:bodyPr>
          <a:p>
            <a:r>
              <a:rPr lang="en-US" altLang="zh-CN" sz="14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4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1.57</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矩形 6"/>
          <p:cNvSpPr/>
          <p:nvPr>
            <p:custDataLst>
              <p:tags r:id="rId14"/>
            </p:custDataLst>
          </p:nvPr>
        </p:nvSpPr>
        <p:spPr>
          <a:xfrm>
            <a:off x="395605" y="2860040"/>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L4027</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1" name="图片 10" descr="13123123123123123"/>
          <p:cNvPicPr>
            <a:picLocks noChangeAspect="1"/>
          </p:cNvPicPr>
          <p:nvPr/>
        </p:nvPicPr>
        <p:blipFill>
          <a:blip r:embed="rId15"/>
          <a:srcRect l="8395" t="26593" r="-790" b="32802"/>
          <a:stretch>
            <a:fillRect/>
          </a:stretch>
        </p:blipFill>
        <p:spPr>
          <a:xfrm>
            <a:off x="1619885" y="1131570"/>
            <a:ext cx="2847975" cy="1251585"/>
          </a:xfrm>
          <a:prstGeom prst="rect">
            <a:avLst/>
          </a:prstGeom>
        </p:spPr>
      </p:pic>
      <p:sp>
        <p:nvSpPr>
          <p:cNvPr id="12" name="文本框 11"/>
          <p:cNvSpPr txBox="1"/>
          <p:nvPr/>
        </p:nvSpPr>
        <p:spPr>
          <a:xfrm>
            <a:off x="4572000" y="1121410"/>
            <a:ext cx="4572000" cy="306705"/>
          </a:xfrm>
          <a:prstGeom prst="rect">
            <a:avLst/>
          </a:prstGeom>
          <a:noFill/>
        </p:spPr>
        <p:txBody>
          <a:bodyPr wrap="square" rtlCol="0" anchor="t">
            <a:spAutoFit/>
          </a:bodyPr>
          <a:p>
            <a:r>
              <a:rPr lang="en-US" altLang="zh-CN" sz="1400" dirty="0" smtClean="0">
                <a:solidFill>
                  <a:srgbClr val="0070C0"/>
                </a:solidFill>
                <a:latin typeface="Arial" panose="020B0604020202020204" pitchFamily="34" charset="0"/>
                <a:ea typeface="微软雅黑" panose="020B0503020204020204" charset="-122"/>
                <a:sym typeface="+mn-ea"/>
              </a:rPr>
              <a:t>Template PDB ID</a:t>
            </a:r>
            <a:r>
              <a:rPr lang="zh-CN" altLang="en-US" sz="1400" dirty="0" smtClean="0">
                <a:solidFill>
                  <a:srgbClr val="0070C0"/>
                </a:solidFill>
                <a:latin typeface="Arial" panose="020B0604020202020204" pitchFamily="34" charset="0"/>
                <a:ea typeface="微软雅黑" panose="020B0503020204020204" charset="-122"/>
                <a:sym typeface="+mn-ea"/>
              </a:rPr>
              <a:t>：</a:t>
            </a:r>
            <a:r>
              <a:rPr lang="en-US" altLang="zh-CN" sz="1400" dirty="0" smtClean="0">
                <a:solidFill>
                  <a:srgbClr val="0070C0"/>
                </a:solidFill>
                <a:latin typeface="Arial" panose="020B0604020202020204" pitchFamily="34" charset="0"/>
                <a:ea typeface="微软雅黑" panose="020B0503020204020204" charset="-122"/>
                <a:sym typeface="+mn-ea"/>
              </a:rPr>
              <a:t>8DIG </a:t>
            </a:r>
            <a:endParaRPr lang="en-US" altLang="zh-CN" sz="1400" dirty="0" smtClean="0">
              <a:solidFill>
                <a:srgbClr val="0070C0"/>
              </a:solidFill>
              <a:latin typeface="Arial" panose="020B0604020202020204" pitchFamily="34" charset="0"/>
              <a:ea typeface="微软雅黑" panose="020B0503020204020204" charset="-122"/>
              <a:sym typeface="+mn-ea"/>
            </a:endParaRPr>
          </a:p>
        </p:txBody>
      </p:sp>
      <p:graphicFrame>
        <p:nvGraphicFramePr>
          <p:cNvPr id="13" name="对象 12"/>
          <p:cNvGraphicFramePr/>
          <p:nvPr/>
        </p:nvGraphicFramePr>
        <p:xfrm>
          <a:off x="3696335" y="3220085"/>
          <a:ext cx="960755" cy="1054100"/>
        </p:xfrm>
        <a:graphic>
          <a:graphicData uri="http://schemas.openxmlformats.org/presentationml/2006/ole">
            <mc:AlternateContent xmlns:mc="http://schemas.openxmlformats.org/markup-compatibility/2006">
              <mc:Choice xmlns:v="urn:schemas-microsoft-com:vml" Requires="v">
                <p:oleObj spid="_x0000_s14" name="" r:id="rId16" imgW="1126490" imgH="1237615" progId="ChemDraw.Document.6.0">
                  <p:embed/>
                </p:oleObj>
              </mc:Choice>
              <mc:Fallback>
                <p:oleObj name="" r:id="rId16" imgW="1126490" imgH="1237615" progId="ChemDraw.Document.6.0">
                  <p:embed/>
                  <p:pic>
                    <p:nvPicPr>
                      <p:cNvPr id="0" name="图片 13"/>
                      <p:cNvPicPr/>
                      <p:nvPr/>
                    </p:nvPicPr>
                    <p:blipFill>
                      <a:blip r:embed="rId17"/>
                      <a:stretch>
                        <a:fillRect/>
                      </a:stretch>
                    </p:blipFill>
                    <p:spPr>
                      <a:xfrm>
                        <a:off x="3696335" y="3220085"/>
                        <a:ext cx="960755" cy="1054100"/>
                      </a:xfrm>
                      <a:prstGeom prst="rect">
                        <a:avLst/>
                      </a:prstGeom>
                    </p:spPr>
                  </p:pic>
                </p:oleObj>
              </mc:Fallback>
            </mc:AlternateContent>
          </a:graphicData>
        </a:graphic>
      </p:graphicFrame>
      <p:graphicFrame>
        <p:nvGraphicFramePr>
          <p:cNvPr id="15" name="对象 14"/>
          <p:cNvGraphicFramePr/>
          <p:nvPr/>
        </p:nvGraphicFramePr>
        <p:xfrm>
          <a:off x="7955915" y="3291840"/>
          <a:ext cx="1160145" cy="1003300"/>
        </p:xfrm>
        <a:graphic>
          <a:graphicData uri="http://schemas.openxmlformats.org/presentationml/2006/ole">
            <mc:AlternateContent xmlns:mc="http://schemas.openxmlformats.org/markup-compatibility/2006">
              <mc:Choice xmlns:v="urn:schemas-microsoft-com:vml" Requires="v">
                <p:oleObj spid="_x0000_s16" name="" r:id="rId18" imgW="1360170" imgH="1170940" progId="ChemDraw.Document.6.0">
                  <p:embed/>
                </p:oleObj>
              </mc:Choice>
              <mc:Fallback>
                <p:oleObj name="" r:id="rId18" imgW="1360170" imgH="1170940" progId="ChemDraw.Document.6.0">
                  <p:embed/>
                  <p:pic>
                    <p:nvPicPr>
                      <p:cNvPr id="0" name="图片 15"/>
                      <p:cNvPicPr/>
                      <p:nvPr/>
                    </p:nvPicPr>
                    <p:blipFill>
                      <a:blip r:embed="rId19"/>
                      <a:stretch>
                        <a:fillRect/>
                      </a:stretch>
                    </p:blipFill>
                    <p:spPr>
                      <a:xfrm>
                        <a:off x="7955915" y="3291840"/>
                        <a:ext cx="1160145" cy="1003300"/>
                      </a:xfrm>
                      <a:prstGeom prst="rect">
                        <a:avLst/>
                      </a:prstGeom>
                    </p:spPr>
                  </p:pic>
                </p:oleObj>
              </mc:Fallback>
            </mc:AlternateContent>
          </a:graphicData>
        </a:graphic>
      </p:graphicFrame>
      <p:graphicFrame>
        <p:nvGraphicFramePr>
          <p:cNvPr id="17" name="对象 16"/>
          <p:cNvGraphicFramePr/>
          <p:nvPr/>
        </p:nvGraphicFramePr>
        <p:xfrm>
          <a:off x="5149850" y="1491615"/>
          <a:ext cx="1156335" cy="965835"/>
        </p:xfrm>
        <a:graphic>
          <a:graphicData uri="http://schemas.openxmlformats.org/presentationml/2006/ole">
            <mc:AlternateContent xmlns:mc="http://schemas.openxmlformats.org/markup-compatibility/2006">
              <mc:Choice xmlns:v="urn:schemas-microsoft-com:vml" Requires="v">
                <p:oleObj spid="_x0000_s21" name="" r:id="rId20" imgW="1349375" imgH="1126490" progId="ChemDraw.Document.6.0">
                  <p:embed/>
                </p:oleObj>
              </mc:Choice>
              <mc:Fallback>
                <p:oleObj name="" r:id="rId20" imgW="1349375" imgH="1126490" progId="ChemDraw.Document.6.0">
                  <p:embed/>
                  <p:pic>
                    <p:nvPicPr>
                      <p:cNvPr id="0" name="图片 20"/>
                      <p:cNvPicPr/>
                      <p:nvPr/>
                    </p:nvPicPr>
                    <p:blipFill>
                      <a:blip r:embed="rId21"/>
                      <a:stretch>
                        <a:fillRect/>
                      </a:stretch>
                    </p:blipFill>
                    <p:spPr>
                      <a:xfrm>
                        <a:off x="5149850" y="1491615"/>
                        <a:ext cx="1156335" cy="965835"/>
                      </a:xfrm>
                      <a:prstGeom prst="rect">
                        <a:avLst/>
                      </a:prstGeom>
                    </p:spPr>
                  </p:pic>
                </p:oleObj>
              </mc:Fallback>
            </mc:AlternateContent>
          </a:graphicData>
        </a:graphic>
      </p:graphicFrame>
      <p:sp>
        <p:nvSpPr>
          <p:cNvPr id="24" name="文本框 23"/>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Positive examples for L4000 prediction</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椭圆 8"/>
          <p:cNvSpPr/>
          <p:nvPr>
            <p:custDataLst>
              <p:tags r:id="rId1"/>
            </p:custDataLst>
          </p:nvPr>
        </p:nvSpPr>
        <p:spPr>
          <a:xfrm rot="240000">
            <a:off x="6246495" y="2951480"/>
            <a:ext cx="585470" cy="555625"/>
          </a:xfrm>
          <a:prstGeom prst="ellipse">
            <a:avLst/>
          </a:prstGeom>
          <a:solidFill>
            <a:srgbClr val="FFC000">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2"/>
            </p:custDataLst>
          </p:nvPr>
        </p:nvSpPr>
        <p:spPr>
          <a:xfrm rot="240000">
            <a:off x="1033780" y="3167380"/>
            <a:ext cx="585470" cy="555625"/>
          </a:xfrm>
          <a:prstGeom prst="ellipse">
            <a:avLst/>
          </a:prstGeom>
          <a:solidFill>
            <a:srgbClr val="FFC000">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custDataLst>
              <p:tags r:id="rId3"/>
            </p:custDataLst>
          </p:nvPr>
        </p:nvSpPr>
        <p:spPr>
          <a:xfrm rot="240000">
            <a:off x="2142490" y="2586355"/>
            <a:ext cx="436245" cy="434975"/>
          </a:xfrm>
          <a:prstGeom prst="ellipse">
            <a:avLst/>
          </a:prstGeom>
          <a:solidFill>
            <a:schemeClr val="accent1">
              <a:lumMod val="75000"/>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custDataLst>
              <p:tags r:id="rId4"/>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6"/>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7"/>
            </p:custDataLst>
          </p:nvPr>
        </p:nvSpPr>
        <p:spPr>
          <a:xfrm>
            <a:off x="212344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3" name="图片 2" descr="313123123"/>
          <p:cNvPicPr>
            <a:picLocks noChangeAspect="1"/>
          </p:cNvPicPr>
          <p:nvPr>
            <p:custDataLst>
              <p:tags r:id="rId8"/>
            </p:custDataLst>
          </p:nvPr>
        </p:nvPicPr>
        <p:blipFill>
          <a:blip r:embed="rId9"/>
          <a:stretch>
            <a:fillRect/>
          </a:stretch>
        </p:blipFill>
        <p:spPr>
          <a:xfrm>
            <a:off x="395605" y="1491615"/>
            <a:ext cx="2930525" cy="2930525"/>
          </a:xfrm>
          <a:prstGeom prst="rect">
            <a:avLst/>
          </a:prstGeom>
        </p:spPr>
      </p:pic>
      <p:sp>
        <p:nvSpPr>
          <p:cNvPr id="7" name="矩形 6"/>
          <p:cNvSpPr/>
          <p:nvPr>
            <p:custDataLst>
              <p:tags r:id="rId10"/>
            </p:custDataLst>
          </p:nvPr>
        </p:nvSpPr>
        <p:spPr>
          <a:xfrm>
            <a:off x="467995" y="1131570"/>
            <a:ext cx="222059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L4001</a:t>
            </a:r>
            <a:endPar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矩形 22"/>
          <p:cNvSpPr/>
          <p:nvPr>
            <p:custDataLst>
              <p:tags r:id="rId11"/>
            </p:custDataLst>
          </p:nvPr>
        </p:nvSpPr>
        <p:spPr>
          <a:xfrm>
            <a:off x="335280" y="4516120"/>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1.97 </a:t>
            </a:r>
            <a:r>
              <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8" name="图片 7" descr="21312312313"/>
          <p:cNvPicPr>
            <a:picLocks noChangeAspect="1"/>
          </p:cNvPicPr>
          <p:nvPr>
            <p:custDataLst>
              <p:tags r:id="rId12"/>
            </p:custDataLst>
          </p:nvPr>
        </p:nvPicPr>
        <p:blipFill>
          <a:blip r:embed="rId13"/>
          <a:stretch>
            <a:fillRect/>
          </a:stretch>
        </p:blipFill>
        <p:spPr>
          <a:xfrm>
            <a:off x="5652135" y="1491615"/>
            <a:ext cx="2931795" cy="2931795"/>
          </a:xfrm>
          <a:prstGeom prst="rect">
            <a:avLst/>
          </a:prstGeom>
        </p:spPr>
      </p:pic>
      <p:sp>
        <p:nvSpPr>
          <p:cNvPr id="10" name="椭圆 9"/>
          <p:cNvSpPr/>
          <p:nvPr>
            <p:custDataLst>
              <p:tags r:id="rId14"/>
            </p:custDataLst>
          </p:nvPr>
        </p:nvSpPr>
        <p:spPr>
          <a:xfrm rot="240000">
            <a:off x="7394575" y="2658745"/>
            <a:ext cx="436245" cy="434975"/>
          </a:xfrm>
          <a:prstGeom prst="ellipse">
            <a:avLst/>
          </a:prstGeom>
          <a:solidFill>
            <a:schemeClr val="accent1">
              <a:lumMod val="75000"/>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custDataLst>
              <p:tags r:id="rId15"/>
            </p:custDataLst>
          </p:nvPr>
        </p:nvSpPr>
        <p:spPr>
          <a:xfrm>
            <a:off x="5624830" y="4516120"/>
            <a:ext cx="222059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1.00 </a:t>
            </a:r>
            <a:r>
              <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cxnSp>
        <p:nvCxnSpPr>
          <p:cNvPr id="12" name="直接连接符 11"/>
          <p:cNvCxnSpPr/>
          <p:nvPr>
            <p:custDataLst>
              <p:tags r:id="rId16"/>
            </p:custDataLst>
          </p:nvPr>
        </p:nvCxnSpPr>
        <p:spPr>
          <a:xfrm>
            <a:off x="1619885" y="3526790"/>
            <a:ext cx="1871980" cy="6292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7"/>
            </p:custDataLst>
          </p:nvPr>
        </p:nvCxnSpPr>
        <p:spPr>
          <a:xfrm flipV="1">
            <a:off x="5436235" y="3345180"/>
            <a:ext cx="863600" cy="8108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8"/>
            </p:custDataLst>
          </p:nvPr>
        </p:nvCxnSpPr>
        <p:spPr>
          <a:xfrm>
            <a:off x="2555875" y="2860040"/>
            <a:ext cx="1367790" cy="288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10" idx="2"/>
          </p:cNvCxnSpPr>
          <p:nvPr>
            <p:custDataLst>
              <p:tags r:id="rId19"/>
            </p:custDataLst>
          </p:nvPr>
        </p:nvCxnSpPr>
        <p:spPr>
          <a:xfrm flipV="1">
            <a:off x="5003800" y="2861310"/>
            <a:ext cx="2391410" cy="358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20"/>
            </p:custDataLst>
          </p:nvPr>
        </p:nvSpPr>
        <p:spPr>
          <a:xfrm>
            <a:off x="5652135" y="1154430"/>
            <a:ext cx="222059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L4002</a:t>
            </a:r>
            <a:endPar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 name="文本框 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Positive examples for L4000 prediction</a:t>
            </a:r>
            <a:endParaRPr lang="en-US" altLang="zh-CN" b="1">
              <a:latin typeface="Arial" panose="020B0604020202020204" pitchFamily="34" charset="0"/>
              <a:cs typeface="Arial" panose="020B0604020202020204" pitchFamily="34" charset="0"/>
            </a:endParaRPr>
          </a:p>
        </p:txBody>
      </p:sp>
      <p:sp>
        <p:nvSpPr>
          <p:cNvPr id="6" name="文本框 5"/>
          <p:cNvSpPr txBox="1"/>
          <p:nvPr>
            <p:custDataLst>
              <p:tags r:id="rId21"/>
            </p:custDataLst>
          </p:nvPr>
        </p:nvSpPr>
        <p:spPr>
          <a:xfrm>
            <a:off x="3418840" y="4011930"/>
            <a:ext cx="2112645" cy="730885"/>
          </a:xfrm>
          <a:prstGeom prst="rect">
            <a:avLst/>
          </a:prstGeom>
          <a:noFill/>
        </p:spPr>
        <p:txBody>
          <a:bodyPr wrap="square" rtlCol="0" anchor="t">
            <a:spAutoFit/>
          </a:bodyPr>
          <a:p>
            <a:pPr algn="ctr">
              <a:lnSpc>
                <a:spcPct val="130000"/>
              </a:lnSpc>
            </a:pPr>
            <a:r>
              <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Hydrophobic pocket and π interaction</a:t>
            </a:r>
            <a:endPar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4" name="文本框 13"/>
          <p:cNvSpPr txBox="1"/>
          <p:nvPr>
            <p:custDataLst>
              <p:tags r:id="rId22"/>
            </p:custDataLst>
          </p:nvPr>
        </p:nvSpPr>
        <p:spPr>
          <a:xfrm>
            <a:off x="3452495" y="2861310"/>
            <a:ext cx="2112645" cy="681355"/>
          </a:xfrm>
          <a:prstGeom prst="rect">
            <a:avLst/>
          </a:prstGeom>
          <a:noFill/>
        </p:spPr>
        <p:txBody>
          <a:bodyPr wrap="square" rtlCol="0" anchor="t">
            <a:spAutoFit/>
          </a:bodyPr>
          <a:p>
            <a:pPr algn="ctr">
              <a:lnSpc>
                <a:spcPct val="120000"/>
              </a:lnSpc>
            </a:pPr>
            <a:r>
              <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Hydrogen </a:t>
            </a:r>
            <a:endPar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ctr">
              <a:lnSpc>
                <a:spcPct val="120000"/>
              </a:lnSpc>
            </a:pPr>
            <a:r>
              <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bond</a:t>
            </a:r>
            <a:endParaRPr lang="en-US" altLang="zh-CN" sz="1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5" name="文本框 24"/>
          <p:cNvSpPr txBox="1"/>
          <p:nvPr>
            <p:custDataLst>
              <p:tags r:id="rId23"/>
            </p:custDataLst>
          </p:nvPr>
        </p:nvSpPr>
        <p:spPr>
          <a:xfrm>
            <a:off x="3996055" y="2571750"/>
            <a:ext cx="1091565" cy="398780"/>
          </a:xfrm>
          <a:prstGeom prst="rect">
            <a:avLst/>
          </a:prstGeom>
          <a:noFill/>
        </p:spPr>
        <p:txBody>
          <a:bodyPr wrap="square" rtlCol="0">
            <a:spAutoFit/>
          </a:bodyPr>
          <a:p>
            <a:r>
              <a:rPr lang="en-US" altLang="zh-CN" sz="2000" b="1" i="1">
                <a:latin typeface="Times New Roman" panose="02020603050405020304" pitchFamily="18" charset="0"/>
                <a:cs typeface="Times New Roman" panose="02020603050405020304" pitchFamily="18" charset="0"/>
              </a:rPr>
              <a:t>His-162</a:t>
            </a:r>
            <a:endParaRPr lang="en-US" altLang="zh-CN" sz="2000" b="1" i="1">
              <a:latin typeface="Times New Roman" panose="02020603050405020304" pitchFamily="18" charset="0"/>
              <a:cs typeface="Times New Roman" panose="02020603050405020304" pitchFamily="18" charset="0"/>
            </a:endParaRPr>
          </a:p>
        </p:txBody>
      </p:sp>
      <p:sp>
        <p:nvSpPr>
          <p:cNvPr id="26" name="文本框 25"/>
          <p:cNvSpPr txBox="1"/>
          <p:nvPr>
            <p:custDataLst>
              <p:tags r:id="rId24"/>
            </p:custDataLst>
          </p:nvPr>
        </p:nvSpPr>
        <p:spPr>
          <a:xfrm>
            <a:off x="4026535" y="3757295"/>
            <a:ext cx="1091565" cy="398780"/>
          </a:xfrm>
          <a:prstGeom prst="rect">
            <a:avLst/>
          </a:prstGeom>
          <a:noFill/>
        </p:spPr>
        <p:txBody>
          <a:bodyPr wrap="square" rtlCol="0">
            <a:spAutoFit/>
          </a:bodyPr>
          <a:p>
            <a:r>
              <a:rPr lang="en-US" altLang="zh-CN" sz="2000" b="1" i="1">
                <a:latin typeface="Times New Roman" panose="02020603050405020304" pitchFamily="18" charset="0"/>
                <a:cs typeface="Times New Roman" panose="02020603050405020304" pitchFamily="18" charset="0"/>
              </a:rPr>
              <a:t>His-41</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ose1_rmsd_distribution"/>
          <p:cNvPicPr>
            <a:picLocks noChangeAspect="1"/>
          </p:cNvPicPr>
          <p:nvPr/>
        </p:nvPicPr>
        <p:blipFill>
          <a:blip r:embed="rId1"/>
          <a:stretch>
            <a:fillRect/>
          </a:stretch>
        </p:blipFill>
        <p:spPr>
          <a:xfrm>
            <a:off x="107315" y="987425"/>
            <a:ext cx="4528820" cy="3582670"/>
          </a:xfrm>
          <a:prstGeom prst="rect">
            <a:avLst/>
          </a:prstGeom>
        </p:spPr>
      </p:pic>
      <p:pic>
        <p:nvPicPr>
          <p:cNvPr id="3" name="图片 2" descr="lowest_rmsd_distribution"/>
          <p:cNvPicPr>
            <a:picLocks noChangeAspect="1"/>
          </p:cNvPicPr>
          <p:nvPr/>
        </p:nvPicPr>
        <p:blipFill>
          <a:blip r:embed="rId2"/>
          <a:stretch>
            <a:fillRect/>
          </a:stretch>
        </p:blipFill>
        <p:spPr>
          <a:xfrm>
            <a:off x="4716145" y="987425"/>
            <a:ext cx="4528820" cy="3582670"/>
          </a:xfrm>
          <a:prstGeom prst="rect">
            <a:avLst/>
          </a:prstGeom>
        </p:spPr>
      </p:pic>
      <p:sp>
        <p:nvSpPr>
          <p:cNvPr id="4" name="文本框 3"/>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RMSDs for L1000, L2000, L3000 and L4000</a:t>
            </a:r>
            <a:endParaRPr lang="en-US" altLang="zh-CN" b="1">
              <a:latin typeface="Arial" panose="020B0604020202020204" pitchFamily="34" charset="0"/>
              <a:cs typeface="Arial" panose="020B0604020202020204" pitchFamily="34" charset="0"/>
            </a:endParaRPr>
          </a:p>
        </p:txBody>
      </p:sp>
      <p:sp>
        <p:nvSpPr>
          <p:cNvPr id="7" name="矩形 6"/>
          <p:cNvSpPr/>
          <p:nvPr/>
        </p:nvSpPr>
        <p:spPr>
          <a:xfrm>
            <a:off x="35560" y="915035"/>
            <a:ext cx="4521200" cy="3744595"/>
          </a:xfrm>
          <a:prstGeom prst="rect">
            <a:avLst/>
          </a:prstGeom>
          <a:ln>
            <a:solidFill>
              <a:schemeClr val="accent2"/>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9" name="文本框 8"/>
          <p:cNvSpPr txBox="1"/>
          <p:nvPr/>
        </p:nvSpPr>
        <p:spPr>
          <a:xfrm>
            <a:off x="408940" y="4671060"/>
            <a:ext cx="3790950" cy="306705"/>
          </a:xfrm>
          <a:prstGeom prst="rect">
            <a:avLst/>
          </a:prstGeom>
          <a:noFill/>
        </p:spPr>
        <p:txBody>
          <a:bodyPr wrap="square" rtlCol="0">
            <a:spAutoFit/>
          </a:bodyPr>
          <a:p>
            <a:pPr algn="ctr"/>
            <a:r>
              <a:rPr lang="en-US" altLang="zh-CN" sz="1400">
                <a:latin typeface="Arial" panose="020B0604020202020204" pitchFamily="34" charset="0"/>
                <a:cs typeface="Arial" panose="020B0604020202020204" pitchFamily="34" charset="0"/>
              </a:rPr>
              <a:t>RMSD distribution for Top 1 pose</a:t>
            </a:r>
            <a:endParaRPr lang="en-US" altLang="zh-CN" sz="1400">
              <a:latin typeface="Arial" panose="020B0604020202020204" pitchFamily="34" charset="0"/>
              <a:cs typeface="Arial" panose="020B0604020202020204" pitchFamily="34" charset="0"/>
            </a:endParaRPr>
          </a:p>
        </p:txBody>
      </p:sp>
      <p:sp>
        <p:nvSpPr>
          <p:cNvPr id="10" name="矩形 9"/>
          <p:cNvSpPr/>
          <p:nvPr/>
        </p:nvSpPr>
        <p:spPr>
          <a:xfrm>
            <a:off x="4699635" y="915035"/>
            <a:ext cx="4404360" cy="3744595"/>
          </a:xfrm>
          <a:prstGeom prst="rect">
            <a:avLst/>
          </a:prstGeom>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1" name="文本框 10"/>
          <p:cNvSpPr txBox="1"/>
          <p:nvPr/>
        </p:nvSpPr>
        <p:spPr>
          <a:xfrm>
            <a:off x="4933950" y="4659630"/>
            <a:ext cx="4005580" cy="306705"/>
          </a:xfrm>
          <a:prstGeom prst="rect">
            <a:avLst/>
          </a:prstGeom>
          <a:noFill/>
        </p:spPr>
        <p:txBody>
          <a:bodyPr wrap="square" rtlCol="0">
            <a:spAutoFit/>
          </a:bodyPr>
          <a:p>
            <a:pPr algn="ctr"/>
            <a:r>
              <a:rPr lang="en-US" altLang="zh-CN" sz="1400">
                <a:latin typeface="Arial" panose="020B0604020202020204" pitchFamily="34" charset="0"/>
                <a:cs typeface="Arial" panose="020B0604020202020204" pitchFamily="34" charset="0"/>
              </a:rPr>
              <a:t>Lowest RMSD distribution for Top 5 pose</a:t>
            </a:r>
            <a:endParaRPr lang="en-US" altLang="zh-CN" sz="140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2131231"/>
          <p:cNvPicPr>
            <a:picLocks noChangeAspect="1"/>
          </p:cNvPicPr>
          <p:nvPr/>
        </p:nvPicPr>
        <p:blipFill>
          <a:blip r:embed="rId1"/>
          <a:stretch>
            <a:fillRect/>
          </a:stretch>
        </p:blipFill>
        <p:spPr>
          <a:xfrm>
            <a:off x="4859655" y="1005205"/>
            <a:ext cx="3599815" cy="3599815"/>
          </a:xfrm>
          <a:prstGeom prst="rect">
            <a:avLst/>
          </a:prstGeom>
        </p:spPr>
      </p:pic>
      <p:sp>
        <p:nvSpPr>
          <p:cNvPr id="18" name="矩形 17"/>
          <p:cNvSpPr/>
          <p:nvPr>
            <p:custDataLst>
              <p:tags r:id="rId2"/>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3"/>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4"/>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5"/>
            </p:custDataLst>
          </p:nvPr>
        </p:nvSpPr>
        <p:spPr>
          <a:xfrm>
            <a:off x="212344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9" name="图片 8" descr="23123123123"/>
          <p:cNvPicPr>
            <a:picLocks noChangeAspect="1"/>
          </p:cNvPicPr>
          <p:nvPr/>
        </p:nvPicPr>
        <p:blipFill>
          <a:blip r:embed="rId6"/>
          <a:srcRect l="21561" t="16656" r="24796" b="6091"/>
          <a:stretch>
            <a:fillRect/>
          </a:stretch>
        </p:blipFill>
        <p:spPr>
          <a:xfrm>
            <a:off x="107950" y="1401445"/>
            <a:ext cx="3474720" cy="3030220"/>
          </a:xfrm>
          <a:prstGeom prst="rect">
            <a:avLst/>
          </a:prstGeom>
        </p:spPr>
      </p:pic>
      <p:sp>
        <p:nvSpPr>
          <p:cNvPr id="10" name="矩形 9"/>
          <p:cNvSpPr/>
          <p:nvPr/>
        </p:nvSpPr>
        <p:spPr>
          <a:xfrm>
            <a:off x="4859655" y="1005205"/>
            <a:ext cx="3600000" cy="3600000"/>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2" name="直接连接符 11"/>
          <p:cNvCxnSpPr/>
          <p:nvPr/>
        </p:nvCxnSpPr>
        <p:spPr>
          <a:xfrm>
            <a:off x="1979930" y="3867785"/>
            <a:ext cx="144145" cy="6483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178685" y="1779905"/>
            <a:ext cx="593090" cy="4838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L5001v1 prediction (unknown binding site)</a:t>
            </a:r>
            <a:endParaRPr lang="en-US" altLang="zh-CN" b="1">
              <a:latin typeface="Arial" panose="020B0604020202020204" pitchFamily="34" charset="0"/>
              <a:cs typeface="Arial" panose="020B0604020202020204" pitchFamily="34" charset="0"/>
            </a:endParaRPr>
          </a:p>
        </p:txBody>
      </p:sp>
      <p:sp>
        <p:nvSpPr>
          <p:cNvPr id="4" name="矩形 3"/>
          <p:cNvSpPr/>
          <p:nvPr>
            <p:custDataLst>
              <p:tags r:id="rId7"/>
            </p:custDataLst>
          </p:nvPr>
        </p:nvSpPr>
        <p:spPr>
          <a:xfrm>
            <a:off x="183515" y="1019810"/>
            <a:ext cx="222059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L5001v1</a:t>
            </a:r>
            <a:endPar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custDataLst>
              <p:tags r:id="rId8"/>
            </p:custDataLst>
          </p:nvPr>
        </p:nvSpPr>
        <p:spPr>
          <a:xfrm>
            <a:off x="4859655" y="4660265"/>
            <a:ext cx="222059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 2.64 </a:t>
            </a:r>
            <a:r>
              <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2627630" y="1491615"/>
            <a:ext cx="2112645" cy="460375"/>
          </a:xfrm>
          <a:prstGeom prst="rect">
            <a:avLst/>
          </a:prstGeom>
          <a:noFill/>
        </p:spPr>
        <p:txBody>
          <a:bodyPr wrap="square" rtlCol="0" anchor="t">
            <a:spAutoFit/>
          </a:bodyPr>
          <a:p>
            <a:pPr algn="ctr">
              <a:lnSpc>
                <a:spcPct val="150000"/>
              </a:lnSpc>
            </a:pPr>
            <a:r>
              <a:rPr lang="en-US" altLang="zh-CN" sz="16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Pocket Prediction 2</a:t>
            </a:r>
            <a:endParaRPr lang="en-US" altLang="zh-CN" sz="16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5" name="文本框 14"/>
          <p:cNvSpPr txBox="1"/>
          <p:nvPr/>
        </p:nvSpPr>
        <p:spPr>
          <a:xfrm>
            <a:off x="1188085" y="4541520"/>
            <a:ext cx="3586480" cy="460375"/>
          </a:xfrm>
          <a:prstGeom prst="rect">
            <a:avLst/>
          </a:prstGeom>
          <a:noFill/>
        </p:spPr>
        <p:txBody>
          <a:bodyPr wrap="square" rtlCol="0" anchor="t">
            <a:spAutoFit/>
          </a:bodyPr>
          <a:p>
            <a:pPr algn="ctr">
              <a:lnSpc>
                <a:spcPct val="150000"/>
              </a:lnSpc>
            </a:pPr>
            <a:r>
              <a:rPr lang="en-US" altLang="zh-CN" sz="16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Pocket Prediction 1 </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(Correct one)</a:t>
            </a:r>
            <a:endPar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矩形 17"/>
          <p:cNvSpPr/>
          <p:nvPr>
            <p:custDataLst>
              <p:tags r:id="rId1"/>
            </p:custDataLst>
          </p:nvPr>
        </p:nvSpPr>
        <p:spPr>
          <a:xfrm>
            <a:off x="184047"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2"/>
            </p:custDataLst>
          </p:nvPr>
        </p:nvSpPr>
        <p:spPr>
          <a:xfrm>
            <a:off x="284480"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3"/>
            </p:custDataLst>
          </p:nvPr>
        </p:nvSpPr>
        <p:spPr>
          <a:xfrm>
            <a:off x="2023886"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4"/>
            </p:custDataLst>
          </p:nvPr>
        </p:nvSpPr>
        <p:spPr>
          <a:xfrm>
            <a:off x="2124075"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0" name="矩形 9"/>
          <p:cNvSpPr/>
          <p:nvPr>
            <p:custDataLst>
              <p:tags r:id="rId5"/>
            </p:custDataLst>
          </p:nvPr>
        </p:nvSpPr>
        <p:spPr>
          <a:xfrm>
            <a:off x="4072787" y="766407"/>
            <a:ext cx="100413" cy="144016"/>
          </a:xfrm>
          <a:prstGeom prst="rect">
            <a:avLst/>
          </a:prstGeom>
          <a:solidFill>
            <a:srgbClr val="6162B1"/>
          </a:solidFill>
          <a:ln>
            <a:solidFill>
              <a:srgbClr val="5C5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6"/>
            </p:custDataLst>
          </p:nvPr>
        </p:nvSpPr>
        <p:spPr>
          <a:xfrm>
            <a:off x="4173220" y="699770"/>
            <a:ext cx="286004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Initial guess conformation</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 name="文本框 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T1214 prediction</a:t>
            </a:r>
            <a:endParaRPr lang="en-US" altLang="zh-CN" b="1">
              <a:latin typeface="Arial" panose="020B0604020202020204" pitchFamily="34" charset="0"/>
              <a:cs typeface="Arial" panose="020B0604020202020204" pitchFamily="34" charset="0"/>
            </a:endParaRPr>
          </a:p>
        </p:txBody>
      </p:sp>
      <p:pic>
        <p:nvPicPr>
          <p:cNvPr id="17" name="图片 16" descr="213213213123"/>
          <p:cNvPicPr>
            <a:picLocks noChangeAspect="1"/>
          </p:cNvPicPr>
          <p:nvPr/>
        </p:nvPicPr>
        <p:blipFill>
          <a:blip r:embed="rId7"/>
          <a:stretch>
            <a:fillRect/>
          </a:stretch>
        </p:blipFill>
        <p:spPr>
          <a:xfrm>
            <a:off x="2915920" y="1563370"/>
            <a:ext cx="2780665" cy="2780665"/>
          </a:xfrm>
          <a:prstGeom prst="rect">
            <a:avLst/>
          </a:prstGeom>
        </p:spPr>
      </p:pic>
      <p:pic>
        <p:nvPicPr>
          <p:cNvPr id="21" name="图片 20" descr="3213213123123123"/>
          <p:cNvPicPr>
            <a:picLocks noChangeAspect="1"/>
          </p:cNvPicPr>
          <p:nvPr/>
        </p:nvPicPr>
        <p:blipFill>
          <a:blip r:embed="rId8"/>
          <a:stretch>
            <a:fillRect/>
          </a:stretch>
        </p:blipFill>
        <p:spPr>
          <a:xfrm>
            <a:off x="5940425" y="1563370"/>
            <a:ext cx="2780030" cy="2780030"/>
          </a:xfrm>
          <a:prstGeom prst="rect">
            <a:avLst/>
          </a:prstGeom>
        </p:spPr>
      </p:pic>
      <p:sp>
        <p:nvSpPr>
          <p:cNvPr id="22" name="矩形 21"/>
          <p:cNvSpPr/>
          <p:nvPr/>
        </p:nvSpPr>
        <p:spPr>
          <a:xfrm>
            <a:off x="5940425" y="1563370"/>
            <a:ext cx="2780030" cy="2780665"/>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2915920" y="1563370"/>
            <a:ext cx="2780030" cy="2780665"/>
          </a:xfrm>
          <a:prstGeom prst="rect">
            <a:avLst/>
          </a:prstGeom>
          <a:noFill/>
          <a:ln w="12700"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4067810" y="3363595"/>
            <a:ext cx="1312545" cy="460375"/>
          </a:xfrm>
          <a:prstGeom prst="rect">
            <a:avLst/>
          </a:prstGeom>
          <a:noFill/>
        </p:spPr>
        <p:txBody>
          <a:bodyPr wrap="square" rtlCol="0" anchor="t">
            <a:spAutoFit/>
          </a:bodyPr>
          <a:p>
            <a:pPr algn="l">
              <a:lnSpc>
                <a:spcPct val="150000"/>
              </a:lnSpc>
            </a:pPr>
            <a:r>
              <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Tyr-99 flip</a:t>
            </a:r>
            <a:endPar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5" name="弧形 24"/>
          <p:cNvSpPr/>
          <p:nvPr/>
        </p:nvSpPr>
        <p:spPr>
          <a:xfrm rot="7860000" flipH="1">
            <a:off x="4642485" y="2720340"/>
            <a:ext cx="379095" cy="384175"/>
          </a:xfrm>
          <a:prstGeom prst="arc">
            <a:avLst>
              <a:gd name="adj1" fmla="val 16200000"/>
              <a:gd name="adj2" fmla="val 4107092"/>
            </a:avLst>
          </a:prstGeom>
          <a:ln w="952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26" name="文本框 25"/>
          <p:cNvSpPr txBox="1"/>
          <p:nvPr/>
        </p:nvSpPr>
        <p:spPr>
          <a:xfrm>
            <a:off x="6444615" y="3723005"/>
            <a:ext cx="1885950" cy="460375"/>
          </a:xfrm>
          <a:prstGeom prst="rect">
            <a:avLst/>
          </a:prstGeom>
          <a:noFill/>
        </p:spPr>
        <p:txBody>
          <a:bodyPr wrap="square" rtlCol="0" anchor="t">
            <a:spAutoFit/>
          </a:bodyPr>
          <a:p>
            <a:pPr algn="l">
              <a:lnSpc>
                <a:spcPct val="150000"/>
              </a:lnSpc>
            </a:pPr>
            <a:r>
              <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Tyr-99 π interaction</a:t>
            </a:r>
            <a:endParaRPr lang="en-US" altLang="zh-CN" sz="1600" b="1" i="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7" name="图片 26" descr="213213123123213123"/>
          <p:cNvPicPr>
            <a:picLocks noChangeAspect="1"/>
          </p:cNvPicPr>
          <p:nvPr/>
        </p:nvPicPr>
        <p:blipFill>
          <a:blip r:embed="rId9"/>
          <a:srcRect l="21257" t="2690" r="36215" b="4669"/>
          <a:stretch>
            <a:fillRect/>
          </a:stretch>
        </p:blipFill>
        <p:spPr>
          <a:xfrm>
            <a:off x="284480" y="1563370"/>
            <a:ext cx="2523490" cy="2952115"/>
          </a:xfrm>
          <a:prstGeom prst="rect">
            <a:avLst/>
          </a:prstGeom>
        </p:spPr>
      </p:pic>
      <p:sp>
        <p:nvSpPr>
          <p:cNvPr id="28" name="矩形 27"/>
          <p:cNvSpPr/>
          <p:nvPr>
            <p:custDataLst>
              <p:tags r:id="rId10"/>
            </p:custDataLst>
          </p:nvPr>
        </p:nvSpPr>
        <p:spPr>
          <a:xfrm>
            <a:off x="6588125" y="4371975"/>
            <a:ext cx="1520825" cy="337185"/>
          </a:xfrm>
          <a:prstGeom prst="rect">
            <a:avLst/>
          </a:prstGeom>
          <a:noFill/>
        </p:spPr>
        <p:txBody>
          <a:bodyPr wrap="square">
            <a:spAutoFit/>
          </a:bodyPr>
          <a:p>
            <a:pPr algn="ct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RMSD : </a:t>
            </a:r>
            <a:r>
              <a:rPr lang="en-US" altLang="zh-CN" sz="16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0.80 </a:t>
            </a:r>
            <a:r>
              <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6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9" name="矩形 28"/>
          <p:cNvSpPr/>
          <p:nvPr>
            <p:custDataLst>
              <p:tags r:id="rId11"/>
            </p:custDataLst>
          </p:nvPr>
        </p:nvSpPr>
        <p:spPr>
          <a:xfrm>
            <a:off x="2316480" y="1146175"/>
            <a:ext cx="3978275" cy="337185"/>
          </a:xfrm>
          <a:prstGeom prst="rect">
            <a:avLst/>
          </a:prstGeom>
          <a:noFill/>
        </p:spPr>
        <p:txBody>
          <a:bodyPr wrap="square">
            <a:spAutoFit/>
          </a:bodyPr>
          <a:p>
            <a:r>
              <a:rPr lang="en-US" altLang="zh-CN" sz="1600" b="1" dirty="0" smtClean="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Comparion of Modeling and our Prediction</a:t>
            </a:r>
            <a:endParaRPr lang="en-US" altLang="zh-CN" sz="1600" b="1" dirty="0" smtClean="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0" name="矩形 29"/>
          <p:cNvSpPr/>
          <p:nvPr>
            <p:custDataLst>
              <p:tags r:id="rId12"/>
            </p:custDataLst>
          </p:nvPr>
        </p:nvSpPr>
        <p:spPr>
          <a:xfrm>
            <a:off x="183515" y="1019810"/>
            <a:ext cx="222059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T1214</a:t>
            </a:r>
            <a:endPar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1" name="矩形 30"/>
          <p:cNvSpPr/>
          <p:nvPr>
            <p:custDataLst>
              <p:tags r:id="rId13"/>
            </p:custDataLst>
          </p:nvPr>
        </p:nvSpPr>
        <p:spPr>
          <a:xfrm>
            <a:off x="2807970" y="4659630"/>
            <a:ext cx="5931535" cy="337185"/>
          </a:xfrm>
          <a:prstGeom prst="rect">
            <a:avLst/>
          </a:prstGeom>
          <a:noFill/>
        </p:spPr>
        <p:txBody>
          <a:bodyPr wrap="square">
            <a:spAutoFit/>
          </a:bodyPr>
          <a:p>
            <a:pPr algn="r"/>
            <a:r>
              <a:rPr lang="en-US" altLang="zh-CN" sz="1600" b="1" dirty="0" smtClean="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Tyr-99 in </a:t>
            </a:r>
            <a:r>
              <a:rPr lang="en-US" altLang="zh-CN" sz="1600" b="1" dirty="0" smtClean="0">
                <a:ln>
                  <a:noFill/>
                </a:ln>
                <a:solidFill>
                  <a:srgbClr val="0070C0"/>
                </a:solidFill>
                <a:effectLst/>
                <a:latin typeface="Times New Roman" panose="02020603050405020304" pitchFamily="18" charset="0"/>
                <a:ea typeface="微软雅黑" panose="020B0503020204020204" charset="-122"/>
                <a:cs typeface="Times New Roman" panose="02020603050405020304" pitchFamily="18" charset="0"/>
                <a:sym typeface="+mn-ea"/>
              </a:rPr>
              <a:t>crystal structure</a:t>
            </a:r>
            <a:r>
              <a:rPr lang="en-US" altLang="zh-CN" sz="1600" b="1" dirty="0" smtClean="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 forms π interaction with the ligand </a:t>
            </a:r>
            <a:endParaRPr lang="en-US" altLang="zh-CN" sz="1600" b="1" dirty="0" smtClean="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descr="2131231231"/>
          <p:cNvPicPr>
            <a:picLocks noChangeAspect="1"/>
          </p:cNvPicPr>
          <p:nvPr/>
        </p:nvPicPr>
        <p:blipFill>
          <a:blip r:embed="rId1"/>
          <a:srcRect l="23473" t="13857" r="20346" b="11893"/>
          <a:stretch>
            <a:fillRect/>
          </a:stretch>
        </p:blipFill>
        <p:spPr>
          <a:xfrm>
            <a:off x="5724525" y="2499995"/>
            <a:ext cx="2632710" cy="2106295"/>
          </a:xfrm>
          <a:prstGeom prst="rect">
            <a:avLst/>
          </a:prstGeom>
        </p:spPr>
      </p:pic>
      <p:pic>
        <p:nvPicPr>
          <p:cNvPr id="2" name="图片 1" descr="123213123123123"/>
          <p:cNvPicPr>
            <a:picLocks noChangeAspect="1"/>
          </p:cNvPicPr>
          <p:nvPr/>
        </p:nvPicPr>
        <p:blipFill>
          <a:blip r:embed="rId2"/>
          <a:srcRect l="26317" t="800" r="34783" b="933"/>
          <a:stretch>
            <a:fillRect/>
          </a:stretch>
        </p:blipFill>
        <p:spPr>
          <a:xfrm rot="17220000">
            <a:off x="966470" y="916305"/>
            <a:ext cx="3223260" cy="4933315"/>
          </a:xfrm>
          <a:prstGeom prst="rect">
            <a:avLst/>
          </a:prstGeom>
        </p:spPr>
      </p:pic>
      <p:sp>
        <p:nvSpPr>
          <p:cNvPr id="5" name="文本框 4"/>
          <p:cNvSpPr txBox="1"/>
          <p:nvPr/>
        </p:nvSpPr>
        <p:spPr>
          <a:xfrm>
            <a:off x="183515" y="1383665"/>
            <a:ext cx="4572000" cy="368300"/>
          </a:xfrm>
          <a:prstGeom prst="rect">
            <a:avLst/>
          </a:prstGeom>
          <a:noFill/>
        </p:spPr>
        <p:txBody>
          <a:bodyPr wrap="square" rtlCol="0" anchor="t">
            <a:spAutoFit/>
          </a:bodyPr>
          <a:p>
            <a:r>
              <a:rPr lang="en-US" altLang="zh-CN" b="1">
                <a:solidFill>
                  <a:schemeClr val="accent5">
                    <a:lumMod val="75000"/>
                  </a:schemeClr>
                </a:solidFill>
                <a:latin typeface="Times New Roman" panose="02020603050405020304" pitchFamily="18" charset="0"/>
                <a:cs typeface="Times New Roman" panose="02020603050405020304" pitchFamily="18" charset="0"/>
              </a:rPr>
              <a:t>R1261v1</a:t>
            </a:r>
            <a:endParaRPr lang="en-US" altLang="zh-CN"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708650" y="4709160"/>
            <a:ext cx="1839595" cy="398780"/>
          </a:xfrm>
          <a:prstGeom prst="rect">
            <a:avLst/>
          </a:prstGeom>
          <a:noFill/>
        </p:spPr>
        <p:txBody>
          <a:bodyPr wrap="square" rtlCol="0" anchor="t">
            <a:spAutoFit/>
          </a:bodyPr>
          <a:p>
            <a:r>
              <a:rPr lang="en-US" altLang="zh-CN" sz="2000" b="1">
                <a:latin typeface="Times New Roman" panose="02020603050405020304" pitchFamily="18" charset="0"/>
                <a:cs typeface="Times New Roman" panose="02020603050405020304" pitchFamily="18" charset="0"/>
              </a:rPr>
              <a:t>RMSD: </a:t>
            </a:r>
            <a:r>
              <a:rPr lang="en-US" altLang="zh-CN" sz="2000" b="1">
                <a:solidFill>
                  <a:srgbClr val="FF0000"/>
                </a:solidFill>
                <a:latin typeface="Times New Roman" panose="02020603050405020304" pitchFamily="18" charset="0"/>
                <a:cs typeface="Times New Roman" panose="02020603050405020304" pitchFamily="18" charset="0"/>
              </a:rPr>
              <a:t>0.90 </a:t>
            </a:r>
            <a:r>
              <a:rPr lang="en-US" altLang="zh-CN" sz="20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20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2" name="矩形 11"/>
          <p:cNvSpPr/>
          <p:nvPr/>
        </p:nvSpPr>
        <p:spPr>
          <a:xfrm>
            <a:off x="5708650" y="2499995"/>
            <a:ext cx="2659380" cy="2115820"/>
          </a:xfrm>
          <a:prstGeom prst="rect">
            <a:avLst/>
          </a:prstGeom>
          <a:noFill/>
          <a:ln w="2222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3419475" y="2931795"/>
            <a:ext cx="629285" cy="668655"/>
          </a:xfrm>
          <a:prstGeom prst="rect">
            <a:avLst/>
          </a:prstGeom>
          <a:noFill/>
          <a:ln w="22225" cmpd="sng">
            <a:solidFill>
              <a:schemeClr val="accent1">
                <a:lumMod val="60000"/>
                <a:lumOff val="4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连接符 15"/>
          <p:cNvCxnSpPr/>
          <p:nvPr/>
        </p:nvCxnSpPr>
        <p:spPr>
          <a:xfrm flipV="1">
            <a:off x="4056380" y="2499995"/>
            <a:ext cx="1652270" cy="4311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46855" y="3597910"/>
            <a:ext cx="1661795" cy="10179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矩形 2"/>
          <p:cNvSpPr/>
          <p:nvPr>
            <p:custDataLst>
              <p:tags r:id="rId3"/>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4"/>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3" name="矩形 12"/>
          <p:cNvSpPr/>
          <p:nvPr>
            <p:custDataLst>
              <p:tags r:id="rId5"/>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6"/>
            </p:custDataLst>
          </p:nvPr>
        </p:nvSpPr>
        <p:spPr>
          <a:xfrm>
            <a:off x="2123440" y="699770"/>
            <a:ext cx="17710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5" name="矩形 14"/>
          <p:cNvSpPr/>
          <p:nvPr>
            <p:custDataLst>
              <p:tags r:id="rId7"/>
            </p:custDataLst>
          </p:nvPr>
        </p:nvSpPr>
        <p:spPr>
          <a:xfrm>
            <a:off x="183412" y="1075017"/>
            <a:ext cx="100413" cy="144016"/>
          </a:xfrm>
          <a:prstGeom prst="rect">
            <a:avLst/>
          </a:prstGeom>
          <a:solidFill>
            <a:srgbClr val="F3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8"/>
            </p:custDataLst>
          </p:nvPr>
        </p:nvSpPr>
        <p:spPr>
          <a:xfrm>
            <a:off x="283845" y="100838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1" name="矩形 20"/>
          <p:cNvSpPr/>
          <p:nvPr>
            <p:custDataLst>
              <p:tags r:id="rId9"/>
            </p:custDataLst>
          </p:nvPr>
        </p:nvSpPr>
        <p:spPr>
          <a:xfrm>
            <a:off x="2023251" y="1075017"/>
            <a:ext cx="100413" cy="144016"/>
          </a:xfrm>
          <a:prstGeom prst="rect">
            <a:avLst/>
          </a:prstGeom>
          <a:solidFill>
            <a:srgbClr val="152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10"/>
            </p:custDataLst>
          </p:nvPr>
        </p:nvSpPr>
        <p:spPr>
          <a:xfrm>
            <a:off x="212344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7" name="文本框 26"/>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sym typeface="+mn-ea"/>
              </a:rPr>
              <a:t>Positive examples for RNA-ligand prediction</a:t>
            </a:r>
            <a:endParaRPr lang="en-US" altLang="zh-CN" b="1">
              <a:latin typeface="Arial" panose="020B0604020202020204" pitchFamily="34" charset="0"/>
              <a:cs typeface="Arial" panose="020B0604020202020204" pitchFamily="34" charset="0"/>
            </a:endParaRPr>
          </a:p>
        </p:txBody>
      </p:sp>
      <p:sp>
        <p:nvSpPr>
          <p:cNvPr id="19" name="文本框 18"/>
          <p:cNvSpPr txBox="1"/>
          <p:nvPr/>
        </p:nvSpPr>
        <p:spPr>
          <a:xfrm>
            <a:off x="5147945" y="1581785"/>
            <a:ext cx="2514600" cy="337185"/>
          </a:xfrm>
          <a:prstGeom prst="rect">
            <a:avLst/>
          </a:prstGeom>
          <a:noFill/>
        </p:spPr>
        <p:txBody>
          <a:bodyPr wrap="square" rtlCol="0" anchor="t">
            <a:spAutoFit/>
          </a:bodyPr>
          <a:p>
            <a:r>
              <a:rPr lang="en-US" altLang="zh-CN" sz="1600">
                <a:latin typeface="Times New Roman" panose="02020603050405020304" pitchFamily="18" charset="0"/>
                <a:cs typeface="Times New Roman" panose="02020603050405020304" pitchFamily="18" charset="0"/>
              </a:rPr>
              <a:t>PDB ID: 6OD9 </a:t>
            </a:r>
            <a:endParaRPr lang="en-US" altLang="zh-CN" sz="1600">
              <a:latin typeface="Times New Roman" panose="02020603050405020304" pitchFamily="18" charset="0"/>
              <a:cs typeface="Times New Roman" panose="02020603050405020304" pitchFamily="18" charset="0"/>
            </a:endParaRPr>
          </a:p>
        </p:txBody>
      </p:sp>
      <p:sp>
        <p:nvSpPr>
          <p:cNvPr id="23" name="文本框 22"/>
          <p:cNvSpPr txBox="1"/>
          <p:nvPr/>
        </p:nvSpPr>
        <p:spPr>
          <a:xfrm>
            <a:off x="4597400" y="843280"/>
            <a:ext cx="2342515" cy="368300"/>
          </a:xfrm>
          <a:prstGeom prst="rect">
            <a:avLst/>
          </a:prstGeom>
          <a:noFill/>
        </p:spPr>
        <p:txBody>
          <a:bodyPr wrap="square" rtlCol="0" anchor="t">
            <a:spAutoFit/>
          </a:bodyPr>
          <a:p>
            <a:pPr algn="ctr"/>
            <a:r>
              <a:rPr lang="en-US" altLang="zh-CN" b="1">
                <a:latin typeface="Times New Roman" panose="02020603050405020304" pitchFamily="18" charset="0"/>
                <a:cs typeface="Times New Roman" panose="02020603050405020304" pitchFamily="18" charset="0"/>
              </a:rPr>
              <a:t>Template</a:t>
            </a:r>
            <a:endParaRPr lang="zh-CN" altLang="en-US">
              <a:latin typeface="Times New Roman" panose="02020603050405020304" pitchFamily="18" charset="0"/>
              <a:cs typeface="Times New Roman" panose="02020603050405020304" pitchFamily="18" charset="0"/>
            </a:endParaRPr>
          </a:p>
        </p:txBody>
      </p:sp>
      <p:graphicFrame>
        <p:nvGraphicFramePr>
          <p:cNvPr id="26" name="对象 25"/>
          <p:cNvGraphicFramePr/>
          <p:nvPr/>
        </p:nvGraphicFramePr>
        <p:xfrm>
          <a:off x="6588125" y="843280"/>
          <a:ext cx="2286635" cy="1024890"/>
        </p:xfrm>
        <a:graphic>
          <a:graphicData uri="http://schemas.openxmlformats.org/presentationml/2006/ole">
            <mc:AlternateContent xmlns:mc="http://schemas.openxmlformats.org/markup-compatibility/2006">
              <mc:Choice xmlns:v="urn:schemas-microsoft-com:vml" Requires="v">
                <p:oleObj spid="_x0000_s28" name="" r:id="rId11" imgW="2676525" imgH="1204595" progId="ChemDraw.Document.6.0">
                  <p:embed/>
                </p:oleObj>
              </mc:Choice>
              <mc:Fallback>
                <p:oleObj name="" r:id="rId11" imgW="2676525" imgH="1204595" progId="ChemDraw.Document.6.0">
                  <p:embed/>
                  <p:pic>
                    <p:nvPicPr>
                      <p:cNvPr id="0" name="图片 27"/>
                      <p:cNvPicPr/>
                      <p:nvPr/>
                    </p:nvPicPr>
                    <p:blipFill>
                      <a:blip r:embed="rId12"/>
                      <a:stretch>
                        <a:fillRect/>
                      </a:stretch>
                    </p:blipFill>
                    <p:spPr>
                      <a:xfrm>
                        <a:off x="6588125" y="843280"/>
                        <a:ext cx="2286635" cy="1024890"/>
                      </a:xfrm>
                      <a:prstGeom prst="rect">
                        <a:avLst/>
                      </a:prstGeom>
                    </p:spPr>
                  </p:pic>
                </p:oleObj>
              </mc:Fallback>
            </mc:AlternateContent>
          </a:graphicData>
        </a:graphic>
      </p:graphicFrame>
      <p:sp>
        <p:nvSpPr>
          <p:cNvPr id="29" name="文本框 28"/>
          <p:cNvSpPr txBox="1"/>
          <p:nvPr/>
        </p:nvSpPr>
        <p:spPr>
          <a:xfrm>
            <a:off x="4601210" y="1275080"/>
            <a:ext cx="2342515" cy="306705"/>
          </a:xfrm>
          <a:prstGeom prst="rect">
            <a:avLst/>
          </a:prstGeom>
          <a:noFill/>
        </p:spPr>
        <p:txBody>
          <a:bodyPr wrap="square" rtlCol="0" anchor="t">
            <a:spAutoFit/>
          </a:bodyPr>
          <a:p>
            <a:pPr algn="ctr"/>
            <a:r>
              <a:rPr lang="en-US" altLang="zh-CN" sz="1400">
                <a:latin typeface="Times New Roman" panose="02020603050405020304" pitchFamily="18" charset="0"/>
                <a:cs typeface="Times New Roman" panose="02020603050405020304" pitchFamily="18" charset="0"/>
              </a:rPr>
              <a:t>Similarity: 1.00</a:t>
            </a:r>
            <a:endParaRPr lang="en-US" altLang="zh-CN" sz="140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descr="2131231231"/>
          <p:cNvPicPr>
            <a:picLocks noChangeAspect="1"/>
          </p:cNvPicPr>
          <p:nvPr/>
        </p:nvPicPr>
        <p:blipFill>
          <a:blip r:embed="rId1"/>
          <a:srcRect l="19724" t="18773" r="19237" b="19102"/>
          <a:stretch>
            <a:fillRect/>
          </a:stretch>
        </p:blipFill>
        <p:spPr>
          <a:xfrm>
            <a:off x="5166995" y="2355850"/>
            <a:ext cx="3505200" cy="2160270"/>
          </a:xfrm>
          <a:prstGeom prst="rect">
            <a:avLst/>
          </a:prstGeom>
        </p:spPr>
      </p:pic>
      <p:pic>
        <p:nvPicPr>
          <p:cNvPr id="11" name="图片 10" descr="213123213123131"/>
          <p:cNvPicPr>
            <a:picLocks noChangeAspect="1"/>
          </p:cNvPicPr>
          <p:nvPr/>
        </p:nvPicPr>
        <p:blipFill>
          <a:blip r:embed="rId2"/>
          <a:srcRect l="37171" t="6619" r="36782" b="7277"/>
          <a:stretch>
            <a:fillRect/>
          </a:stretch>
        </p:blipFill>
        <p:spPr>
          <a:xfrm rot="16020000">
            <a:off x="1177290" y="729615"/>
            <a:ext cx="2445385" cy="4895850"/>
          </a:xfrm>
          <a:prstGeom prst="rect">
            <a:avLst/>
          </a:prstGeom>
        </p:spPr>
      </p:pic>
      <p:sp>
        <p:nvSpPr>
          <p:cNvPr id="12" name="矩形 11"/>
          <p:cNvSpPr/>
          <p:nvPr/>
        </p:nvSpPr>
        <p:spPr>
          <a:xfrm>
            <a:off x="5166995" y="2355215"/>
            <a:ext cx="3505200" cy="2151380"/>
          </a:xfrm>
          <a:prstGeom prst="rect">
            <a:avLst/>
          </a:prstGeom>
          <a:noFill/>
          <a:ln w="2222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连接符 15"/>
          <p:cNvCxnSpPr/>
          <p:nvPr/>
        </p:nvCxnSpPr>
        <p:spPr>
          <a:xfrm flipV="1">
            <a:off x="3985260" y="2355850"/>
            <a:ext cx="1162685" cy="601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988435" y="3644265"/>
            <a:ext cx="1180465" cy="85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79070" y="1383665"/>
            <a:ext cx="4572000" cy="368300"/>
          </a:xfrm>
          <a:prstGeom prst="rect">
            <a:avLst/>
          </a:prstGeom>
          <a:noFill/>
        </p:spPr>
        <p:txBody>
          <a:bodyPr wrap="square" rtlCol="0" anchor="t">
            <a:spAutoFit/>
          </a:bodyPr>
          <a:p>
            <a:r>
              <a:rPr lang="en-US" altLang="zh-CN" b="1">
                <a:solidFill>
                  <a:schemeClr val="accent5">
                    <a:lumMod val="75000"/>
                  </a:schemeClr>
                </a:solidFill>
                <a:latin typeface="Times New Roman" panose="02020603050405020304" pitchFamily="18" charset="0"/>
                <a:cs typeface="Times New Roman" panose="02020603050405020304" pitchFamily="18" charset="0"/>
              </a:rPr>
              <a:t>R1262v1</a:t>
            </a:r>
            <a:endParaRPr lang="en-US" altLang="zh-CN"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364480" y="4587875"/>
            <a:ext cx="1839595" cy="368300"/>
          </a:xfrm>
          <a:prstGeom prst="rect">
            <a:avLst/>
          </a:prstGeom>
          <a:noFill/>
        </p:spPr>
        <p:txBody>
          <a:bodyPr wrap="square" rtlCol="0" anchor="t">
            <a:spAutoFit/>
          </a:bodyPr>
          <a:p>
            <a:r>
              <a:rPr lang="en-US" altLang="zh-CN" b="1">
                <a:latin typeface="Times New Roman" panose="02020603050405020304" pitchFamily="18" charset="0"/>
                <a:cs typeface="Times New Roman" panose="02020603050405020304" pitchFamily="18" charset="0"/>
              </a:rPr>
              <a:t>RMSD: </a:t>
            </a:r>
            <a:r>
              <a:rPr lang="en-US" altLang="zh-CN" b="1">
                <a:solidFill>
                  <a:srgbClr val="FF0000"/>
                </a:solidFill>
                <a:latin typeface="Times New Roman" panose="02020603050405020304" pitchFamily="18" charset="0"/>
                <a:cs typeface="Times New Roman" panose="02020603050405020304" pitchFamily="18" charset="0"/>
              </a:rPr>
              <a:t>0.59 </a:t>
            </a:r>
            <a:r>
              <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矩形 3"/>
          <p:cNvSpPr/>
          <p:nvPr>
            <p:custDataLst>
              <p:tags r:id="rId3"/>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4"/>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3" name="矩形 12"/>
          <p:cNvSpPr/>
          <p:nvPr>
            <p:custDataLst>
              <p:tags r:id="rId5"/>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6"/>
            </p:custDataLst>
          </p:nvPr>
        </p:nvSpPr>
        <p:spPr>
          <a:xfrm>
            <a:off x="2123440" y="699770"/>
            <a:ext cx="17710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5" name="矩形 14"/>
          <p:cNvSpPr/>
          <p:nvPr>
            <p:custDataLst>
              <p:tags r:id="rId7"/>
            </p:custDataLst>
          </p:nvPr>
        </p:nvSpPr>
        <p:spPr>
          <a:xfrm>
            <a:off x="183412" y="1075017"/>
            <a:ext cx="100413" cy="144016"/>
          </a:xfrm>
          <a:prstGeom prst="rect">
            <a:avLst/>
          </a:prstGeom>
          <a:solidFill>
            <a:srgbClr val="F3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8"/>
            </p:custDataLst>
          </p:nvPr>
        </p:nvSpPr>
        <p:spPr>
          <a:xfrm>
            <a:off x="283845" y="100838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1" name="矩形 20"/>
          <p:cNvSpPr/>
          <p:nvPr>
            <p:custDataLst>
              <p:tags r:id="rId9"/>
            </p:custDataLst>
          </p:nvPr>
        </p:nvSpPr>
        <p:spPr>
          <a:xfrm>
            <a:off x="2023251" y="1075017"/>
            <a:ext cx="100413" cy="144016"/>
          </a:xfrm>
          <a:prstGeom prst="rect">
            <a:avLst/>
          </a:prstGeom>
          <a:solidFill>
            <a:srgbClr val="152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10"/>
            </p:custDataLst>
          </p:nvPr>
        </p:nvSpPr>
        <p:spPr>
          <a:xfrm>
            <a:off x="212344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3" name="矩形 22"/>
          <p:cNvSpPr/>
          <p:nvPr/>
        </p:nvSpPr>
        <p:spPr>
          <a:xfrm>
            <a:off x="3347720" y="2965450"/>
            <a:ext cx="629285" cy="668655"/>
          </a:xfrm>
          <a:prstGeom prst="rect">
            <a:avLst/>
          </a:prstGeom>
          <a:noFill/>
          <a:ln w="22225" cmpd="sng">
            <a:solidFill>
              <a:schemeClr val="accent1">
                <a:lumMod val="60000"/>
                <a:lumOff val="4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sym typeface="+mn-ea"/>
              </a:rPr>
              <a:t>Positive examples for RNA-ligand prediction</a:t>
            </a:r>
            <a:endParaRPr lang="en-US" altLang="zh-CN" b="1">
              <a:latin typeface="Arial" panose="020B0604020202020204" pitchFamily="34" charset="0"/>
              <a:cs typeface="Arial" panose="020B0604020202020204" pitchFamily="34" charset="0"/>
            </a:endParaRPr>
          </a:p>
        </p:txBody>
      </p:sp>
      <p:graphicFrame>
        <p:nvGraphicFramePr>
          <p:cNvPr id="2" name="对象 1"/>
          <p:cNvGraphicFramePr/>
          <p:nvPr/>
        </p:nvGraphicFramePr>
        <p:xfrm>
          <a:off x="6804660" y="699770"/>
          <a:ext cx="1999615" cy="1498600"/>
        </p:xfrm>
        <a:graphic>
          <a:graphicData uri="http://schemas.openxmlformats.org/presentationml/2006/ole">
            <mc:AlternateContent xmlns:mc="http://schemas.openxmlformats.org/markup-compatibility/2006">
              <mc:Choice xmlns:v="urn:schemas-microsoft-com:vml" Requires="v">
                <p:oleObj spid="_x0000_s3" name="" r:id="rId11" imgW="2698750" imgH="2107565" progId="ChemDraw.Document.6.0">
                  <p:embed/>
                </p:oleObj>
              </mc:Choice>
              <mc:Fallback>
                <p:oleObj name="" r:id="rId11" imgW="2698750" imgH="2107565" progId="ChemDraw.Document.6.0">
                  <p:embed/>
                  <p:pic>
                    <p:nvPicPr>
                      <p:cNvPr id="0" name="图片 2"/>
                      <p:cNvPicPr/>
                      <p:nvPr/>
                    </p:nvPicPr>
                    <p:blipFill>
                      <a:blip r:embed="rId12"/>
                      <a:stretch>
                        <a:fillRect/>
                      </a:stretch>
                    </p:blipFill>
                    <p:spPr>
                      <a:xfrm>
                        <a:off x="6804660" y="699770"/>
                        <a:ext cx="1999615" cy="1498600"/>
                      </a:xfrm>
                      <a:prstGeom prst="rect">
                        <a:avLst/>
                      </a:prstGeom>
                    </p:spPr>
                  </p:pic>
                </p:oleObj>
              </mc:Fallback>
            </mc:AlternateContent>
          </a:graphicData>
        </a:graphic>
      </p:graphicFrame>
      <p:sp>
        <p:nvSpPr>
          <p:cNvPr id="7" name="文本框 6"/>
          <p:cNvSpPr txBox="1"/>
          <p:nvPr/>
        </p:nvSpPr>
        <p:spPr>
          <a:xfrm>
            <a:off x="4424045" y="730885"/>
            <a:ext cx="2342515" cy="691515"/>
          </a:xfrm>
          <a:prstGeom prst="rect">
            <a:avLst/>
          </a:prstGeom>
          <a:noFill/>
        </p:spPr>
        <p:txBody>
          <a:bodyPr wrap="square" rtlCol="0" anchor="t">
            <a:spAutoFit/>
          </a:bodyPr>
          <a:p>
            <a:pPr algn="ctr"/>
            <a:r>
              <a:rPr lang="en-US" altLang="zh-CN" b="1">
                <a:latin typeface="Times New Roman" panose="02020603050405020304" pitchFamily="18" charset="0"/>
                <a:cs typeface="Times New Roman" panose="02020603050405020304" pitchFamily="18" charset="0"/>
              </a:rPr>
              <a:t>Template</a:t>
            </a:r>
            <a:endParaRPr lang="en-US" altLang="zh-CN" b="1">
              <a:latin typeface="Times New Roman" panose="02020603050405020304" pitchFamily="18" charset="0"/>
              <a:cs typeface="Times New Roman" panose="02020603050405020304" pitchFamily="18" charset="0"/>
            </a:endParaRPr>
          </a:p>
          <a:p>
            <a:pPr algn="ctr">
              <a:lnSpc>
                <a:spcPct val="150000"/>
              </a:lnSpc>
            </a:pPr>
            <a:r>
              <a:rPr lang="zh-CN"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same with </a:t>
            </a:r>
            <a:r>
              <a:rPr lang="en-US" altLang="zh-CN" sz="1400" b="1">
                <a:latin typeface="Times New Roman" panose="02020603050405020304" pitchFamily="18" charset="0"/>
                <a:cs typeface="Times New Roman" panose="02020603050405020304" pitchFamily="18" charset="0"/>
              </a:rPr>
              <a:t>R1261v1</a:t>
            </a:r>
            <a:r>
              <a:rPr lang="zh-CN" altLang="en-US" sz="1400">
                <a:latin typeface="Times New Roman" panose="02020603050405020304" pitchFamily="18" charset="0"/>
                <a:cs typeface="Times New Roman" panose="02020603050405020304" pitchFamily="18" charset="0"/>
              </a:rPr>
              <a:t>）</a:t>
            </a:r>
            <a:endParaRPr lang="zh-CN" altLang="en-US" sz="1400">
              <a:latin typeface="Times New Roman" panose="02020603050405020304" pitchFamily="18" charset="0"/>
              <a:cs typeface="Times New Roman" panose="02020603050405020304" pitchFamily="18" charset="0"/>
            </a:endParaRPr>
          </a:p>
        </p:txBody>
      </p:sp>
      <p:sp>
        <p:nvSpPr>
          <p:cNvPr id="19" name="文本框 18"/>
          <p:cNvSpPr txBox="1"/>
          <p:nvPr/>
        </p:nvSpPr>
        <p:spPr>
          <a:xfrm>
            <a:off x="4859655" y="1383665"/>
            <a:ext cx="2514600" cy="337185"/>
          </a:xfrm>
          <a:prstGeom prst="rect">
            <a:avLst/>
          </a:prstGeom>
          <a:noFill/>
        </p:spPr>
        <p:txBody>
          <a:bodyPr wrap="square" rtlCol="0" anchor="t">
            <a:spAutoFit/>
          </a:bodyPr>
          <a:p>
            <a:r>
              <a:rPr lang="en-US" altLang="zh-CN" sz="1600">
                <a:latin typeface="Times New Roman" panose="02020603050405020304" pitchFamily="18" charset="0"/>
                <a:cs typeface="Times New Roman" panose="02020603050405020304" pitchFamily="18" charset="0"/>
              </a:rPr>
              <a:t>PDB ID: 6OD9 </a:t>
            </a:r>
            <a:endParaRPr lang="en-US" altLang="zh-CN" sz="160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椭圆 6"/>
          <p:cNvSpPr/>
          <p:nvPr/>
        </p:nvSpPr>
        <p:spPr>
          <a:xfrm>
            <a:off x="3851910" y="2139315"/>
            <a:ext cx="680085" cy="576580"/>
          </a:xfrm>
          <a:prstGeom prst="ellipse">
            <a:avLst/>
          </a:prstGeom>
          <a:solidFill>
            <a:schemeClr val="accent2">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3707765" y="4083685"/>
            <a:ext cx="680085" cy="576580"/>
          </a:xfrm>
          <a:prstGeom prst="ellipse">
            <a:avLst/>
          </a:prstGeom>
          <a:solidFill>
            <a:schemeClr val="accent2">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1733550" y="1739900"/>
            <a:ext cx="680085" cy="576580"/>
          </a:xfrm>
          <a:prstGeom prst="ellipse">
            <a:avLst/>
          </a:prstGeom>
          <a:solidFill>
            <a:schemeClr val="tx1">
              <a:lumMod val="75000"/>
              <a:lumOff val="25000"/>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椭圆 2"/>
          <p:cNvSpPr/>
          <p:nvPr/>
        </p:nvSpPr>
        <p:spPr>
          <a:xfrm>
            <a:off x="1733550" y="3651885"/>
            <a:ext cx="680085" cy="576580"/>
          </a:xfrm>
          <a:prstGeom prst="ellipse">
            <a:avLst/>
          </a:prstGeom>
          <a:solidFill>
            <a:schemeClr val="tx1">
              <a:lumMod val="75000"/>
              <a:lumOff val="25000"/>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椭圆 28"/>
          <p:cNvSpPr/>
          <p:nvPr/>
        </p:nvSpPr>
        <p:spPr>
          <a:xfrm>
            <a:off x="5843270" y="1635125"/>
            <a:ext cx="680085" cy="576580"/>
          </a:xfrm>
          <a:prstGeom prst="ellipse">
            <a:avLst/>
          </a:prstGeom>
          <a:solidFill>
            <a:schemeClr val="tx1">
              <a:lumMod val="75000"/>
              <a:lumOff val="25000"/>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3123123123213123"/>
          <p:cNvPicPr>
            <a:picLocks noChangeAspect="1"/>
          </p:cNvPicPr>
          <p:nvPr/>
        </p:nvPicPr>
        <p:blipFill>
          <a:blip r:embed="rId1"/>
          <a:srcRect l="9329" t="28000" r="5898" b="17395"/>
          <a:stretch>
            <a:fillRect/>
          </a:stretch>
        </p:blipFill>
        <p:spPr>
          <a:xfrm>
            <a:off x="1043305" y="1434465"/>
            <a:ext cx="3663950" cy="1428750"/>
          </a:xfrm>
          <a:prstGeom prst="rect">
            <a:avLst/>
          </a:prstGeom>
        </p:spPr>
      </p:pic>
      <p:pic>
        <p:nvPicPr>
          <p:cNvPr id="17" name="图片 16" descr="321321321321312312312312"/>
          <p:cNvPicPr>
            <a:picLocks noChangeAspect="1"/>
          </p:cNvPicPr>
          <p:nvPr/>
        </p:nvPicPr>
        <p:blipFill>
          <a:blip r:embed="rId2"/>
          <a:srcRect l="7072" t="9331" r="2420" b="15922"/>
          <a:stretch>
            <a:fillRect/>
          </a:stretch>
        </p:blipFill>
        <p:spPr>
          <a:xfrm>
            <a:off x="1115695" y="3131820"/>
            <a:ext cx="3437890" cy="1719580"/>
          </a:xfrm>
          <a:prstGeom prst="rect">
            <a:avLst/>
          </a:prstGeom>
        </p:spPr>
      </p:pic>
      <p:sp>
        <p:nvSpPr>
          <p:cNvPr id="18" name="矩形 17"/>
          <p:cNvSpPr/>
          <p:nvPr>
            <p:custDataLst>
              <p:tags r:id="rId3"/>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4"/>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5"/>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6"/>
            </p:custDataLst>
          </p:nvPr>
        </p:nvSpPr>
        <p:spPr>
          <a:xfrm>
            <a:off x="2123440" y="699770"/>
            <a:ext cx="17710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8" name="矩形 7"/>
          <p:cNvSpPr/>
          <p:nvPr>
            <p:custDataLst>
              <p:tags r:id="rId7"/>
            </p:custDataLst>
          </p:nvPr>
        </p:nvSpPr>
        <p:spPr>
          <a:xfrm>
            <a:off x="183412" y="1075017"/>
            <a:ext cx="100413" cy="144016"/>
          </a:xfrm>
          <a:prstGeom prst="rect">
            <a:avLst/>
          </a:prstGeom>
          <a:solidFill>
            <a:srgbClr val="F3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8"/>
            </p:custDataLst>
          </p:nvPr>
        </p:nvSpPr>
        <p:spPr>
          <a:xfrm>
            <a:off x="283845" y="100838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0" name="矩形 9"/>
          <p:cNvSpPr/>
          <p:nvPr>
            <p:custDataLst>
              <p:tags r:id="rId9"/>
            </p:custDataLst>
          </p:nvPr>
        </p:nvSpPr>
        <p:spPr>
          <a:xfrm>
            <a:off x="2023251" y="1075017"/>
            <a:ext cx="100413" cy="144016"/>
          </a:xfrm>
          <a:prstGeom prst="rect">
            <a:avLst/>
          </a:prstGeom>
          <a:solidFill>
            <a:srgbClr val="152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10"/>
            </p:custDataLst>
          </p:nvPr>
        </p:nvSpPr>
        <p:spPr>
          <a:xfrm>
            <a:off x="212344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5" name="文本框 4"/>
          <p:cNvSpPr txBox="1"/>
          <p:nvPr/>
        </p:nvSpPr>
        <p:spPr>
          <a:xfrm>
            <a:off x="107950" y="1266825"/>
            <a:ext cx="4572000" cy="368300"/>
          </a:xfrm>
          <a:prstGeom prst="rect">
            <a:avLst/>
          </a:prstGeom>
          <a:noFill/>
        </p:spPr>
        <p:txBody>
          <a:bodyPr wrap="square" rtlCol="0" anchor="t">
            <a:spAutoFit/>
          </a:bodyPr>
          <a:p>
            <a:r>
              <a:rPr lang="en-US" altLang="zh-CN" b="1">
                <a:solidFill>
                  <a:srgbClr val="0070C0"/>
                </a:solidFill>
                <a:latin typeface="Times New Roman" panose="02020603050405020304" pitchFamily="18" charset="0"/>
                <a:cs typeface="Times New Roman" panose="02020603050405020304" pitchFamily="18" charset="0"/>
              </a:rPr>
              <a:t>R1263v1</a:t>
            </a:r>
            <a:endParaRPr lang="en-US" altLang="zh-CN" b="1">
              <a:solidFill>
                <a:srgbClr val="0070C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0" y="1638935"/>
            <a:ext cx="1839595" cy="306705"/>
          </a:xfrm>
          <a:prstGeom prst="rect">
            <a:avLst/>
          </a:prstGeom>
          <a:noFill/>
        </p:spPr>
        <p:txBody>
          <a:bodyPr wrap="square" rtlCol="0" anchor="t">
            <a:spAutoFit/>
          </a:bodyPr>
          <a:p>
            <a:r>
              <a:rPr lang="en-US" altLang="zh-CN" sz="1400" b="1">
                <a:latin typeface="Times New Roman" panose="02020603050405020304" pitchFamily="18" charset="0"/>
                <a:cs typeface="Times New Roman" panose="02020603050405020304" pitchFamily="18" charset="0"/>
              </a:rPr>
              <a:t>RMSD: </a:t>
            </a:r>
            <a:r>
              <a:rPr lang="en-US" altLang="zh-CN" sz="1400" b="1">
                <a:solidFill>
                  <a:srgbClr val="FF0000"/>
                </a:solidFill>
                <a:latin typeface="Times New Roman" panose="02020603050405020304" pitchFamily="18" charset="0"/>
                <a:cs typeface="Times New Roman" panose="02020603050405020304" pitchFamily="18" charset="0"/>
              </a:rPr>
              <a:t>51.49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Negative examples for RNA-ligand prediction</a:t>
            </a:r>
            <a:endParaRPr lang="en-US" altLang="zh-CN" b="1">
              <a:latin typeface="Arial" panose="020B0604020202020204" pitchFamily="34" charset="0"/>
              <a:cs typeface="Arial" panose="020B0604020202020204" pitchFamily="34" charset="0"/>
            </a:endParaRPr>
          </a:p>
        </p:txBody>
      </p:sp>
      <p:sp>
        <p:nvSpPr>
          <p:cNvPr id="6" name="文本框 5"/>
          <p:cNvSpPr txBox="1"/>
          <p:nvPr/>
        </p:nvSpPr>
        <p:spPr>
          <a:xfrm>
            <a:off x="107315" y="2893695"/>
            <a:ext cx="1155700" cy="368300"/>
          </a:xfrm>
          <a:prstGeom prst="rect">
            <a:avLst/>
          </a:prstGeom>
          <a:noFill/>
        </p:spPr>
        <p:txBody>
          <a:bodyPr wrap="square" rtlCol="0" anchor="t">
            <a:spAutoFit/>
          </a:bodyPr>
          <a:p>
            <a:r>
              <a:rPr lang="en-US" altLang="zh-CN" b="1">
                <a:solidFill>
                  <a:srgbClr val="0070C0"/>
                </a:solidFill>
                <a:latin typeface="Times New Roman" panose="02020603050405020304" pitchFamily="18" charset="0"/>
                <a:cs typeface="Times New Roman" panose="02020603050405020304" pitchFamily="18" charset="0"/>
              </a:rPr>
              <a:t>R1264v1</a:t>
            </a:r>
            <a:endParaRPr lang="en-US" altLang="zh-CN" b="1">
              <a:solidFill>
                <a:srgbClr val="0070C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36195" y="3291840"/>
            <a:ext cx="1839595" cy="306705"/>
          </a:xfrm>
          <a:prstGeom prst="rect">
            <a:avLst/>
          </a:prstGeom>
          <a:noFill/>
        </p:spPr>
        <p:txBody>
          <a:bodyPr wrap="square" rtlCol="0" anchor="t">
            <a:spAutoFit/>
          </a:bodyPr>
          <a:p>
            <a:r>
              <a:rPr lang="en-US" altLang="zh-CN" sz="1400" b="1">
                <a:latin typeface="Times New Roman" panose="02020603050405020304" pitchFamily="18" charset="0"/>
                <a:cs typeface="Times New Roman" panose="02020603050405020304" pitchFamily="18" charset="0"/>
              </a:rPr>
              <a:t>RMSD: </a:t>
            </a:r>
            <a:r>
              <a:rPr lang="en-US" altLang="zh-CN" sz="1400" b="1">
                <a:solidFill>
                  <a:srgbClr val="FF0000"/>
                </a:solidFill>
                <a:latin typeface="Times New Roman" panose="02020603050405020304" pitchFamily="18" charset="0"/>
                <a:cs typeface="Times New Roman" panose="02020603050405020304" pitchFamily="18" charset="0"/>
              </a:rPr>
              <a:t>50.33 </a:t>
            </a:r>
            <a:r>
              <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2" name="图片 21" descr="213213123321321312"/>
          <p:cNvPicPr>
            <a:picLocks noChangeAspect="1"/>
          </p:cNvPicPr>
          <p:nvPr/>
        </p:nvPicPr>
        <p:blipFill>
          <a:blip r:embed="rId11"/>
          <a:stretch>
            <a:fillRect/>
          </a:stretch>
        </p:blipFill>
        <p:spPr>
          <a:xfrm>
            <a:off x="5004435" y="910590"/>
            <a:ext cx="4086860" cy="2474595"/>
          </a:xfrm>
          <a:prstGeom prst="rect">
            <a:avLst/>
          </a:prstGeom>
        </p:spPr>
      </p:pic>
      <p:sp>
        <p:nvSpPr>
          <p:cNvPr id="25" name="矩形 24"/>
          <p:cNvSpPr/>
          <p:nvPr>
            <p:custDataLst>
              <p:tags r:id="rId12"/>
            </p:custDataLst>
          </p:nvPr>
        </p:nvSpPr>
        <p:spPr>
          <a:xfrm>
            <a:off x="4112401" y="766407"/>
            <a:ext cx="100413" cy="144016"/>
          </a:xfrm>
          <a:prstGeom prst="rect">
            <a:avLst/>
          </a:prstGeom>
          <a:solidFill>
            <a:srgbClr val="F1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13"/>
            </p:custDataLst>
          </p:nvPr>
        </p:nvSpPr>
        <p:spPr>
          <a:xfrm>
            <a:off x="4212590" y="699770"/>
            <a:ext cx="17710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Template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7" name="矩形 26"/>
          <p:cNvSpPr/>
          <p:nvPr>
            <p:custDataLst>
              <p:tags r:id="rId14"/>
            </p:custDataLst>
          </p:nvPr>
        </p:nvSpPr>
        <p:spPr>
          <a:xfrm>
            <a:off x="4112401" y="1075017"/>
            <a:ext cx="100413" cy="144016"/>
          </a:xfrm>
          <a:prstGeom prst="rect">
            <a:avLst/>
          </a:prstGeom>
          <a:solidFill>
            <a:srgbClr val="3AF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5"/>
            </p:custDataLst>
          </p:nvPr>
        </p:nvSpPr>
        <p:spPr>
          <a:xfrm>
            <a:off x="421259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sym typeface="+mn-ea"/>
              </a:rPr>
              <a:t>Template</a:t>
            </a:r>
            <a:r>
              <a:rPr lang="en-US" altLang="zh-CN" sz="1200" dirty="0" smtClean="0">
                <a:solidFill>
                  <a:srgbClr val="0070C0"/>
                </a:solidFill>
                <a:latin typeface="Arial" panose="020B0604020202020204" pitchFamily="34" charset="0"/>
                <a:ea typeface="微软雅黑" panose="020B0503020204020204" charset="-122"/>
              </a:rPr>
              <a:t>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cxnSp>
        <p:nvCxnSpPr>
          <p:cNvPr id="30" name="直接连接符 29"/>
          <p:cNvCxnSpPr/>
          <p:nvPr/>
        </p:nvCxnSpPr>
        <p:spPr>
          <a:xfrm>
            <a:off x="2267585" y="2195195"/>
            <a:ext cx="288290" cy="10242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394585" y="3435350"/>
            <a:ext cx="161290" cy="3917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331595" y="3131185"/>
            <a:ext cx="2162810" cy="337185"/>
          </a:xfrm>
          <a:prstGeom prst="rect">
            <a:avLst/>
          </a:prstGeom>
          <a:noFill/>
        </p:spPr>
        <p:txBody>
          <a:bodyPr wrap="square" rtlCol="0" anchor="t">
            <a:spAutoFit/>
          </a:bodyPr>
          <a:p>
            <a:r>
              <a:rPr lang="en-US" altLang="zh-CN" sz="1600" b="1" i="1"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prediction binding site</a:t>
            </a:r>
            <a:endParaRPr lang="en-US" altLang="zh-CN" sz="1600" b="1" i="1"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cxnSp>
        <p:nvCxnSpPr>
          <p:cNvPr id="33" name="直接连接符 32"/>
          <p:cNvCxnSpPr/>
          <p:nvPr/>
        </p:nvCxnSpPr>
        <p:spPr>
          <a:xfrm flipH="1">
            <a:off x="4164330" y="2643505"/>
            <a:ext cx="43815" cy="506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203575" y="3131185"/>
            <a:ext cx="2162810" cy="337185"/>
          </a:xfrm>
          <a:prstGeom prst="rect">
            <a:avLst/>
          </a:prstGeom>
          <a:noFill/>
        </p:spPr>
        <p:txBody>
          <a:bodyPr wrap="square" rtlCol="0" anchor="t">
            <a:spAutoFit/>
          </a:bodyPr>
          <a:p>
            <a:pPr algn="ctr"/>
            <a:r>
              <a:rPr lang="en-US" altLang="zh-CN" sz="1600" b="1" i="1"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real binding site</a:t>
            </a:r>
            <a:endParaRPr lang="en-US" altLang="zh-CN" sz="1600" b="1" i="1"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cxnSp>
        <p:nvCxnSpPr>
          <p:cNvPr id="35" name="直接连接符 34"/>
          <p:cNvCxnSpPr/>
          <p:nvPr/>
        </p:nvCxnSpPr>
        <p:spPr>
          <a:xfrm flipV="1">
            <a:off x="4067810" y="3448685"/>
            <a:ext cx="74930" cy="563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6299835" y="3572510"/>
            <a:ext cx="4572000" cy="306705"/>
          </a:xfrm>
          <a:prstGeom prst="rect">
            <a:avLst/>
          </a:prstGeom>
          <a:noFill/>
        </p:spPr>
        <p:txBody>
          <a:bodyPr wrap="square" rtlCol="0" anchor="t">
            <a:spAutoFit/>
          </a:bodyPr>
          <a:p>
            <a:r>
              <a:rPr lang="en-US" altLang="zh-CN" sz="1400" b="1">
                <a:solidFill>
                  <a:schemeClr val="accent5">
                    <a:lumMod val="75000"/>
                  </a:schemeClr>
                </a:solidFill>
                <a:latin typeface="Times New Roman" panose="02020603050405020304" pitchFamily="18" charset="0"/>
                <a:cs typeface="Times New Roman" panose="02020603050405020304" pitchFamily="18" charset="0"/>
              </a:rPr>
              <a:t>PDB ID</a:t>
            </a:r>
            <a:r>
              <a:rPr lang="zh-CN" altLang="en-US" sz="1400" b="1">
                <a:solidFill>
                  <a:schemeClr val="accent5">
                    <a:lumMod val="75000"/>
                  </a:schemeClr>
                </a:solidFill>
                <a:latin typeface="Times New Roman" panose="02020603050405020304" pitchFamily="18" charset="0"/>
                <a:cs typeface="Times New Roman" panose="02020603050405020304" pitchFamily="18" charset="0"/>
              </a:rPr>
              <a:t>：</a:t>
            </a:r>
            <a:r>
              <a:rPr lang="en-US" altLang="zh-CN" sz="1400" b="1">
                <a:solidFill>
                  <a:schemeClr val="accent5">
                    <a:lumMod val="75000"/>
                  </a:schemeClr>
                </a:solidFill>
                <a:latin typeface="Times New Roman" panose="02020603050405020304" pitchFamily="18" charset="0"/>
                <a:cs typeface="Times New Roman" panose="02020603050405020304" pitchFamily="18" charset="0"/>
              </a:rPr>
              <a:t>4XW7 </a:t>
            </a:r>
            <a:endParaRPr lang="en-US" altLang="zh-CN" sz="14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7" name="文本框 36"/>
          <p:cNvSpPr txBox="1"/>
          <p:nvPr/>
        </p:nvSpPr>
        <p:spPr>
          <a:xfrm>
            <a:off x="6299835" y="3921760"/>
            <a:ext cx="2861310" cy="306705"/>
          </a:xfrm>
          <a:prstGeom prst="rect">
            <a:avLst/>
          </a:prstGeom>
          <a:noFill/>
        </p:spPr>
        <p:txBody>
          <a:bodyPr wrap="square" rtlCol="0" anchor="t">
            <a:spAutoFit/>
          </a:bodyPr>
          <a:p>
            <a:r>
              <a:rPr lang="en-US" altLang="zh-CN" sz="1400" b="1">
                <a:solidFill>
                  <a:schemeClr val="accent5">
                    <a:lumMod val="75000"/>
                  </a:schemeClr>
                </a:solidFill>
                <a:latin typeface="Times New Roman" panose="02020603050405020304" pitchFamily="18" charset="0"/>
                <a:cs typeface="Times New Roman" panose="02020603050405020304" pitchFamily="18" charset="0"/>
              </a:rPr>
              <a:t>Sequence identity</a:t>
            </a:r>
            <a:r>
              <a:rPr lang="zh-CN" altLang="en-US" sz="1400" b="1">
                <a:solidFill>
                  <a:schemeClr val="accent5">
                    <a:lumMod val="75000"/>
                  </a:schemeClr>
                </a:solidFill>
                <a:latin typeface="Times New Roman" panose="02020603050405020304" pitchFamily="18" charset="0"/>
                <a:cs typeface="Times New Roman" panose="02020603050405020304" pitchFamily="18" charset="0"/>
              </a:rPr>
              <a:t>：</a:t>
            </a:r>
            <a:r>
              <a:rPr lang="en-US" altLang="zh-CN" sz="1400" b="1">
                <a:solidFill>
                  <a:schemeClr val="accent5">
                    <a:lumMod val="75000"/>
                  </a:schemeClr>
                </a:solidFill>
                <a:latin typeface="Times New Roman" panose="02020603050405020304" pitchFamily="18" charset="0"/>
                <a:cs typeface="Times New Roman" panose="02020603050405020304" pitchFamily="18" charset="0"/>
              </a:rPr>
              <a:t>100%</a:t>
            </a:r>
            <a:endParaRPr lang="en-US" altLang="zh-CN" sz="14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文本框 37"/>
          <p:cNvSpPr txBox="1"/>
          <p:nvPr/>
        </p:nvSpPr>
        <p:spPr>
          <a:xfrm>
            <a:off x="5366385" y="3219450"/>
            <a:ext cx="3155315" cy="306705"/>
          </a:xfrm>
          <a:prstGeom prst="rect">
            <a:avLst/>
          </a:prstGeom>
          <a:noFill/>
        </p:spPr>
        <p:txBody>
          <a:bodyPr wrap="square" rtlCol="0" anchor="t">
            <a:spAutoFit/>
          </a:bodyPr>
          <a:p>
            <a:r>
              <a:rPr lang="en-US" altLang="zh-CN" sz="1400" b="1">
                <a:latin typeface="Times New Roman" panose="02020603050405020304" pitchFamily="18" charset="0"/>
                <a:cs typeface="Times New Roman" panose="02020603050405020304" pitchFamily="18" charset="0"/>
              </a:rPr>
              <a:t>Template information</a:t>
            </a:r>
            <a:r>
              <a:rPr lang="zh-CN" altLang="en-US" sz="1400" b="1">
                <a:latin typeface="Times New Roman" panose="02020603050405020304" pitchFamily="18" charset="0"/>
                <a:cs typeface="Times New Roman" panose="02020603050405020304" pitchFamily="18" charset="0"/>
              </a:rPr>
              <a:t>：</a:t>
            </a:r>
            <a:endParaRPr lang="zh-CN" altLang="en-US" sz="1400"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6840" y="114300"/>
            <a:ext cx="4166870"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Targets in ligand section of CASP16</a:t>
            </a:r>
            <a:endParaRPr lang="en-US" altLang="zh-CN" b="1">
              <a:latin typeface="Arial" panose="020B0604020202020204" pitchFamily="34" charset="0"/>
              <a:cs typeface="Arial" panose="020B0604020202020204" pitchFamily="34" charset="0"/>
            </a:endParaRPr>
          </a:p>
        </p:txBody>
      </p:sp>
      <p:graphicFrame>
        <p:nvGraphicFramePr>
          <p:cNvPr id="3" name="表格 2"/>
          <p:cNvGraphicFramePr/>
          <p:nvPr>
            <p:custDataLst>
              <p:tags r:id="rId1"/>
            </p:custDataLst>
          </p:nvPr>
        </p:nvGraphicFramePr>
        <p:xfrm>
          <a:off x="288925" y="699770"/>
          <a:ext cx="8566150" cy="4243070"/>
        </p:xfrm>
        <a:graphic>
          <a:graphicData uri="http://schemas.openxmlformats.org/drawingml/2006/table">
            <a:tbl>
              <a:tblPr/>
              <a:tblGrid>
                <a:gridCol w="1521460"/>
                <a:gridCol w="1743710"/>
                <a:gridCol w="1490980"/>
                <a:gridCol w="1676400"/>
                <a:gridCol w="2133600"/>
              </a:tblGrid>
              <a:tr h="426720">
                <a:tc>
                  <a:txBody>
                    <a:bodyPr/>
                    <a:p>
                      <a:pPr marL="0" indent="0" algn="ctr" fontAlgn="ctr">
                        <a:spcBef>
                          <a:spcPct val="0"/>
                        </a:spcBef>
                        <a:spcAft>
                          <a:spcPct val="0"/>
                        </a:spcAft>
                      </a:pPr>
                      <a:r>
                        <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Target ID</a:t>
                      </a:r>
                      <a:endPar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1">
                        <a:lumMod val="85000"/>
                      </a:schemeClr>
                    </a:solidFill>
                  </a:tcPr>
                </a:tc>
                <a:tc>
                  <a:txBody>
                    <a:bodyPr/>
                    <a:p>
                      <a:pPr marL="0" indent="0" algn="ctr" fontAlgn="ctr">
                        <a:spcBef>
                          <a:spcPct val="0"/>
                        </a:spcBef>
                        <a:spcAft>
                          <a:spcPct val="0"/>
                        </a:spcAft>
                      </a:pPr>
                      <a:r>
                        <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Name</a:t>
                      </a:r>
                      <a:endPar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1">
                        <a:lumMod val="85000"/>
                      </a:schemeClr>
                    </a:solidFill>
                  </a:tcPr>
                </a:tc>
                <a:tc>
                  <a:txBody>
                    <a:bodyPr/>
                    <a:p>
                      <a:pPr marL="0" indent="0" algn="ctr" fontAlgn="ctr">
                        <a:spcBef>
                          <a:spcPct val="0"/>
                        </a:spcBef>
                        <a:spcAft>
                          <a:spcPct val="0"/>
                        </a:spcAft>
                      </a:pPr>
                      <a:r>
                        <a:rPr lang="en-US" altLang="zh-CN" sz="1400" b="1" i="0">
                          <a:solidFill>
                            <a:srgbClr val="000000"/>
                          </a:solidFill>
                          <a:latin typeface="Times New Roman" panose="02020603050405020304" pitchFamily="18" charset="0"/>
                          <a:ea typeface="Arial" panose="020B0604020202020204"/>
                          <a:cs typeface="Times New Roman" panose="02020603050405020304" pitchFamily="18" charset="0"/>
                        </a:rPr>
                        <a:t>N</a:t>
                      </a:r>
                      <a:r>
                        <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umber of ligands</a:t>
                      </a:r>
                      <a:endPar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1">
                        <a:lumMod val="85000"/>
                      </a:schemeClr>
                    </a:solidFill>
                  </a:tcPr>
                </a:tc>
                <a:tc>
                  <a:txBody>
                    <a:bodyPr/>
                    <a:p>
                      <a:pPr marL="0" indent="0" algn="ctr" fontAlgn="ctr">
                        <a:spcBef>
                          <a:spcPct val="0"/>
                        </a:spcBef>
                        <a:spcAft>
                          <a:spcPct val="0"/>
                        </a:spcAft>
                      </a:pPr>
                      <a:r>
                        <a:rPr lang="en-US" altLang="zh-CN" sz="1400" b="1" i="0">
                          <a:solidFill>
                            <a:srgbClr val="000000"/>
                          </a:solidFill>
                          <a:latin typeface="Times New Roman" panose="02020603050405020304" pitchFamily="18" charset="0"/>
                          <a:ea typeface="Arial" panose="020B0604020202020204"/>
                          <a:cs typeface="Times New Roman" panose="02020603050405020304" pitchFamily="18" charset="0"/>
                        </a:rPr>
                        <a:t>T</a:t>
                      </a:r>
                      <a:r>
                        <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ype of prediction</a:t>
                      </a:r>
                      <a:endPar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1">
                        <a:lumMod val="85000"/>
                      </a:schemeClr>
                    </a:solidFill>
                  </a:tcPr>
                </a:tc>
                <a:tc>
                  <a:txBody>
                    <a:bodyPr/>
                    <a:p>
                      <a:pPr marL="0" indent="0" algn="ctr" fontAlgn="ctr">
                        <a:spcBef>
                          <a:spcPct val="0"/>
                        </a:spcBef>
                        <a:spcAft>
                          <a:spcPct val="0"/>
                        </a:spcAft>
                      </a:pPr>
                      <a:r>
                        <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Binding site information</a:t>
                      </a:r>
                      <a:endParaRPr lang="en-US" altLang="zh-CN" sz="1400" b="1"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1">
                        <a:lumMod val="85000"/>
                      </a:schemeClr>
                    </a:solidFill>
                  </a:tcPr>
                </a:tc>
              </a:tr>
              <a:tr h="240030">
                <a:tc>
                  <a:txBody>
                    <a:bodyPr/>
                    <a:p>
                      <a:pPr marL="0" indent="0" algn="ctr" fontAlgn="ctr">
                        <a:spcBef>
                          <a:spcPct val="0"/>
                        </a:spcBef>
                        <a:spcAft>
                          <a:spcPct val="0"/>
                        </a:spcAft>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L1000</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fontAlgn="ctr">
                        <a:spcBef>
                          <a:spcPct val="0"/>
                        </a:spcBef>
                        <a:spcAft>
                          <a:spcPct val="0"/>
                        </a:spcAft>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Human chymase</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fontAlgn="ctr">
                        <a:spcBef>
                          <a:spcPct val="0"/>
                        </a:spcBef>
                        <a:spcAft>
                          <a:spcPct val="0"/>
                        </a:spcAft>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17</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fontAlgn="ctr">
                        <a:spcBef>
                          <a:spcPct val="0"/>
                        </a:spcBef>
                        <a:spcAft>
                          <a:spcPct val="0"/>
                        </a:spcAft>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Pose and Affinity</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fontAlgn="ctr">
                        <a:spcBef>
                          <a:spcPct val="0"/>
                        </a:spcBef>
                        <a:spcAft>
                          <a:spcPct val="0"/>
                        </a:spcAft>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Known binding site</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665">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L2000</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Cathepsin G</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Pose only</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Known binding site</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L3000</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Autotaxin</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219</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Pose and/or Affinity</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Known binding site</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L4000</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Main protease of SARS-Cov-2</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25</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Pose only</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Known binding site</a:t>
                      </a:r>
                      <a:endParaRPr lang="en-US" altLang="zh-CN" sz="1400" i="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L5001v1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WDR55_apo</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Unknown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665">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D1273</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RKEC1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Unknown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665">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R1261v1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ZTP riboswitch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R1262v1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ZTP riboswitch with AICA</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R1263v1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ZTP riboswitch with m-1-pyridinyl AICA</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Unknown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R1264v1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ZTP riboswitch with AICA derivative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Unknown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665">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R1288</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SAMRUI</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a:t>
                      </a: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Unknown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T1214</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Pyrroloquinoline quinone transporter</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Pose only </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fontAlgn="ctr">
                        <a:buClrTx/>
                        <a:buSzTx/>
                        <a:buFontTx/>
                        <a:buNone/>
                      </a:pPr>
                      <a:r>
                        <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Known binding site</a:t>
                      </a:r>
                      <a:endParaRPr lang="en-US" altLang="zh-CN" sz="140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椭圆 20"/>
          <p:cNvSpPr/>
          <p:nvPr/>
        </p:nvSpPr>
        <p:spPr>
          <a:xfrm>
            <a:off x="7092315" y="2643505"/>
            <a:ext cx="792480" cy="576580"/>
          </a:xfrm>
          <a:prstGeom prst="ellipse">
            <a:avLst/>
          </a:prstGeom>
          <a:solidFill>
            <a:schemeClr val="accent2">
              <a:lumMod val="75000"/>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nvSpPr>
        <p:spPr>
          <a:xfrm>
            <a:off x="4701540" y="2643505"/>
            <a:ext cx="792480" cy="576580"/>
          </a:xfrm>
          <a:prstGeom prst="ellipse">
            <a:avLst/>
          </a:prstGeom>
          <a:solidFill>
            <a:schemeClr val="accent2">
              <a:lumMod val="75000"/>
              <a:alpha val="6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107950" y="1419225"/>
            <a:ext cx="4572000" cy="368300"/>
          </a:xfrm>
          <a:prstGeom prst="rect">
            <a:avLst/>
          </a:prstGeom>
          <a:noFill/>
        </p:spPr>
        <p:txBody>
          <a:bodyPr wrap="square" rtlCol="0" anchor="t">
            <a:spAutoFit/>
          </a:bodyPr>
          <a:p>
            <a:r>
              <a:rPr lang="en-US" altLang="zh-CN" b="1">
                <a:solidFill>
                  <a:schemeClr val="accent5">
                    <a:lumMod val="75000"/>
                  </a:schemeClr>
                </a:solidFill>
                <a:latin typeface="Times New Roman" panose="02020603050405020304" pitchFamily="18" charset="0"/>
                <a:cs typeface="Times New Roman" panose="02020603050405020304" pitchFamily="18" charset="0"/>
              </a:rPr>
              <a:t>D1273</a:t>
            </a:r>
            <a:endParaRPr lang="en-US" altLang="zh-CN"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8" name="矩形 17"/>
          <p:cNvSpPr/>
          <p:nvPr>
            <p:custDataLst>
              <p:tags r:id="rId1"/>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2"/>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3"/>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212344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8" name="矩形 7"/>
          <p:cNvSpPr/>
          <p:nvPr>
            <p:custDataLst>
              <p:tags r:id="rId5"/>
            </p:custDataLst>
          </p:nvPr>
        </p:nvSpPr>
        <p:spPr>
          <a:xfrm>
            <a:off x="183412" y="1075017"/>
            <a:ext cx="100413" cy="144016"/>
          </a:xfrm>
          <a:prstGeom prst="rect">
            <a:avLst/>
          </a:prstGeom>
          <a:solidFill>
            <a:srgbClr val="F4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6"/>
            </p:custDataLst>
          </p:nvPr>
        </p:nvSpPr>
        <p:spPr>
          <a:xfrm>
            <a:off x="283845" y="100838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0" name="矩形 9"/>
          <p:cNvSpPr/>
          <p:nvPr>
            <p:custDataLst>
              <p:tags r:id="rId7"/>
            </p:custDataLst>
          </p:nvPr>
        </p:nvSpPr>
        <p:spPr>
          <a:xfrm>
            <a:off x="2023251" y="1075017"/>
            <a:ext cx="100413" cy="144016"/>
          </a:xfrm>
          <a:prstGeom prst="rect">
            <a:avLst/>
          </a:prstGeom>
          <a:solidFill>
            <a:srgbClr val="353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8"/>
            </p:custDataLst>
          </p:nvPr>
        </p:nvSpPr>
        <p:spPr>
          <a:xfrm>
            <a:off x="212344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5" name="文本框 4"/>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sym typeface="+mn-ea"/>
              </a:rPr>
              <a:t>Negative examples for RNA-ligand prediction</a:t>
            </a:r>
            <a:endParaRPr lang="en-US" altLang="zh-CN" b="1">
              <a:latin typeface="Arial" panose="020B0604020202020204" pitchFamily="34" charset="0"/>
              <a:cs typeface="Arial" panose="020B0604020202020204" pitchFamily="34" charset="0"/>
            </a:endParaRPr>
          </a:p>
        </p:txBody>
      </p:sp>
      <p:sp>
        <p:nvSpPr>
          <p:cNvPr id="14" name="文本框 13"/>
          <p:cNvSpPr txBox="1"/>
          <p:nvPr/>
        </p:nvSpPr>
        <p:spPr>
          <a:xfrm>
            <a:off x="5796280" y="4324350"/>
            <a:ext cx="1839595" cy="368300"/>
          </a:xfrm>
          <a:prstGeom prst="rect">
            <a:avLst/>
          </a:prstGeom>
          <a:noFill/>
        </p:spPr>
        <p:txBody>
          <a:bodyPr wrap="square" rtlCol="0" anchor="t">
            <a:spAutoFit/>
          </a:bodyPr>
          <a:p>
            <a:r>
              <a:rPr lang="en-US" altLang="zh-CN" b="1">
                <a:latin typeface="Times New Roman" panose="02020603050405020304" pitchFamily="18" charset="0"/>
                <a:cs typeface="Times New Roman" panose="02020603050405020304" pitchFamily="18" charset="0"/>
              </a:rPr>
              <a:t>RMSD: </a:t>
            </a:r>
            <a:r>
              <a:rPr lang="en-US" altLang="zh-CN" b="1">
                <a:solidFill>
                  <a:srgbClr val="FF0000"/>
                </a:solidFill>
                <a:latin typeface="Times New Roman" panose="02020603050405020304" pitchFamily="18" charset="0"/>
                <a:cs typeface="Times New Roman" panose="02020603050405020304" pitchFamily="18" charset="0"/>
              </a:rPr>
              <a:t>6.60 </a:t>
            </a:r>
            <a:r>
              <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5" name="图片 14" descr="32132131232132131"/>
          <p:cNvPicPr>
            <a:picLocks noChangeAspect="1"/>
          </p:cNvPicPr>
          <p:nvPr/>
        </p:nvPicPr>
        <p:blipFill>
          <a:blip r:embed="rId9"/>
          <a:srcRect l="26276" t="1395" r="31337" b="4802"/>
          <a:stretch>
            <a:fillRect/>
          </a:stretch>
        </p:blipFill>
        <p:spPr>
          <a:xfrm>
            <a:off x="4068445" y="1348105"/>
            <a:ext cx="2162175" cy="2898140"/>
          </a:xfrm>
          <a:prstGeom prst="rect">
            <a:avLst/>
          </a:prstGeom>
        </p:spPr>
      </p:pic>
      <p:pic>
        <p:nvPicPr>
          <p:cNvPr id="16" name="图片 15" descr="3123213123123"/>
          <p:cNvPicPr>
            <a:picLocks noChangeAspect="1"/>
          </p:cNvPicPr>
          <p:nvPr/>
        </p:nvPicPr>
        <p:blipFill>
          <a:blip r:embed="rId10"/>
          <a:srcRect l="24460" t="14617" r="25521" b="5593"/>
          <a:stretch>
            <a:fillRect/>
          </a:stretch>
        </p:blipFill>
        <p:spPr>
          <a:xfrm>
            <a:off x="6516370" y="1779905"/>
            <a:ext cx="2333625" cy="2254885"/>
          </a:xfrm>
          <a:prstGeom prst="rect">
            <a:avLst/>
          </a:prstGeom>
        </p:spPr>
      </p:pic>
      <p:pic>
        <p:nvPicPr>
          <p:cNvPr id="17" name="图片 16" descr="3123123123123"/>
          <p:cNvPicPr>
            <a:picLocks noChangeAspect="1"/>
          </p:cNvPicPr>
          <p:nvPr/>
        </p:nvPicPr>
        <p:blipFill>
          <a:blip r:embed="rId11"/>
          <a:srcRect l="10167" t="7000" r="18615" b="6198"/>
          <a:stretch>
            <a:fillRect/>
          </a:stretch>
        </p:blipFill>
        <p:spPr>
          <a:xfrm>
            <a:off x="194945" y="1922780"/>
            <a:ext cx="3873500" cy="28587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图片 38" descr="31123123123123123123"/>
          <p:cNvPicPr>
            <a:picLocks noChangeAspect="1"/>
          </p:cNvPicPr>
          <p:nvPr/>
        </p:nvPicPr>
        <p:blipFill>
          <a:blip r:embed="rId1"/>
          <a:stretch>
            <a:fillRect/>
          </a:stretch>
        </p:blipFill>
        <p:spPr>
          <a:xfrm>
            <a:off x="5868035" y="975360"/>
            <a:ext cx="2972667" cy="1800000"/>
          </a:xfrm>
          <a:prstGeom prst="rect">
            <a:avLst/>
          </a:prstGeom>
        </p:spPr>
      </p:pic>
      <p:sp>
        <p:nvSpPr>
          <p:cNvPr id="7" name="文本框 6"/>
          <p:cNvSpPr txBox="1"/>
          <p:nvPr/>
        </p:nvSpPr>
        <p:spPr>
          <a:xfrm>
            <a:off x="107950" y="1266825"/>
            <a:ext cx="4572000" cy="368300"/>
          </a:xfrm>
          <a:prstGeom prst="rect">
            <a:avLst/>
          </a:prstGeom>
          <a:noFill/>
        </p:spPr>
        <p:txBody>
          <a:bodyPr wrap="square" rtlCol="0" anchor="t">
            <a:spAutoFit/>
          </a:bodyPr>
          <a:p>
            <a:r>
              <a:rPr lang="en-US" altLang="zh-CN" b="1">
                <a:solidFill>
                  <a:schemeClr val="accent5">
                    <a:lumMod val="75000"/>
                  </a:schemeClr>
                </a:solidFill>
                <a:latin typeface="Times New Roman" panose="02020603050405020304" pitchFamily="18" charset="0"/>
                <a:cs typeface="Times New Roman" panose="02020603050405020304" pitchFamily="18" charset="0"/>
              </a:rPr>
              <a:t>R1288</a:t>
            </a:r>
            <a:endParaRPr lang="en-US" altLang="zh-CN"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827405" y="4732020"/>
            <a:ext cx="1839595" cy="368300"/>
          </a:xfrm>
          <a:prstGeom prst="rect">
            <a:avLst/>
          </a:prstGeom>
          <a:noFill/>
        </p:spPr>
        <p:txBody>
          <a:bodyPr wrap="square" rtlCol="0" anchor="t">
            <a:spAutoFit/>
          </a:bodyPr>
          <a:p>
            <a:r>
              <a:rPr lang="en-US" altLang="zh-CN" b="1">
                <a:latin typeface="Times New Roman" panose="02020603050405020304" pitchFamily="18" charset="0"/>
                <a:cs typeface="Times New Roman" panose="02020603050405020304" pitchFamily="18" charset="0"/>
              </a:rPr>
              <a:t>RMSD: </a:t>
            </a:r>
            <a:r>
              <a:rPr lang="en-US" altLang="zh-CN" b="1">
                <a:solidFill>
                  <a:srgbClr val="FF0000"/>
                </a:solidFill>
                <a:latin typeface="Times New Roman" panose="02020603050405020304" pitchFamily="18" charset="0"/>
                <a:cs typeface="Times New Roman" panose="02020603050405020304" pitchFamily="18" charset="0"/>
              </a:rPr>
              <a:t>21.32 </a:t>
            </a:r>
            <a:r>
              <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Å</a:t>
            </a:r>
            <a:endParaRPr lang="en-US" altLang="zh-CN" b="1"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矩形 12"/>
          <p:cNvSpPr/>
          <p:nvPr>
            <p:custDataLst>
              <p:tags r:id="rId2"/>
            </p:custDataLst>
          </p:nvPr>
        </p:nvSpPr>
        <p:spPr>
          <a:xfrm>
            <a:off x="183412"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3"/>
            </p:custDataLst>
          </p:nvPr>
        </p:nvSpPr>
        <p:spPr>
          <a:xfrm>
            <a:off x="283845"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5" name="矩形 14"/>
          <p:cNvSpPr/>
          <p:nvPr>
            <p:custDataLst>
              <p:tags r:id="rId4"/>
            </p:custDataLst>
          </p:nvPr>
        </p:nvSpPr>
        <p:spPr>
          <a:xfrm>
            <a:off x="2023251"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5"/>
            </p:custDataLst>
          </p:nvPr>
        </p:nvSpPr>
        <p:spPr>
          <a:xfrm>
            <a:off x="2123440" y="699770"/>
            <a:ext cx="17710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1" name="矩形 20"/>
          <p:cNvSpPr/>
          <p:nvPr>
            <p:custDataLst>
              <p:tags r:id="rId6"/>
            </p:custDataLst>
          </p:nvPr>
        </p:nvSpPr>
        <p:spPr>
          <a:xfrm>
            <a:off x="183412" y="1075017"/>
            <a:ext cx="100413" cy="144016"/>
          </a:xfrm>
          <a:prstGeom prst="rect">
            <a:avLst/>
          </a:prstGeom>
          <a:solidFill>
            <a:srgbClr val="F3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7"/>
            </p:custDataLst>
          </p:nvPr>
        </p:nvSpPr>
        <p:spPr>
          <a:xfrm>
            <a:off x="283845" y="100838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3" name="矩形 22"/>
          <p:cNvSpPr/>
          <p:nvPr>
            <p:custDataLst>
              <p:tags r:id="rId8"/>
            </p:custDataLst>
          </p:nvPr>
        </p:nvSpPr>
        <p:spPr>
          <a:xfrm>
            <a:off x="2023251" y="1075017"/>
            <a:ext cx="100413" cy="144016"/>
          </a:xfrm>
          <a:prstGeom prst="rect">
            <a:avLst/>
          </a:prstGeom>
          <a:solidFill>
            <a:srgbClr val="152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9"/>
            </p:custDataLst>
          </p:nvPr>
        </p:nvSpPr>
        <p:spPr>
          <a:xfrm>
            <a:off x="2123440" y="100838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Receptor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6" name="文本框 25"/>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Negative examples for RNA-ligand prediction</a:t>
            </a:r>
            <a:endParaRPr lang="en-US" altLang="zh-CN" b="1">
              <a:latin typeface="Arial" panose="020B0604020202020204" pitchFamily="34" charset="0"/>
              <a:cs typeface="Arial" panose="020B0604020202020204" pitchFamily="34" charset="0"/>
            </a:endParaRPr>
          </a:p>
        </p:txBody>
      </p:sp>
      <p:pic>
        <p:nvPicPr>
          <p:cNvPr id="31" name="图片 30" descr="31123123123123123123"/>
          <p:cNvPicPr>
            <a:picLocks noChangeAspect="1"/>
          </p:cNvPicPr>
          <p:nvPr/>
        </p:nvPicPr>
        <p:blipFill>
          <a:blip r:embed="rId10"/>
          <a:stretch>
            <a:fillRect/>
          </a:stretch>
        </p:blipFill>
        <p:spPr>
          <a:xfrm>
            <a:off x="5868035" y="2860040"/>
            <a:ext cx="2972803" cy="1800000"/>
          </a:xfrm>
          <a:prstGeom prst="rect">
            <a:avLst/>
          </a:prstGeom>
        </p:spPr>
      </p:pic>
      <p:pic>
        <p:nvPicPr>
          <p:cNvPr id="33" name="图片 32" descr="31123123123123123123"/>
          <p:cNvPicPr>
            <a:picLocks noChangeAspect="1"/>
          </p:cNvPicPr>
          <p:nvPr/>
        </p:nvPicPr>
        <p:blipFill>
          <a:blip r:embed="rId11"/>
          <a:srcRect l="19496" t="2827" r="18614" b="1975"/>
          <a:stretch>
            <a:fillRect/>
          </a:stretch>
        </p:blipFill>
        <p:spPr>
          <a:xfrm>
            <a:off x="183515" y="1583055"/>
            <a:ext cx="3380740" cy="3148965"/>
          </a:xfrm>
          <a:prstGeom prst="rect">
            <a:avLst/>
          </a:prstGeom>
        </p:spPr>
      </p:pic>
      <p:sp>
        <p:nvSpPr>
          <p:cNvPr id="35" name="矩形 34"/>
          <p:cNvSpPr/>
          <p:nvPr/>
        </p:nvSpPr>
        <p:spPr>
          <a:xfrm>
            <a:off x="5868035" y="987425"/>
            <a:ext cx="2972435" cy="1788160"/>
          </a:xfrm>
          <a:prstGeom prst="rect">
            <a:avLst/>
          </a:prstGeom>
          <a:noFill/>
          <a:ln w="2222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矩形 35"/>
          <p:cNvSpPr/>
          <p:nvPr/>
        </p:nvSpPr>
        <p:spPr>
          <a:xfrm>
            <a:off x="5868035" y="2872105"/>
            <a:ext cx="2972435" cy="1788160"/>
          </a:xfrm>
          <a:prstGeom prst="rect">
            <a:avLst/>
          </a:prstGeom>
          <a:noFill/>
          <a:ln w="2222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7" name="图片 36" descr="31123123123123123123"/>
          <p:cNvPicPr>
            <a:picLocks noChangeAspect="1"/>
          </p:cNvPicPr>
          <p:nvPr/>
        </p:nvPicPr>
        <p:blipFill>
          <a:blip r:embed="rId12"/>
          <a:stretch>
            <a:fillRect/>
          </a:stretch>
        </p:blipFill>
        <p:spPr>
          <a:xfrm>
            <a:off x="3131820" y="777240"/>
            <a:ext cx="3439795" cy="2082800"/>
          </a:xfrm>
          <a:prstGeom prst="rect">
            <a:avLst/>
          </a:prstGeom>
        </p:spPr>
      </p:pic>
      <p:pic>
        <p:nvPicPr>
          <p:cNvPr id="38" name="图片 37" descr="31123123123123123123"/>
          <p:cNvPicPr>
            <a:picLocks noChangeAspect="1"/>
          </p:cNvPicPr>
          <p:nvPr/>
        </p:nvPicPr>
        <p:blipFill>
          <a:blip r:embed="rId13"/>
          <a:srcRect l="14622" t="1407" r="25409" b="4802"/>
          <a:stretch>
            <a:fillRect/>
          </a:stretch>
        </p:blipFill>
        <p:spPr>
          <a:xfrm flipH="1">
            <a:off x="3564255" y="2789555"/>
            <a:ext cx="2148840" cy="18707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8596" y="641975"/>
            <a:ext cx="8286808" cy="4477385"/>
          </a:xfrm>
          <a:prstGeom prst="rect">
            <a:avLst/>
          </a:prstGeom>
          <a:solidFill>
            <a:schemeClr val="bg1"/>
          </a:solidFill>
        </p:spPr>
        <p:txBody>
          <a:bodyPr wrap="square">
            <a:spAutoFit/>
          </a:bodyPr>
          <a:lstStyle/>
          <a:p>
            <a:pPr indent="0" fontAlgn="auto">
              <a:lnSpc>
                <a:spcPct val="100000"/>
              </a:lnSpc>
              <a:spcBef>
                <a:spcPts val="400"/>
              </a:spcBef>
              <a:buFont typeface="Arial" panose="020B0604020202020204" pitchFamily="34" charset="0"/>
              <a:buNone/>
            </a:pPr>
            <a:r>
              <a:rPr lang="en-US" altLang="zh-CN" sz="1500" b="1">
                <a:latin typeface="Arial" panose="020B0604020202020204" pitchFamily="34" charset="0"/>
                <a:cs typeface="Arial" panose="020B0604020202020204" pitchFamily="34" charset="0"/>
                <a:sym typeface="+mn-ea"/>
              </a:rPr>
              <a:t>Useful Strategies:</a:t>
            </a:r>
            <a:endParaRPr lang="en-US" altLang="zh-CN" sz="1500" b="1">
              <a:latin typeface="Arial" panose="020B0604020202020204" pitchFamily="34" charset="0"/>
              <a:cs typeface="Arial" panose="020B0604020202020204" pitchFamily="34" charset="0"/>
              <a:sym typeface="+mn-ea"/>
            </a:endParaRPr>
          </a:p>
          <a:p>
            <a:pPr marL="342900" indent="-342900" fontAlgn="auto">
              <a:lnSpc>
                <a:spcPct val="100000"/>
              </a:lnSpc>
              <a:spcBef>
                <a:spcPts val="400"/>
              </a:spcBef>
              <a:buFont typeface="+mj-lt"/>
              <a:buAutoNum type="arabicPeriod"/>
            </a:pPr>
            <a:r>
              <a:rPr lang="en-US" altLang="zh-CN" sz="1500">
                <a:latin typeface="Arial" panose="020B0604020202020204" pitchFamily="34" charset="0"/>
                <a:cs typeface="Arial" panose="020B0604020202020204" pitchFamily="34" charset="0"/>
                <a:sym typeface="+mn-ea"/>
              </a:rPr>
              <a:t>Utilizing PDB structures in complex with highly similar compounds as receptor significantly improves the accuracy of pose prediction compared to randomly selected PDBs.</a:t>
            </a:r>
            <a:endParaRPr lang="en-US" altLang="zh-CN" sz="1500">
              <a:latin typeface="Arial" panose="020B0604020202020204" pitchFamily="34" charset="0"/>
              <a:cs typeface="Arial" panose="020B0604020202020204" pitchFamily="34" charset="0"/>
              <a:sym typeface="+mn-ea"/>
            </a:endParaRPr>
          </a:p>
          <a:p>
            <a:pPr marL="342900" indent="-342900" fontAlgn="auto">
              <a:lnSpc>
                <a:spcPct val="100000"/>
              </a:lnSpc>
              <a:spcBef>
                <a:spcPts val="400"/>
              </a:spcBef>
              <a:buFont typeface="+mj-lt"/>
              <a:buAutoNum type="arabicPeriod"/>
            </a:pPr>
            <a:r>
              <a:rPr lang="en-US" altLang="zh-CN" sz="1500">
                <a:latin typeface="Arial" panose="020B0604020202020204" pitchFamily="34" charset="0"/>
                <a:cs typeface="Arial" panose="020B0604020202020204" pitchFamily="34" charset="0"/>
                <a:sym typeface="+mn-ea"/>
              </a:rPr>
              <a:t>Conformational changes in the active site, particularly involving aromatic side-chain residues, have a substantial impact on binding pose prediction.</a:t>
            </a:r>
            <a:endParaRPr lang="en-US" altLang="zh-CN" sz="1500">
              <a:latin typeface="Arial" panose="020B0604020202020204" pitchFamily="34" charset="0"/>
              <a:cs typeface="Arial" panose="020B0604020202020204" pitchFamily="34" charset="0"/>
              <a:sym typeface="+mn-ea"/>
            </a:endParaRPr>
          </a:p>
          <a:p>
            <a:pPr marL="342900" indent="-342900" fontAlgn="auto">
              <a:lnSpc>
                <a:spcPct val="100000"/>
              </a:lnSpc>
              <a:spcBef>
                <a:spcPts val="400"/>
              </a:spcBef>
              <a:buFont typeface="+mj-lt"/>
              <a:buAutoNum type="arabicPeriod"/>
            </a:pPr>
            <a:r>
              <a:rPr lang="en-US" altLang="zh-CN" sz="1500">
                <a:latin typeface="Arial" panose="020B0604020202020204" pitchFamily="34" charset="0"/>
                <a:cs typeface="Arial" panose="020B0604020202020204" pitchFamily="34" charset="0"/>
                <a:sym typeface="+mn-ea"/>
              </a:rPr>
              <a:t>Employing multiple receptor structures can facilitate the generation of a diverse set of binding poses.</a:t>
            </a:r>
            <a:endParaRPr lang="en-US" altLang="zh-CN" sz="1500">
              <a:latin typeface="Arial" panose="020B0604020202020204" pitchFamily="34" charset="0"/>
              <a:cs typeface="Arial" panose="020B0604020202020204" pitchFamily="34" charset="0"/>
              <a:sym typeface="+mn-ea"/>
            </a:endParaRPr>
          </a:p>
          <a:p>
            <a:pPr marL="342900" indent="-342900" fontAlgn="auto">
              <a:lnSpc>
                <a:spcPct val="100000"/>
              </a:lnSpc>
              <a:spcBef>
                <a:spcPts val="400"/>
              </a:spcBef>
              <a:buFont typeface="+mj-lt"/>
              <a:buAutoNum type="arabicPeriod"/>
            </a:pPr>
            <a:r>
              <a:rPr lang="en-US" altLang="zh-CN" sz="1500">
                <a:latin typeface="Arial" panose="020B0604020202020204" pitchFamily="34" charset="0"/>
                <a:cs typeface="Arial" panose="020B0604020202020204" pitchFamily="34" charset="0"/>
                <a:sym typeface="+mn-ea"/>
              </a:rPr>
              <a:t>Existing protein-ligand complex structures of the target protein or its homologues can serve as valuable references for binding poses selection. </a:t>
            </a:r>
            <a:endParaRPr lang="en-US" altLang="zh-CN" sz="1500">
              <a:latin typeface="Arial" panose="020B0604020202020204" pitchFamily="34" charset="0"/>
              <a:cs typeface="Arial" panose="020B0604020202020204" pitchFamily="34" charset="0"/>
              <a:sym typeface="+mn-ea"/>
            </a:endParaRPr>
          </a:p>
          <a:p>
            <a:pPr indent="0" fontAlgn="auto">
              <a:lnSpc>
                <a:spcPct val="100000"/>
              </a:lnSpc>
              <a:spcBef>
                <a:spcPts val="400"/>
              </a:spcBef>
              <a:buFont typeface="Arial" panose="020B0604020202020204" pitchFamily="34" charset="0"/>
              <a:buNone/>
            </a:pPr>
            <a:r>
              <a:rPr lang="en-US" altLang="zh-CN" sz="1500" b="1" dirty="0" smtClean="0">
                <a:latin typeface="Arial" panose="020B0604020202020204" pitchFamily="34" charset="0"/>
                <a:cs typeface="Arial" panose="020B0604020202020204" pitchFamily="34" charset="0"/>
              </a:rPr>
              <a:t>Challenges:</a:t>
            </a:r>
            <a:endParaRPr lang="en-US" altLang="zh-CN" sz="1500" b="1" dirty="0" smtClean="0">
              <a:latin typeface="Arial" panose="020B0604020202020204" pitchFamily="34" charset="0"/>
              <a:cs typeface="Arial" panose="020B0604020202020204" pitchFamily="34" charset="0"/>
            </a:endParaRPr>
          </a:p>
          <a:p>
            <a:pPr marL="342900" indent="-342900" algn="just" fontAlgn="auto">
              <a:lnSpc>
                <a:spcPct val="100000"/>
              </a:lnSpc>
              <a:spcBef>
                <a:spcPts val="400"/>
              </a:spcBef>
              <a:buFont typeface="+mj-lt"/>
              <a:buAutoNum type="arabicPeriod"/>
            </a:pPr>
            <a:r>
              <a:rPr lang="en-US" altLang="zh-CN" sz="1500" dirty="0" smtClean="0">
                <a:latin typeface="Arial" panose="020B0604020202020204" pitchFamily="34" charset="0"/>
                <a:cs typeface="Arial" panose="020B0604020202020204" pitchFamily="34" charset="0"/>
              </a:rPr>
              <a:t>The accurate pose can not be generated correctly due to the binding site flexibility or incorrect identification of the binding pocket.</a:t>
            </a:r>
            <a:endParaRPr lang="en-US" altLang="zh-CN" sz="1500" dirty="0" smtClean="0">
              <a:latin typeface="Arial" panose="020B0604020202020204" pitchFamily="34" charset="0"/>
              <a:cs typeface="Arial" panose="020B0604020202020204" pitchFamily="34" charset="0"/>
            </a:endParaRPr>
          </a:p>
          <a:p>
            <a:pPr marL="342900" indent="-342900" fontAlgn="auto">
              <a:lnSpc>
                <a:spcPct val="100000"/>
              </a:lnSpc>
              <a:spcBef>
                <a:spcPts val="400"/>
              </a:spcBef>
              <a:buFont typeface="+mj-lt"/>
              <a:buAutoNum type="arabicPeriod"/>
            </a:pPr>
            <a:r>
              <a:rPr lang="en-US" altLang="zh-CN" sz="1500" dirty="0" smtClean="0">
                <a:latin typeface="Arial" panose="020B0604020202020204" pitchFamily="34" charset="0"/>
                <a:cs typeface="Arial" panose="020B0604020202020204" pitchFamily="34" charset="0"/>
              </a:rPr>
              <a:t>Although the correct pose may be generated, it may not be ranked as the top No. 1 pose.</a:t>
            </a:r>
            <a:endParaRPr lang="en-US" altLang="zh-CN" sz="1500" dirty="0" smtClean="0">
              <a:latin typeface="Arial" panose="020B0604020202020204" pitchFamily="34" charset="0"/>
              <a:cs typeface="Arial" panose="020B0604020202020204" pitchFamily="34" charset="0"/>
            </a:endParaRPr>
          </a:p>
          <a:p>
            <a:pPr marL="342900" indent="-342900" fontAlgn="auto">
              <a:lnSpc>
                <a:spcPct val="100000"/>
              </a:lnSpc>
              <a:spcBef>
                <a:spcPts val="400"/>
              </a:spcBef>
              <a:buFont typeface="+mj-lt"/>
              <a:buAutoNum type="arabicPeriod"/>
            </a:pPr>
            <a:r>
              <a:rPr lang="en-US" altLang="zh-CN" sz="1500" dirty="0" smtClean="0">
                <a:latin typeface="Arial" panose="020B0604020202020204" pitchFamily="34" charset="0"/>
                <a:cs typeface="Arial" panose="020B0604020202020204" pitchFamily="34" charset="0"/>
              </a:rPr>
              <a:t>Receptor structure prediction, especially for RNA/DNA structures, remains challenging and prone to inaccuracies.</a:t>
            </a:r>
            <a:endParaRPr lang="en-US" altLang="zh-CN" sz="1500" dirty="0" smtClean="0">
              <a:latin typeface="Arial" panose="020B0604020202020204" pitchFamily="34" charset="0"/>
              <a:cs typeface="Arial" panose="020B0604020202020204" pitchFamily="34" charset="0"/>
            </a:endParaRPr>
          </a:p>
          <a:p>
            <a:pPr marL="342900" indent="-342900" fontAlgn="auto">
              <a:lnSpc>
                <a:spcPct val="100000"/>
              </a:lnSpc>
              <a:spcBef>
                <a:spcPts val="400"/>
              </a:spcBef>
              <a:buFont typeface="+mj-lt"/>
              <a:buAutoNum type="arabicPeriod"/>
            </a:pPr>
            <a:r>
              <a:rPr lang="en-US" altLang="zh-CN" sz="1500" dirty="0" smtClean="0">
                <a:latin typeface="Arial" panose="020B0604020202020204" pitchFamily="34" charset="0"/>
                <a:cs typeface="Arial" panose="020B0604020202020204" pitchFamily="34" charset="0"/>
              </a:rPr>
              <a:t>Binding affinity predictions exhibit low accuracy across different approaches, including physical-based, semi-empirical docking scores and AI-based affinity predictions.</a:t>
            </a:r>
            <a:endParaRPr lang="en-US" altLang="zh-CN" sz="1500" dirty="0" smtClean="0">
              <a:latin typeface="Arial" panose="020B0604020202020204" pitchFamily="34" charset="0"/>
              <a:cs typeface="Arial" panose="020B0604020202020204" pitchFamily="34" charset="0"/>
            </a:endParaRPr>
          </a:p>
        </p:txBody>
      </p:sp>
      <p:sp>
        <p:nvSpPr>
          <p:cNvPr id="26" name="文本框 25"/>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Summary</a:t>
            </a:r>
            <a:endParaRPr lang="en-US" altLang="zh-CN"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Acknowledgement and contributions</a:t>
            </a:r>
            <a:endParaRPr lang="en-US" altLang="zh-CN" b="1">
              <a:latin typeface="Arial" panose="020B0604020202020204" pitchFamily="34" charset="0"/>
              <a:cs typeface="Arial" panose="020B0604020202020204" pitchFamily="34" charset="0"/>
            </a:endParaRPr>
          </a:p>
        </p:txBody>
      </p:sp>
      <p:sp>
        <p:nvSpPr>
          <p:cNvPr id="27" name="矩形 26"/>
          <p:cNvSpPr/>
          <p:nvPr/>
        </p:nvSpPr>
        <p:spPr>
          <a:xfrm>
            <a:off x="116840" y="699770"/>
            <a:ext cx="3621405" cy="4247515"/>
          </a:xfrm>
          <a:prstGeom prst="rect">
            <a:avLst/>
          </a:prstGeom>
        </p:spPr>
        <p:txBody>
          <a:bodyPr wrap="square">
            <a:noAutofit/>
          </a:bodyPr>
          <a:p>
            <a:pPr indent="0" algn="just">
              <a:buFont typeface="Arial" panose="020B0604020202020204" pitchFamily="34" charset="0"/>
              <a:buNone/>
            </a:pPr>
            <a:r>
              <a:rPr lang="en-US" altLang="zh-CN" sz="1600" b="1" dirty="0" smtClean="0">
                <a:solidFill>
                  <a:schemeClr val="tx1"/>
                </a:solidFill>
                <a:latin typeface="Arial" panose="020B0604020202020204" pitchFamily="34" charset="0"/>
                <a:ea typeface="微软雅黑" panose="020B0503020204020204" charset="-122"/>
              </a:rPr>
              <a:t>Acknowledgement</a:t>
            </a:r>
            <a:endParaRPr lang="en-US" altLang="zh-CN" sz="1600" b="1" dirty="0" smtClean="0">
              <a:solidFill>
                <a:schemeClr val="tx1"/>
              </a:solidFill>
              <a:latin typeface="Arial" panose="020B0604020202020204" pitchFamily="34" charset="0"/>
              <a:ea typeface="微软雅黑" panose="020B0503020204020204" charset="-122"/>
            </a:endParaRPr>
          </a:p>
          <a:p>
            <a:pPr marL="285750" indent="-285750" algn="just" fontAlgn="auto">
              <a:spcBef>
                <a:spcPts val="600"/>
              </a:spcBef>
              <a:buFont typeface="Arial" panose="020B0604020202020204" pitchFamily="34" charset="0"/>
              <a:buChar char="•"/>
            </a:pPr>
            <a:r>
              <a:rPr lang="en-US" altLang="zh-CN" sz="1600" dirty="0" smtClean="0">
                <a:solidFill>
                  <a:schemeClr val="tx1"/>
                </a:solidFill>
                <a:latin typeface="Arial" panose="020B0604020202020204" pitchFamily="34" charset="0"/>
                <a:ea typeface="微软雅黑" panose="020B0503020204020204" charset="-122"/>
              </a:rPr>
              <a:t>Prof. Chun Chan (Xi’an Jiaotong-Liverpool University)</a:t>
            </a:r>
            <a:endParaRPr lang="en-US" altLang="zh-CN" sz="1600" dirty="0" smtClean="0">
              <a:solidFill>
                <a:schemeClr val="tx1"/>
              </a:solidFill>
              <a:latin typeface="Arial" panose="020B0604020202020204" pitchFamily="34" charset="0"/>
              <a:ea typeface="微软雅黑" panose="020B0503020204020204" charset="-122"/>
            </a:endParaRPr>
          </a:p>
          <a:p>
            <a:pPr marL="285750" indent="-285750" algn="l" fontAlgn="auto">
              <a:spcBef>
                <a:spcPts val="600"/>
              </a:spcBef>
              <a:buFont typeface="Arial" panose="020B0604020202020204" pitchFamily="34" charset="0"/>
              <a:buChar char="•"/>
            </a:pPr>
            <a:r>
              <a:rPr lang="en-US" altLang="zh-CN" sz="1600" dirty="0" smtClean="0">
                <a:solidFill>
                  <a:schemeClr val="tx1"/>
                </a:solidFill>
                <a:latin typeface="Arial" panose="020B0604020202020204" pitchFamily="34" charset="0"/>
                <a:ea typeface="微软雅黑" panose="020B0503020204020204" charset="-122"/>
              </a:rPr>
              <a:t>Prof. Liangxu Xie (Jiangsu University of Technology)</a:t>
            </a:r>
            <a:endParaRPr lang="en-US" altLang="zh-CN" sz="1600" dirty="0" smtClean="0">
              <a:solidFill>
                <a:schemeClr val="tx1"/>
              </a:solidFill>
              <a:latin typeface="Arial" panose="020B0604020202020204" pitchFamily="34" charset="0"/>
              <a:ea typeface="微软雅黑" panose="020B0503020204020204" charset="-122"/>
            </a:endParaRPr>
          </a:p>
          <a:p>
            <a:pPr marL="285750" indent="-285750" algn="just" fontAlgn="auto">
              <a:spcBef>
                <a:spcPts val="600"/>
              </a:spcBef>
              <a:buFont typeface="Arial" panose="020B0604020202020204" pitchFamily="34" charset="0"/>
              <a:buChar char="•"/>
            </a:pPr>
            <a:r>
              <a:rPr lang="en-US" altLang="zh-CN" sz="1600" smtClean="0">
                <a:solidFill>
                  <a:schemeClr val="tx1"/>
                </a:solidFill>
                <a:latin typeface="Arial" panose="020B0604020202020204" pitchFamily="34" charset="0"/>
                <a:ea typeface="微软雅黑" panose="020B0503020204020204" charset="-122"/>
              </a:rPr>
              <a:t>Prof</a:t>
            </a:r>
            <a:r>
              <a:rPr lang="en-US" altLang="zh-CN" sz="1600" dirty="0" smtClean="0">
                <a:solidFill>
                  <a:schemeClr val="tx1"/>
                </a:solidFill>
                <a:latin typeface="Arial" panose="020B0604020202020204" pitchFamily="34" charset="0"/>
                <a:ea typeface="微软雅黑" panose="020B0503020204020204" charset="-122"/>
              </a:rPr>
              <a:t>. </a:t>
            </a:r>
            <a:r>
              <a:rPr lang="en-US" altLang="zh-CN" sz="1600" dirty="0" err="1" smtClean="0">
                <a:solidFill>
                  <a:schemeClr val="tx1"/>
                </a:solidFill>
                <a:latin typeface="Arial" panose="020B0604020202020204" pitchFamily="34" charset="0"/>
                <a:ea typeface="微软雅黑" panose="020B0503020204020204" charset="-122"/>
              </a:rPr>
              <a:t>Xiaoqin</a:t>
            </a:r>
            <a:r>
              <a:rPr lang="en-US" altLang="zh-CN" sz="1600" dirty="0" smtClean="0">
                <a:solidFill>
                  <a:schemeClr val="tx1"/>
                </a:solidFill>
                <a:latin typeface="Arial" panose="020B0604020202020204" pitchFamily="34" charset="0"/>
                <a:ea typeface="微软雅黑" panose="020B0503020204020204" charset="-122"/>
              </a:rPr>
              <a:t> </a:t>
            </a:r>
            <a:r>
              <a:rPr lang="en-US" altLang="zh-CN" sz="1600" dirty="0" err="1" smtClean="0">
                <a:solidFill>
                  <a:schemeClr val="tx1"/>
                </a:solidFill>
                <a:latin typeface="Arial" panose="020B0604020202020204" pitchFamily="34" charset="0"/>
                <a:ea typeface="微软雅黑" panose="020B0503020204020204" charset="-122"/>
              </a:rPr>
              <a:t>Zou (University of Missouri)</a:t>
            </a:r>
            <a:endParaRPr lang="en-US" altLang="zh-CN" sz="1600" dirty="0">
              <a:solidFill>
                <a:schemeClr val="tx1"/>
              </a:solidFill>
              <a:latin typeface="Arial" panose="020B0604020202020204" pitchFamily="34" charset="0"/>
              <a:ea typeface="微软雅黑" panose="020B0503020204020204" charset="-122"/>
            </a:endParaRPr>
          </a:p>
          <a:p>
            <a:pPr marL="285750" indent="-285750" algn="l" fontAlgn="auto">
              <a:spcBef>
                <a:spcPts val="600"/>
              </a:spcBef>
              <a:buFont typeface="Arial" panose="020B0604020202020204" pitchFamily="34" charset="0"/>
              <a:buChar char="•"/>
            </a:pPr>
            <a:r>
              <a:rPr lang="en-US" altLang="zh-CN" sz="1600" dirty="0" smtClean="0">
                <a:solidFill>
                  <a:schemeClr val="tx1"/>
                </a:solidFill>
                <a:latin typeface="Arial" panose="020B0604020202020204" pitchFamily="34" charset="0"/>
                <a:ea typeface="微软雅黑" panose="020B0503020204020204" charset="-122"/>
              </a:rPr>
              <a:t>Primary </a:t>
            </a:r>
            <a:r>
              <a:rPr lang="en-US" altLang="zh-CN" sz="1600" dirty="0">
                <a:solidFill>
                  <a:schemeClr val="tx1"/>
                </a:solidFill>
                <a:latin typeface="Arial" panose="020B0604020202020204" pitchFamily="34" charset="0"/>
                <a:ea typeface="微软雅黑" panose="020B0503020204020204" charset="-122"/>
              </a:rPr>
              <a:t>Biotechnology Inc. for </a:t>
            </a:r>
            <a:r>
              <a:rPr lang="en-US" altLang="zh-CN" sz="1600" dirty="0" smtClean="0">
                <a:solidFill>
                  <a:schemeClr val="tx1"/>
                </a:solidFill>
                <a:latin typeface="Arial" panose="020B0604020202020204" pitchFamily="34" charset="0"/>
                <a:ea typeface="微软雅黑" panose="020B0503020204020204" charset="-122"/>
              </a:rPr>
              <a:t>providing the computational resources</a:t>
            </a:r>
            <a:endParaRPr lang="en-US" altLang="zh-CN" sz="1600" dirty="0" smtClean="0">
              <a:solidFill>
                <a:schemeClr val="tx1"/>
              </a:solidFill>
              <a:latin typeface="Arial" panose="020B0604020202020204" pitchFamily="34" charset="0"/>
              <a:ea typeface="微软雅黑" panose="020B0503020204020204" charset="-122"/>
            </a:endParaRPr>
          </a:p>
          <a:p>
            <a:pPr marL="285750" indent="-285750" algn="just" fontAlgn="auto">
              <a:spcBef>
                <a:spcPts val="600"/>
              </a:spcBef>
              <a:buFont typeface="Arial" panose="020B0604020202020204" pitchFamily="34" charset="0"/>
              <a:buChar char="•"/>
            </a:pPr>
            <a:r>
              <a:rPr lang="en-US" altLang="zh-CN" sz="1600" dirty="0" smtClean="0">
                <a:latin typeface="Arial" panose="020B0604020202020204" pitchFamily="34" charset="0"/>
                <a:ea typeface="微软雅黑" panose="020B0503020204020204" charset="-122"/>
                <a:sym typeface="+mn-ea"/>
              </a:rPr>
              <a:t>Finacial support from National Natural Science Foundation of China (62373172) </a:t>
            </a:r>
            <a:endParaRPr lang="en-US" altLang="zh-CN" sz="1600" dirty="0" smtClean="0">
              <a:solidFill>
                <a:schemeClr val="tx1"/>
              </a:solidFill>
              <a:latin typeface="Arial" panose="020B0604020202020204" pitchFamily="34" charset="0"/>
              <a:ea typeface="微软雅黑" panose="020B0503020204020204" charset="-122"/>
            </a:endParaRPr>
          </a:p>
          <a:p>
            <a:pPr algn="l"/>
            <a:endParaRPr lang="en-US" altLang="zh-CN" sz="1600" dirty="0" smtClean="0">
              <a:solidFill>
                <a:schemeClr val="tx1"/>
              </a:solidFill>
              <a:latin typeface="Arial" panose="020B0604020202020204" pitchFamily="34" charset="0"/>
              <a:ea typeface="微软雅黑" panose="020B0503020204020204" charset="-122"/>
            </a:endParaRPr>
          </a:p>
        </p:txBody>
      </p:sp>
      <p:sp>
        <p:nvSpPr>
          <p:cNvPr id="5" name="矩形 4"/>
          <p:cNvSpPr/>
          <p:nvPr/>
        </p:nvSpPr>
        <p:spPr>
          <a:xfrm>
            <a:off x="4427855" y="708660"/>
            <a:ext cx="4425315" cy="4247515"/>
          </a:xfrm>
          <a:prstGeom prst="rect">
            <a:avLst/>
          </a:prstGeom>
        </p:spPr>
        <p:txBody>
          <a:bodyPr wrap="square">
            <a:noAutofit/>
          </a:bodyPr>
          <a:p>
            <a:pPr indent="0" algn="just">
              <a:buFont typeface="Arial" panose="020B0604020202020204" pitchFamily="34" charset="0"/>
              <a:buNone/>
            </a:pPr>
            <a:r>
              <a:rPr lang="en-US" altLang="zh-CN" sz="1600" b="1" dirty="0" smtClean="0">
                <a:solidFill>
                  <a:schemeClr val="tx1"/>
                </a:solidFill>
                <a:latin typeface="Arial" panose="020B0604020202020204" pitchFamily="34" charset="0"/>
                <a:ea typeface="微软雅黑" panose="020B0503020204020204" charset="-122"/>
              </a:rPr>
              <a:t>Contributions</a:t>
            </a:r>
            <a:endParaRPr lang="en-US" altLang="zh-CN" sz="1600" b="1" dirty="0" smtClean="0">
              <a:solidFill>
                <a:schemeClr val="tx1"/>
              </a:solidFill>
              <a:latin typeface="Arial" panose="020B0604020202020204" pitchFamily="34" charset="0"/>
              <a:ea typeface="微软雅黑" panose="020B0503020204020204" charset="-122"/>
            </a:endParaRPr>
          </a:p>
          <a:p>
            <a:pPr marL="285750" indent="-285750" algn="l" fontAlgn="auto">
              <a:spcBef>
                <a:spcPts val="600"/>
              </a:spcBef>
              <a:buFont typeface="Arial" panose="020B0604020202020204" pitchFamily="34" charset="0"/>
              <a:buChar char="•"/>
            </a:pPr>
            <a:r>
              <a:rPr lang="en-US" altLang="zh-CN" sz="1600" dirty="0" smtClean="0">
                <a:solidFill>
                  <a:schemeClr val="tx1"/>
                </a:solidFill>
                <a:latin typeface="Arial" panose="020B0604020202020204" pitchFamily="34" charset="0"/>
                <a:ea typeface="微软雅黑" panose="020B0503020204020204" charset="-122"/>
              </a:rPr>
              <a:t>Prof. </a:t>
            </a:r>
            <a:r>
              <a:rPr lang="en-US" altLang="zh-CN" sz="1600" b="1" i="1" dirty="0" smtClean="0">
                <a:solidFill>
                  <a:schemeClr val="tx1"/>
                </a:solidFill>
                <a:latin typeface="Arial" panose="020B0604020202020204" pitchFamily="34" charset="0"/>
                <a:ea typeface="微软雅黑" panose="020B0503020204020204" charset="-122"/>
              </a:rPr>
              <a:t>Ren Kong</a:t>
            </a:r>
            <a:r>
              <a:rPr lang="en-US" altLang="zh-CN" sz="1600" b="1" dirty="0" smtClean="0">
                <a:solidFill>
                  <a:schemeClr val="tx1"/>
                </a:solidFill>
                <a:latin typeface="Arial" panose="020B0604020202020204" pitchFamily="34" charset="0"/>
                <a:ea typeface="微软雅黑" panose="020B0503020204020204" charset="-122"/>
              </a:rPr>
              <a:t> </a:t>
            </a:r>
            <a:r>
              <a:rPr lang="en-US" altLang="zh-CN" sz="1600" dirty="0" smtClean="0">
                <a:solidFill>
                  <a:schemeClr val="tx1"/>
                </a:solidFill>
                <a:latin typeface="Arial" panose="020B0604020202020204" pitchFamily="34" charset="0"/>
                <a:ea typeface="微软雅黑" panose="020B0503020204020204" charset="-122"/>
              </a:rPr>
              <a:t>(JSUT): Supervisor, workflow design, docking, data analysis and pose selection.</a:t>
            </a:r>
            <a:endParaRPr lang="en-US" altLang="zh-CN" sz="1600" dirty="0" smtClean="0">
              <a:solidFill>
                <a:schemeClr val="tx1"/>
              </a:solidFill>
              <a:latin typeface="Arial" panose="020B0604020202020204" pitchFamily="34" charset="0"/>
              <a:ea typeface="微软雅黑" panose="020B0503020204020204" charset="-122"/>
            </a:endParaRPr>
          </a:p>
          <a:p>
            <a:pPr marL="285750" indent="-285750" algn="l" fontAlgn="auto">
              <a:spcBef>
                <a:spcPts val="600"/>
              </a:spcBef>
              <a:buFont typeface="Arial" panose="020B0604020202020204" pitchFamily="34" charset="0"/>
              <a:buChar char="•"/>
            </a:pPr>
            <a:r>
              <a:rPr lang="en-US" altLang="zh-CN" sz="1600" dirty="0" smtClean="0">
                <a:solidFill>
                  <a:schemeClr val="tx1"/>
                </a:solidFill>
                <a:latin typeface="Arial" panose="020B0604020202020204" pitchFamily="34" charset="0"/>
                <a:ea typeface="微软雅黑" panose="020B0503020204020204" charset="-122"/>
              </a:rPr>
              <a:t>Prof. </a:t>
            </a:r>
            <a:r>
              <a:rPr lang="en-US" altLang="zh-CN" sz="1600" b="1" i="1" dirty="0" smtClean="0">
                <a:solidFill>
                  <a:schemeClr val="tx1"/>
                </a:solidFill>
                <a:latin typeface="Arial" panose="020B0604020202020204" pitchFamily="34" charset="0"/>
                <a:ea typeface="微软雅黑" panose="020B0503020204020204" charset="-122"/>
              </a:rPr>
              <a:t>Shan Chang</a:t>
            </a:r>
            <a:r>
              <a:rPr lang="en-US" altLang="zh-CN" sz="1600" i="1" dirty="0" smtClean="0">
                <a:solidFill>
                  <a:schemeClr val="tx1"/>
                </a:solidFill>
                <a:latin typeface="Arial" panose="020B0604020202020204" pitchFamily="34" charset="0"/>
                <a:ea typeface="微软雅黑" panose="020B0503020204020204" charset="-122"/>
              </a:rPr>
              <a:t> </a:t>
            </a:r>
            <a:r>
              <a:rPr lang="en-US" altLang="zh-CN" sz="1600" dirty="0" smtClean="0">
                <a:solidFill>
                  <a:schemeClr val="tx1"/>
                </a:solidFill>
                <a:latin typeface="Arial" panose="020B0604020202020204" pitchFamily="34" charset="0"/>
                <a:ea typeface="微软雅黑" panose="020B0503020204020204" charset="-122"/>
              </a:rPr>
              <a:t>(JSUT): </a:t>
            </a:r>
            <a:r>
              <a:rPr lang="en-US" altLang="zh-CN" sz="1600" dirty="0" smtClean="0">
                <a:latin typeface="Arial" panose="020B0604020202020204" pitchFamily="34" charset="0"/>
                <a:ea typeface="微软雅黑" panose="020B0503020204020204" charset="-122"/>
                <a:sym typeface="+mn-ea"/>
              </a:rPr>
              <a:t>Supervisor, coding,  pose selection, </a:t>
            </a:r>
            <a:r>
              <a:rPr lang="en-US" altLang="zh-CN" sz="1600" dirty="0" smtClean="0">
                <a:latin typeface="Arial" panose="020B0604020202020204" pitchFamily="34" charset="0"/>
                <a:ea typeface="微软雅黑" panose="020B0503020204020204" charset="-122"/>
                <a:sym typeface="+mn-ea"/>
              </a:rPr>
              <a:t>data analysis and file format processing.</a:t>
            </a:r>
            <a:endParaRPr lang="en-US" altLang="zh-CN" sz="1600" dirty="0" smtClean="0">
              <a:latin typeface="Arial" panose="020B0604020202020204" pitchFamily="34" charset="0"/>
              <a:ea typeface="微软雅黑" panose="020B0503020204020204" charset="-122"/>
              <a:sym typeface="+mn-ea"/>
            </a:endParaRPr>
          </a:p>
          <a:p>
            <a:pPr marL="285750" indent="-285750" algn="l" fontAlgn="auto">
              <a:spcBef>
                <a:spcPts val="600"/>
              </a:spcBef>
              <a:buFont typeface="Arial" panose="020B0604020202020204" pitchFamily="34" charset="0"/>
              <a:buChar char="•"/>
            </a:pPr>
            <a:r>
              <a:rPr lang="en-US" altLang="zh-CN" sz="1600" dirty="0" smtClean="0">
                <a:latin typeface="Arial" panose="020B0604020202020204" pitchFamily="34" charset="0"/>
                <a:ea typeface="微软雅黑" panose="020B0503020204020204" charset="-122"/>
                <a:sym typeface="+mn-ea"/>
              </a:rPr>
              <a:t>PhD. student </a:t>
            </a:r>
            <a:r>
              <a:rPr lang="en-US" altLang="zh-CN" sz="1600" b="1" i="1" dirty="0" smtClean="0">
                <a:latin typeface="Arial" panose="020B0604020202020204" pitchFamily="34" charset="0"/>
                <a:ea typeface="微软雅黑" panose="020B0503020204020204" charset="-122"/>
                <a:sym typeface="+mn-ea"/>
              </a:rPr>
              <a:t>Zunyun Jiang</a:t>
            </a:r>
            <a:r>
              <a:rPr lang="en-US" altLang="zh-CN" sz="1600" i="1" dirty="0" smtClean="0">
                <a:latin typeface="Arial" panose="020B0604020202020204" pitchFamily="34" charset="0"/>
                <a:ea typeface="微软雅黑" panose="020B0503020204020204" charset="-122"/>
                <a:sym typeface="+mn-ea"/>
              </a:rPr>
              <a:t> </a:t>
            </a:r>
            <a:r>
              <a:rPr lang="en-US" altLang="zh-CN" sz="1600" dirty="0" smtClean="0">
                <a:latin typeface="Arial" panose="020B0604020202020204" pitchFamily="34" charset="0"/>
                <a:ea typeface="微软雅黑" panose="020B0503020204020204" charset="-122"/>
                <a:sym typeface="+mn-ea"/>
              </a:rPr>
              <a:t>(NJAU): Docking, data analysis and pose selection.</a:t>
            </a:r>
            <a:endParaRPr lang="en-US" altLang="zh-CN" sz="1600" dirty="0" smtClean="0">
              <a:latin typeface="Arial" panose="020B0604020202020204" pitchFamily="34" charset="0"/>
              <a:ea typeface="微软雅黑" panose="020B0503020204020204" charset="-122"/>
              <a:sym typeface="+mn-ea"/>
            </a:endParaRPr>
          </a:p>
          <a:p>
            <a:pPr marL="285750" indent="-285750" algn="l" fontAlgn="auto">
              <a:spcBef>
                <a:spcPts val="600"/>
              </a:spcBef>
              <a:buFont typeface="Arial" panose="020B0604020202020204" pitchFamily="34" charset="0"/>
              <a:buChar char="•"/>
            </a:pPr>
            <a:r>
              <a:rPr lang="en-US" altLang="zh-CN" sz="1600" dirty="0" smtClean="0">
                <a:latin typeface="Arial" panose="020B0604020202020204" pitchFamily="34" charset="0"/>
                <a:ea typeface="微软雅黑" panose="020B0503020204020204" charset="-122"/>
                <a:sym typeface="+mn-ea"/>
              </a:rPr>
              <a:t>Senior engineer </a:t>
            </a:r>
            <a:r>
              <a:rPr lang="en-US" altLang="zh-CN" sz="1600" b="1" i="1" dirty="0" smtClean="0">
                <a:latin typeface="Arial" panose="020B0604020202020204" pitchFamily="34" charset="0"/>
                <a:ea typeface="微软雅黑" panose="020B0503020204020204" charset="-122"/>
                <a:sym typeface="+mn-ea"/>
              </a:rPr>
              <a:t>Xufeng Lu</a:t>
            </a:r>
            <a:r>
              <a:rPr lang="en-US" altLang="zh-CN" sz="1600" i="1" dirty="0" smtClean="0">
                <a:latin typeface="Arial" panose="020B0604020202020204" pitchFamily="34" charset="0"/>
                <a:ea typeface="微软雅黑" panose="020B0503020204020204" charset="-122"/>
                <a:sym typeface="+mn-ea"/>
              </a:rPr>
              <a:t> </a:t>
            </a:r>
            <a:r>
              <a:rPr lang="en-US" altLang="zh-CN" sz="1600" dirty="0" smtClean="0">
                <a:latin typeface="Arial" panose="020B0604020202020204" pitchFamily="34" charset="0"/>
                <a:ea typeface="微软雅黑" panose="020B0503020204020204" charset="-122"/>
                <a:sym typeface="+mn-ea"/>
              </a:rPr>
              <a:t>(PMR): Coding, data analysis and file format processing.</a:t>
            </a:r>
            <a:endParaRPr lang="en-US" altLang="zh-CN" sz="1600" dirty="0" smtClean="0">
              <a:solidFill>
                <a:schemeClr val="tx1"/>
              </a:solidFill>
              <a:latin typeface="Arial" panose="020B0604020202020204" pitchFamily="34" charset="0"/>
              <a:ea typeface="微软雅黑" panose="020B0503020204020204" charset="-122"/>
            </a:endParaRPr>
          </a:p>
          <a:p>
            <a:pPr algn="l"/>
            <a:endParaRPr lang="en-US" altLang="zh-CN" sz="1600" dirty="0" smtClean="0">
              <a:solidFill>
                <a:schemeClr val="tx1"/>
              </a:solidFill>
              <a:latin typeface="Arial" panose="020B0604020202020204" pitchFamily="34" charset="0"/>
              <a:ea typeface="微软雅黑" panose="020B0503020204020204" charset="-122"/>
            </a:endParaRPr>
          </a:p>
        </p:txBody>
      </p:sp>
      <p:pic>
        <p:nvPicPr>
          <p:cNvPr id="23" name="Picture 2" descr="http://english.jsut.edu.cn/_upload/article/images/2e/c8/b2b1396046d0bd01c8b4505761ca/9b3bfc9f-b406-4793-84e9-01309dab19bd.jpg"/>
          <p:cNvPicPr>
            <a:picLocks noChangeAspect="1" noChangeArrowheads="1"/>
          </p:cNvPicPr>
          <p:nvPr/>
        </p:nvPicPr>
        <p:blipFill>
          <a:blip r:embed="rId1"/>
          <a:srcRect t="16366"/>
          <a:stretch>
            <a:fillRect/>
          </a:stretch>
        </p:blipFill>
        <p:spPr bwMode="auto">
          <a:xfrm>
            <a:off x="4843145" y="3924935"/>
            <a:ext cx="4325620" cy="1341120"/>
          </a:xfrm>
          <a:prstGeom prst="rect">
            <a:avLst/>
          </a:prstGeom>
          <a:noFill/>
        </p:spPr>
      </p:pic>
      <p:pic>
        <p:nvPicPr>
          <p:cNvPr id="6" name="图片 5"/>
          <p:cNvPicPr>
            <a:picLocks noChangeAspect="1"/>
          </p:cNvPicPr>
          <p:nvPr/>
        </p:nvPicPr>
        <p:blipFill>
          <a:blip r:embed="rId2"/>
          <a:stretch>
            <a:fillRect/>
          </a:stretch>
        </p:blipFill>
        <p:spPr>
          <a:xfrm>
            <a:off x="3719195" y="4159885"/>
            <a:ext cx="921385" cy="899160"/>
          </a:xfrm>
          <a:prstGeom prst="rect">
            <a:avLst/>
          </a:prstGeom>
        </p:spPr>
      </p:pic>
      <p:pic>
        <p:nvPicPr>
          <p:cNvPr id="18" name="Picture 9"/>
          <p:cNvPicPr>
            <a:picLocks noChangeAspect="1" noChangeArrowheads="1"/>
          </p:cNvPicPr>
          <p:nvPr userDrawn="1"/>
        </p:nvPicPr>
        <p:blipFill>
          <a:blip r:embed="rId3"/>
          <a:srcRect/>
          <a:stretch>
            <a:fillRect/>
          </a:stretch>
        </p:blipFill>
        <p:spPr bwMode="auto">
          <a:xfrm>
            <a:off x="17780" y="4471670"/>
            <a:ext cx="2049780" cy="501015"/>
          </a:xfrm>
          <a:prstGeom prst="rect">
            <a:avLst/>
          </a:prstGeom>
          <a:noFill/>
          <a:ln w="9525">
            <a:noFill/>
            <a:miter lim="800000"/>
            <a:headEnd/>
            <a:tailEnd/>
          </a:ln>
          <a:effectLst/>
        </p:spPr>
      </p:pic>
      <p:pic>
        <p:nvPicPr>
          <p:cNvPr id="19" name="图片 18" descr="黑色横@2x"/>
          <p:cNvPicPr>
            <a:picLocks noChangeAspect="1"/>
          </p:cNvPicPr>
          <p:nvPr userDrawn="1"/>
        </p:nvPicPr>
        <p:blipFill>
          <a:blip r:embed="rId4"/>
          <a:stretch>
            <a:fillRect/>
          </a:stretch>
        </p:blipFill>
        <p:spPr>
          <a:xfrm>
            <a:off x="2195830" y="4529455"/>
            <a:ext cx="1301115" cy="3225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6840" y="114300"/>
            <a:ext cx="476440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Workflow for ligand binding prediction</a:t>
            </a:r>
            <a:endParaRPr lang="en-US" altLang="zh-CN" b="1">
              <a:latin typeface="Arial" panose="020B0604020202020204" pitchFamily="34" charset="0"/>
              <a:cs typeface="Arial" panose="020B0604020202020204" pitchFamily="34" charset="0"/>
            </a:endParaRPr>
          </a:p>
        </p:txBody>
      </p:sp>
      <p:pic>
        <p:nvPicPr>
          <p:cNvPr id="5" name="图片 4" descr="workflow-casp"/>
          <p:cNvPicPr>
            <a:picLocks noChangeAspect="1"/>
          </p:cNvPicPr>
          <p:nvPr/>
        </p:nvPicPr>
        <p:blipFill>
          <a:blip r:embed="rId1"/>
          <a:stretch>
            <a:fillRect/>
          </a:stretch>
        </p:blipFill>
        <p:spPr>
          <a:xfrm>
            <a:off x="35560" y="582295"/>
            <a:ext cx="6200140" cy="4561205"/>
          </a:xfrm>
          <a:prstGeom prst="rect">
            <a:avLst/>
          </a:prstGeom>
        </p:spPr>
      </p:pic>
      <p:sp>
        <p:nvSpPr>
          <p:cNvPr id="6" name="文本框 5"/>
          <p:cNvSpPr txBox="1"/>
          <p:nvPr/>
        </p:nvSpPr>
        <p:spPr>
          <a:xfrm>
            <a:off x="6235700" y="1009015"/>
            <a:ext cx="2870200" cy="3707765"/>
          </a:xfrm>
          <a:prstGeom prst="rect">
            <a:avLst/>
          </a:prstGeom>
          <a:noFill/>
          <a:ln w="12700">
            <a:solidFill>
              <a:schemeClr val="accent5"/>
            </a:solidFill>
          </a:ln>
        </p:spPr>
        <p:txBody>
          <a:bodyPr wrap="square" rtlCol="0">
            <a:spAutoFit/>
          </a:bodyPr>
          <a:p>
            <a:pPr indent="0" fontAlgn="auto">
              <a:spcBef>
                <a:spcPts val="600"/>
              </a:spcBef>
              <a:buFont typeface="Arial" panose="020B0604020202020204" pitchFamily="34" charset="0"/>
              <a:buNone/>
            </a:pPr>
            <a:r>
              <a:rPr lang="en-US" altLang="zh-CN" sz="1400">
                <a:latin typeface="Arial" panose="020B0604020202020204" pitchFamily="34" charset="0"/>
                <a:cs typeface="Arial" panose="020B0604020202020204" pitchFamily="34" charset="0"/>
              </a:rPr>
              <a:t>For L1000, L2000, L3000 and L4000</a:t>
            </a:r>
            <a:endParaRPr lang="en-US" altLang="zh-CN" sz="1400">
              <a:latin typeface="Arial" panose="020B0604020202020204" pitchFamily="34" charset="0"/>
              <a:cs typeface="Arial" panose="020B0604020202020204" pitchFamily="34" charset="0"/>
            </a:endParaRPr>
          </a:p>
          <a:p>
            <a:pPr marL="285750" indent="-285750" fontAlgn="auto">
              <a:spcBef>
                <a:spcPts val="600"/>
              </a:spcBef>
              <a:buFont typeface="Arial" panose="020B0604020202020204" pitchFamily="34" charset="0"/>
              <a:buChar char="•"/>
            </a:pPr>
            <a:r>
              <a:rPr lang="en-US" altLang="zh-CN" sz="1400">
                <a:latin typeface="Arial" panose="020B0604020202020204" pitchFamily="34" charset="0"/>
                <a:cs typeface="Arial" panose="020B0604020202020204" pitchFamily="34" charset="0"/>
              </a:rPr>
              <a:t>Select the pdbs of protein in complex with similar compounds for docking;</a:t>
            </a:r>
            <a:endParaRPr lang="en-US" altLang="zh-CN" sz="1400">
              <a:latin typeface="Arial" panose="020B0604020202020204" pitchFamily="34" charset="0"/>
              <a:cs typeface="Arial" panose="020B0604020202020204" pitchFamily="34" charset="0"/>
            </a:endParaRPr>
          </a:p>
          <a:p>
            <a:pPr marL="285750" indent="-285750" fontAlgn="auto">
              <a:spcBef>
                <a:spcPts val="600"/>
              </a:spcBef>
              <a:buFont typeface="Arial" panose="020B0604020202020204" pitchFamily="34" charset="0"/>
              <a:buChar char="•"/>
            </a:pPr>
            <a:r>
              <a:rPr lang="en-US" altLang="zh-CN" sz="1400">
                <a:latin typeface="Arial" panose="020B0604020202020204" pitchFamily="34" charset="0"/>
                <a:cs typeface="Arial" panose="020B0604020202020204" pitchFamily="34" charset="0"/>
              </a:rPr>
              <a:t>Use multiple conformations of the protein as receptor for docking;</a:t>
            </a:r>
            <a:endParaRPr lang="en-US" altLang="zh-CN" sz="1400">
              <a:latin typeface="Arial" panose="020B0604020202020204" pitchFamily="34" charset="0"/>
              <a:cs typeface="Arial" panose="020B0604020202020204" pitchFamily="34" charset="0"/>
            </a:endParaRPr>
          </a:p>
          <a:p>
            <a:pPr marL="285750" indent="-285750" fontAlgn="auto">
              <a:spcBef>
                <a:spcPts val="600"/>
              </a:spcBef>
              <a:buFont typeface="Arial" panose="020B0604020202020204" pitchFamily="34" charset="0"/>
              <a:buChar char="•"/>
            </a:pPr>
            <a:r>
              <a:rPr lang="en-US" altLang="zh-CN" sz="1400">
                <a:latin typeface="Arial" panose="020B0604020202020204" pitchFamily="34" charset="0"/>
                <a:cs typeface="Arial" panose="020B0604020202020204" pitchFamily="34" charset="0"/>
              </a:rPr>
              <a:t>Use vina and Codock-Ligand to generate docking poses;</a:t>
            </a:r>
            <a:endParaRPr lang="en-US" altLang="zh-CN" sz="1400">
              <a:latin typeface="Arial" panose="020B0604020202020204" pitchFamily="34" charset="0"/>
              <a:cs typeface="Arial" panose="020B0604020202020204" pitchFamily="34" charset="0"/>
            </a:endParaRPr>
          </a:p>
          <a:p>
            <a:pPr marL="285750" indent="-285750" fontAlgn="auto">
              <a:spcBef>
                <a:spcPts val="600"/>
              </a:spcBef>
              <a:buFont typeface="Arial" panose="020B0604020202020204" pitchFamily="34" charset="0"/>
              <a:buChar char="•"/>
            </a:pPr>
            <a:r>
              <a:rPr lang="en-US" altLang="zh-CN" sz="1400">
                <a:latin typeface="Arial" panose="020B0604020202020204" pitchFamily="34" charset="0"/>
                <a:cs typeface="Arial" panose="020B0604020202020204" pitchFamily="34" charset="0"/>
              </a:rPr>
              <a:t>Clustering the poses based on RMSD;</a:t>
            </a:r>
            <a:endParaRPr lang="en-US" altLang="zh-CN" sz="1400">
              <a:latin typeface="Arial" panose="020B0604020202020204" pitchFamily="34" charset="0"/>
              <a:cs typeface="Arial" panose="020B0604020202020204" pitchFamily="34" charset="0"/>
            </a:endParaRPr>
          </a:p>
          <a:p>
            <a:pPr marL="285750" indent="-285750" fontAlgn="auto">
              <a:spcBef>
                <a:spcPts val="600"/>
              </a:spcBef>
              <a:buFont typeface="Arial" panose="020B0604020202020204" pitchFamily="34" charset="0"/>
              <a:buChar char="•"/>
            </a:pPr>
            <a:r>
              <a:rPr lang="en-US" altLang="zh-CN" sz="1400">
                <a:latin typeface="Arial" panose="020B0604020202020204" pitchFamily="34" charset="0"/>
                <a:cs typeface="Arial" panose="020B0604020202020204" pitchFamily="34" charset="0"/>
              </a:rPr>
              <a:t>For affinity, use information from BDB to adjust the final values.</a:t>
            </a:r>
            <a:endParaRPr lang="en-US" altLang="zh-CN" sz="140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4276725" y="1131570"/>
            <a:ext cx="3826510" cy="1938020"/>
          </a:xfrm>
          <a:prstGeom prst="rect">
            <a:avLst/>
          </a:prstGeom>
          <a:noFill/>
        </p:spPr>
        <p:txBody>
          <a:bodyPr wrap="square">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L1000 Chymase </a:t>
            </a:r>
            <a:endPar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50000"/>
              </a:lnSpc>
            </a:pPr>
            <a:endParaRPr lang="en-US" altLang="zh-CN" sz="1600" dirty="0">
              <a:solidFill>
                <a:srgbClr val="0070C0"/>
              </a:solidFill>
              <a:latin typeface="Arial" panose="020B0604020202020204" pitchFamily="34" charset="0"/>
              <a:ea typeface="微软雅黑" panose="020B0503020204020204" charset="-122"/>
            </a:endParaRPr>
          </a:p>
          <a:p>
            <a:pPr algn="l">
              <a:lnSpc>
                <a:spcPct val="150000"/>
              </a:lnSpc>
            </a:pPr>
            <a:endParaRPr lang="en-US" altLang="zh-CN" sz="1600" dirty="0">
              <a:solidFill>
                <a:srgbClr val="0070C0"/>
              </a:solidFill>
              <a:latin typeface="Arial" panose="020B0604020202020204" pitchFamily="34" charset="0"/>
              <a:ea typeface="微软雅黑" panose="020B0503020204020204" charset="-122"/>
            </a:endParaRPr>
          </a:p>
          <a:p>
            <a:pPr algn="l">
              <a:lnSpc>
                <a:spcPct val="150000"/>
              </a:lnSpc>
            </a:pPr>
            <a:endParaRPr lang="en-US" altLang="zh-CN" sz="1600" dirty="0">
              <a:solidFill>
                <a:srgbClr val="0070C0"/>
              </a:solidFill>
              <a:latin typeface="Arial" panose="020B0604020202020204" pitchFamily="34" charset="0"/>
              <a:ea typeface="微软雅黑" panose="020B0503020204020204" charset="-122"/>
            </a:endParaRPr>
          </a:p>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L2000 Cathepsin-G</a:t>
            </a:r>
            <a:r>
              <a:rPr lang="en-US" altLang="zh-CN" sz="1600" dirty="0">
                <a:solidFill>
                  <a:srgbClr val="0070C0"/>
                </a:solidFill>
                <a:latin typeface="Arial" panose="020B0604020202020204" pitchFamily="34" charset="0"/>
                <a:ea typeface="微软雅黑" panose="020B0503020204020204" charset="-122"/>
              </a:rPr>
              <a:t> </a:t>
            </a:r>
            <a:endParaRPr lang="en-US" altLang="zh-CN" sz="1600" dirty="0">
              <a:solidFill>
                <a:srgbClr val="0070C0"/>
              </a:solidFill>
              <a:latin typeface="Arial" panose="020B0604020202020204" pitchFamily="34" charset="0"/>
              <a:ea typeface="微软雅黑" panose="020B0503020204020204" charset="-122"/>
            </a:endParaRPr>
          </a:p>
        </p:txBody>
      </p:sp>
      <p:sp>
        <p:nvSpPr>
          <p:cNvPr id="14" name="矩形 13"/>
          <p:cNvSpPr/>
          <p:nvPr/>
        </p:nvSpPr>
        <p:spPr>
          <a:xfrm>
            <a:off x="2455744" y="765421"/>
            <a:ext cx="100413" cy="144016"/>
          </a:xfrm>
          <a:prstGeom prst="rect">
            <a:avLst/>
          </a:prstGeom>
          <a:solidFill>
            <a:srgbClr val="63E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555875" y="699135"/>
            <a:ext cx="165544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Cathepsin-G (L2000)</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nvSpPr>
        <p:spPr>
          <a:xfrm>
            <a:off x="508141" y="75878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608330" y="692150"/>
            <a:ext cx="170751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Chymase</a:t>
            </a:r>
            <a:r>
              <a:rPr lang="en-US" altLang="zh-CN" sz="1200" dirty="0" smtClean="0">
                <a:solidFill>
                  <a:srgbClr val="0070C0"/>
                </a:solidFill>
                <a:latin typeface="Arial" panose="020B0604020202020204" pitchFamily="34" charset="0"/>
                <a:ea typeface="微软雅黑" panose="020B0503020204020204" charset="-122"/>
                <a:sym typeface="+mn-ea"/>
              </a:rPr>
              <a:t> (L1000)</a:t>
            </a:r>
            <a:endParaRPr lang="en-US" altLang="zh-CN" sz="1200" dirty="0" smtClean="0">
              <a:solidFill>
                <a:srgbClr val="0070C0"/>
              </a:solidFill>
              <a:latin typeface="Arial" panose="020B0604020202020204" pitchFamily="34" charset="0"/>
              <a:ea typeface="微软雅黑" panose="020B0503020204020204" charset="-122"/>
            </a:endParaRPr>
          </a:p>
        </p:txBody>
      </p:sp>
      <p:pic>
        <p:nvPicPr>
          <p:cNvPr id="9" name="图片 8" descr="1153"/>
          <p:cNvPicPr>
            <a:picLocks noChangeAspect="1"/>
          </p:cNvPicPr>
          <p:nvPr/>
        </p:nvPicPr>
        <p:blipFill>
          <a:blip r:embed="rId1"/>
          <a:stretch>
            <a:fillRect/>
          </a:stretch>
        </p:blipFill>
        <p:spPr>
          <a:xfrm>
            <a:off x="323215" y="1131570"/>
            <a:ext cx="3554730" cy="3554730"/>
          </a:xfrm>
          <a:prstGeom prst="rect">
            <a:avLst/>
          </a:prstGeom>
        </p:spPr>
      </p:pic>
      <p:pic>
        <p:nvPicPr>
          <p:cNvPr id="2" name="图片 1" descr="111"/>
          <p:cNvPicPr>
            <a:picLocks noChangeAspect="1"/>
          </p:cNvPicPr>
          <p:nvPr/>
        </p:nvPicPr>
        <p:blipFill>
          <a:blip r:embed="rId2"/>
          <a:srcRect l="21683" t="8498" r="24831" b="6473"/>
          <a:stretch>
            <a:fillRect/>
          </a:stretch>
        </p:blipFill>
        <p:spPr>
          <a:xfrm>
            <a:off x="6588125" y="987425"/>
            <a:ext cx="1753870" cy="1422400"/>
          </a:xfrm>
          <a:prstGeom prst="rect">
            <a:avLst/>
          </a:prstGeom>
        </p:spPr>
      </p:pic>
      <p:sp>
        <p:nvSpPr>
          <p:cNvPr id="4" name="文本框 3"/>
          <p:cNvSpPr txBox="1"/>
          <p:nvPr/>
        </p:nvSpPr>
        <p:spPr>
          <a:xfrm>
            <a:off x="116840" y="186055"/>
            <a:ext cx="476440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Pockets for L1000 and L2000</a:t>
            </a:r>
            <a:endParaRPr lang="en-US" altLang="zh-CN" b="1">
              <a:latin typeface="Arial" panose="020B0604020202020204" pitchFamily="34" charset="0"/>
              <a:cs typeface="Arial" panose="020B0604020202020204" pitchFamily="34" charset="0"/>
            </a:endParaRPr>
          </a:p>
        </p:txBody>
      </p:sp>
      <p:sp>
        <p:nvSpPr>
          <p:cNvPr id="8" name="文本框 7"/>
          <p:cNvSpPr txBox="1"/>
          <p:nvPr/>
        </p:nvSpPr>
        <p:spPr>
          <a:xfrm>
            <a:off x="734695" y="4721225"/>
            <a:ext cx="7099935" cy="337185"/>
          </a:xfrm>
          <a:prstGeom prst="rect">
            <a:avLst/>
          </a:prstGeom>
          <a:noFill/>
        </p:spPr>
        <p:txBody>
          <a:bodyPr wrap="square" rtlCol="0">
            <a:spAutoFit/>
          </a:bodyPr>
          <a:p>
            <a:pPr algn="ctr"/>
            <a:r>
              <a:rPr lang="en-US" altLang="zh-CN" sz="1600">
                <a:latin typeface="Arial" panose="020B0604020202020204" pitchFamily="34" charset="0"/>
                <a:cs typeface="Arial" panose="020B0604020202020204" pitchFamily="34" charset="0"/>
              </a:rPr>
              <a:t>L1000 and L2000 are homology proteins with similar binding pockets</a:t>
            </a:r>
            <a:endParaRPr lang="zh-CN" altLang="en-US" sz="1600">
              <a:latin typeface="Arial" panose="020B0604020202020204" pitchFamily="34" charset="0"/>
              <a:cs typeface="Arial" panose="020B0604020202020204" pitchFamily="34" charset="0"/>
            </a:endParaRPr>
          </a:p>
        </p:txBody>
      </p:sp>
      <p:sp>
        <p:nvSpPr>
          <p:cNvPr id="12" name="矩形 11"/>
          <p:cNvSpPr/>
          <p:nvPr/>
        </p:nvSpPr>
        <p:spPr>
          <a:xfrm>
            <a:off x="1548130" y="4011930"/>
            <a:ext cx="94551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Arg-151</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矩形 12"/>
          <p:cNvSpPr/>
          <p:nvPr/>
        </p:nvSpPr>
        <p:spPr>
          <a:xfrm>
            <a:off x="683895" y="3075305"/>
            <a:ext cx="932180"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Lys-200</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矩形 9"/>
          <p:cNvSpPr/>
          <p:nvPr/>
        </p:nvSpPr>
        <p:spPr>
          <a:xfrm>
            <a:off x="2555875" y="2888615"/>
            <a:ext cx="1084580"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Lys-49</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矩形 14"/>
          <p:cNvSpPr/>
          <p:nvPr/>
        </p:nvSpPr>
        <p:spPr>
          <a:xfrm>
            <a:off x="323850" y="2409825"/>
            <a:ext cx="94678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Phe-199</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6" name="矩形 15"/>
          <p:cNvSpPr/>
          <p:nvPr/>
        </p:nvSpPr>
        <p:spPr>
          <a:xfrm>
            <a:off x="2268220" y="1730375"/>
            <a:ext cx="101155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His-66</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矩形 16"/>
          <p:cNvSpPr/>
          <p:nvPr/>
        </p:nvSpPr>
        <p:spPr>
          <a:xfrm>
            <a:off x="1475740" y="2355850"/>
            <a:ext cx="92138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Ser-203</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6731635" y="2691130"/>
            <a:ext cx="1871980" cy="17932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nvSpPr>
        <p:spPr>
          <a:xfrm rot="17340000">
            <a:off x="3155315" y="2432050"/>
            <a:ext cx="621030" cy="64389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椭圆 2"/>
          <p:cNvSpPr/>
          <p:nvPr/>
        </p:nvSpPr>
        <p:spPr>
          <a:xfrm rot="240000">
            <a:off x="3193415" y="3260725"/>
            <a:ext cx="941070" cy="945515"/>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rot="240000">
            <a:off x="3800475" y="2592705"/>
            <a:ext cx="627380" cy="61087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rot="240000">
            <a:off x="5256530" y="3037840"/>
            <a:ext cx="1011555" cy="1073785"/>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rot="240000">
            <a:off x="4881245" y="1943100"/>
            <a:ext cx="569595" cy="614680"/>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rot="240000">
            <a:off x="4448810" y="2519045"/>
            <a:ext cx="569595" cy="614680"/>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descr="111"/>
          <p:cNvPicPr>
            <a:picLocks noChangeAspect="1"/>
          </p:cNvPicPr>
          <p:nvPr/>
        </p:nvPicPr>
        <p:blipFill>
          <a:blip r:embed="rId1"/>
          <a:stretch>
            <a:fillRect/>
          </a:stretch>
        </p:blipFill>
        <p:spPr>
          <a:xfrm>
            <a:off x="2628265" y="771525"/>
            <a:ext cx="3888105" cy="3888105"/>
          </a:xfrm>
          <a:prstGeom prst="rect">
            <a:avLst/>
          </a:prstGeom>
        </p:spPr>
      </p:pic>
      <p:cxnSp>
        <p:nvCxnSpPr>
          <p:cNvPr id="4" name="直接连接符 3"/>
          <p:cNvCxnSpPr>
            <a:stCxn id="2" idx="0"/>
          </p:cNvCxnSpPr>
          <p:nvPr/>
        </p:nvCxnSpPr>
        <p:spPr>
          <a:xfrm flipH="1" flipV="1">
            <a:off x="2411730" y="2211070"/>
            <a:ext cx="749935" cy="4381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77900" y="1851660"/>
            <a:ext cx="1433830" cy="460375"/>
          </a:xfrm>
          <a:prstGeom prst="rect">
            <a:avLst/>
          </a:prstGeom>
          <a:noFill/>
        </p:spPr>
        <p:txBody>
          <a:bodyPr wrap="square">
            <a:spAutoFit/>
          </a:bodyPr>
          <a:p>
            <a:pPr algn="l">
              <a:lnSpc>
                <a:spcPct val="150000"/>
              </a:lnSpc>
            </a:pPr>
            <a:r>
              <a:rPr lang="en-US" altLang="zh-CN" sz="1600" dirty="0">
                <a:solidFill>
                  <a:srgbClr val="0070C0"/>
                </a:solidFill>
                <a:latin typeface="Arial" panose="020B0604020202020204" pitchFamily="34" charset="0"/>
                <a:ea typeface="微软雅黑" panose="020B0503020204020204" charset="-122"/>
              </a:rPr>
              <a:t>π interaction</a:t>
            </a:r>
            <a:endParaRPr lang="en-US" altLang="zh-CN" sz="1600" dirty="0">
              <a:solidFill>
                <a:srgbClr val="0070C0"/>
              </a:solidFill>
              <a:latin typeface="Arial" panose="020B0604020202020204" pitchFamily="34" charset="0"/>
              <a:ea typeface="微软雅黑" panose="020B0503020204020204" charset="-122"/>
            </a:endParaRPr>
          </a:p>
        </p:txBody>
      </p:sp>
      <p:cxnSp>
        <p:nvCxnSpPr>
          <p:cNvPr id="11" name="直接连接符 10"/>
          <p:cNvCxnSpPr/>
          <p:nvPr/>
        </p:nvCxnSpPr>
        <p:spPr>
          <a:xfrm flipH="1">
            <a:off x="2411730" y="3945890"/>
            <a:ext cx="821690" cy="426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996055" y="3808730"/>
            <a:ext cx="94551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Arg-151</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矩形 12"/>
          <p:cNvSpPr/>
          <p:nvPr/>
        </p:nvSpPr>
        <p:spPr>
          <a:xfrm>
            <a:off x="3063875" y="2974340"/>
            <a:ext cx="932180"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Lys-200</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4" name="矩形 13"/>
          <p:cNvSpPr/>
          <p:nvPr/>
        </p:nvSpPr>
        <p:spPr>
          <a:xfrm>
            <a:off x="5507990" y="4034790"/>
            <a:ext cx="1084580"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Lys-49</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矩形 14"/>
          <p:cNvSpPr/>
          <p:nvPr/>
        </p:nvSpPr>
        <p:spPr>
          <a:xfrm>
            <a:off x="2924810" y="2139315"/>
            <a:ext cx="94678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Phe-199</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6" name="矩形 15"/>
          <p:cNvSpPr/>
          <p:nvPr/>
        </p:nvSpPr>
        <p:spPr>
          <a:xfrm>
            <a:off x="5292090" y="1779270"/>
            <a:ext cx="101155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His-66</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矩形 16"/>
          <p:cNvSpPr/>
          <p:nvPr/>
        </p:nvSpPr>
        <p:spPr>
          <a:xfrm>
            <a:off x="3996055" y="2974340"/>
            <a:ext cx="921385" cy="337185"/>
          </a:xfrm>
          <a:prstGeom prst="rect">
            <a:avLst/>
          </a:prstGeom>
          <a:noFill/>
        </p:spPr>
        <p:txBody>
          <a:bodyPr wrap="square">
            <a:spAutoFit/>
          </a:bodyPr>
          <a:p>
            <a:pPr algn="l">
              <a:lnSpc>
                <a:spcPct val="100000"/>
              </a:lnSpc>
            </a:pPr>
            <a:r>
              <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Ser-203</a:t>
            </a:r>
            <a:endParaRPr lang="en-US" altLang="zh-CN" sz="16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矩形 17"/>
          <p:cNvSpPr/>
          <p:nvPr/>
        </p:nvSpPr>
        <p:spPr>
          <a:xfrm>
            <a:off x="467360" y="4349115"/>
            <a:ext cx="2383155" cy="460375"/>
          </a:xfrm>
          <a:prstGeom prst="rect">
            <a:avLst/>
          </a:prstGeom>
          <a:noFill/>
        </p:spPr>
        <p:txBody>
          <a:bodyPr wrap="square">
            <a:spAutoFit/>
          </a:bodyPr>
          <a:p>
            <a:pPr algn="l">
              <a:lnSpc>
                <a:spcPct val="150000"/>
              </a:lnSpc>
            </a:pPr>
            <a:r>
              <a:rPr lang="en-US" altLang="zh-CN" sz="1600" dirty="0">
                <a:solidFill>
                  <a:srgbClr val="DA2BAF"/>
                </a:solidFill>
                <a:latin typeface="Arial" panose="020B0604020202020204" pitchFamily="34" charset="0"/>
                <a:ea typeface="微软雅黑" panose="020B0503020204020204" charset="-122"/>
              </a:rPr>
              <a:t>Strong electronegativity</a:t>
            </a:r>
            <a:endParaRPr lang="en-US" altLang="zh-CN" sz="1600" dirty="0">
              <a:solidFill>
                <a:srgbClr val="DA2BAF"/>
              </a:solidFill>
              <a:latin typeface="Arial" panose="020B0604020202020204" pitchFamily="34" charset="0"/>
              <a:ea typeface="微软雅黑" panose="020B0503020204020204" charset="-122"/>
            </a:endParaRPr>
          </a:p>
        </p:txBody>
      </p:sp>
      <p:cxnSp>
        <p:nvCxnSpPr>
          <p:cNvPr id="19" name="直接连接符 18"/>
          <p:cNvCxnSpPr/>
          <p:nvPr/>
        </p:nvCxnSpPr>
        <p:spPr>
          <a:xfrm flipH="1">
            <a:off x="5436235" y="1851660"/>
            <a:ext cx="1296035" cy="426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516370" y="1347470"/>
            <a:ext cx="2165350" cy="829945"/>
          </a:xfrm>
          <a:prstGeom prst="rect">
            <a:avLst/>
          </a:prstGeom>
          <a:noFill/>
        </p:spPr>
        <p:txBody>
          <a:bodyPr wrap="square">
            <a:spAutoFit/>
          </a:bodyPr>
          <a:p>
            <a:pPr algn="ctr">
              <a:lnSpc>
                <a:spcPct val="150000"/>
              </a:lnSpc>
            </a:pPr>
            <a:r>
              <a:rPr lang="en-US" altLang="zh-CN" sz="1600" dirty="0">
                <a:solidFill>
                  <a:schemeClr val="accent6">
                    <a:lumMod val="75000"/>
                  </a:schemeClr>
                </a:solidFill>
                <a:latin typeface="Arial" panose="020B0604020202020204" pitchFamily="34" charset="0"/>
                <a:ea typeface="微软雅黑" panose="020B0503020204020204" charset="-122"/>
                <a:sym typeface="+mn-ea"/>
              </a:rPr>
              <a:t>π interaction and</a:t>
            </a:r>
            <a:endParaRPr lang="en-US" altLang="zh-CN" sz="1600" dirty="0">
              <a:solidFill>
                <a:schemeClr val="accent6">
                  <a:lumMod val="75000"/>
                </a:schemeClr>
              </a:solidFill>
              <a:latin typeface="Arial" panose="020B0604020202020204" pitchFamily="34" charset="0"/>
              <a:ea typeface="微软雅黑" panose="020B0503020204020204" charset="-122"/>
              <a:sym typeface="+mn-ea"/>
            </a:endParaRPr>
          </a:p>
          <a:p>
            <a:pPr algn="ctr">
              <a:lnSpc>
                <a:spcPct val="150000"/>
              </a:lnSpc>
            </a:pPr>
            <a:r>
              <a:rPr lang="en-US" altLang="zh-CN" sz="1600" dirty="0">
                <a:solidFill>
                  <a:schemeClr val="accent6">
                    <a:lumMod val="75000"/>
                  </a:schemeClr>
                </a:solidFill>
                <a:latin typeface="Arial" panose="020B0604020202020204" pitchFamily="34" charset="0"/>
                <a:ea typeface="微软雅黑" panose="020B0503020204020204" charset="-122"/>
              </a:rPr>
              <a:t>H bond donor</a:t>
            </a:r>
            <a:endParaRPr lang="en-US" altLang="zh-CN" sz="1600" dirty="0">
              <a:solidFill>
                <a:schemeClr val="accent6">
                  <a:lumMod val="75000"/>
                </a:schemeClr>
              </a:solidFill>
              <a:latin typeface="Arial" panose="020B0604020202020204" pitchFamily="34" charset="0"/>
              <a:ea typeface="微软雅黑" panose="020B0503020204020204" charset="-122"/>
            </a:endParaRPr>
          </a:p>
        </p:txBody>
      </p:sp>
      <p:sp>
        <p:nvSpPr>
          <p:cNvPr id="21" name="矩形 20"/>
          <p:cNvSpPr/>
          <p:nvPr/>
        </p:nvSpPr>
        <p:spPr>
          <a:xfrm>
            <a:off x="154940" y="699135"/>
            <a:ext cx="3716655" cy="460375"/>
          </a:xfrm>
          <a:prstGeom prst="rect">
            <a:avLst/>
          </a:prstGeom>
          <a:noFill/>
        </p:spPr>
        <p:txBody>
          <a:bodyPr wrap="square">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L1000 Chymase</a:t>
            </a:r>
            <a:endParaRPr lang="zh-CN" altLang="en-US" sz="1600" b="1" dirty="0">
              <a:solidFill>
                <a:srgbClr val="0070C0"/>
              </a:solidFill>
              <a:latin typeface="Arial" panose="020B0604020202020204" pitchFamily="34" charset="0"/>
              <a:ea typeface="微软雅黑" panose="020B0503020204020204" charset="-122"/>
            </a:endParaRPr>
          </a:p>
        </p:txBody>
      </p:sp>
      <p:sp>
        <p:nvSpPr>
          <p:cNvPr id="23" name="文本框 22"/>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Key interactions for ligand binding in L1000 and L2000</a:t>
            </a:r>
            <a:endParaRPr lang="en-US" altLang="zh-CN" b="1">
              <a:latin typeface="Arial" panose="020B0604020202020204" pitchFamily="34" charset="0"/>
              <a:cs typeface="Arial" panose="020B0604020202020204" pitchFamily="34" charset="0"/>
            </a:endParaRPr>
          </a:p>
        </p:txBody>
      </p:sp>
      <p:sp>
        <p:nvSpPr>
          <p:cNvPr id="22" name="文本框 21"/>
          <p:cNvSpPr txBox="1"/>
          <p:nvPr/>
        </p:nvSpPr>
        <p:spPr>
          <a:xfrm>
            <a:off x="3879850" y="4636770"/>
            <a:ext cx="1628140" cy="337185"/>
          </a:xfrm>
          <a:prstGeom prst="rect">
            <a:avLst/>
          </a:prstGeom>
          <a:noFill/>
        </p:spPr>
        <p:txBody>
          <a:bodyPr wrap="square" rtlCol="0" anchor="t">
            <a:spAutoFit/>
          </a:bodyPr>
          <a:p>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PDB ID: 5YJM</a:t>
            </a:r>
            <a:endParaRPr lang="zh-CN" altLang="en-US"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椭圆 7"/>
          <p:cNvSpPr/>
          <p:nvPr>
            <p:custDataLst>
              <p:tags r:id="rId1"/>
            </p:custDataLst>
          </p:nvPr>
        </p:nvSpPr>
        <p:spPr>
          <a:xfrm rot="240000">
            <a:off x="466090" y="2286635"/>
            <a:ext cx="1011555" cy="53848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custDataLst>
              <p:tags r:id="rId2"/>
            </p:custDataLst>
          </p:nvPr>
        </p:nvSpPr>
        <p:spPr>
          <a:xfrm rot="240000">
            <a:off x="1234440" y="1576070"/>
            <a:ext cx="374650" cy="325755"/>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custDataLst>
              <p:tags r:id="rId3"/>
            </p:custDataLst>
          </p:nvPr>
        </p:nvSpPr>
        <p:spPr>
          <a:xfrm rot="17340000">
            <a:off x="156210" y="1879600"/>
            <a:ext cx="408940" cy="31877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custDataLst>
              <p:tags r:id="rId4"/>
            </p:custDataLst>
          </p:nvPr>
        </p:nvSpPr>
        <p:spPr>
          <a:xfrm rot="17340000">
            <a:off x="1920240" y="1879600"/>
            <a:ext cx="408940" cy="31877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custDataLst>
              <p:tags r:id="rId5"/>
            </p:custDataLst>
          </p:nvPr>
        </p:nvSpPr>
        <p:spPr>
          <a:xfrm rot="17340000">
            <a:off x="3702685" y="1879600"/>
            <a:ext cx="408940" cy="31877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custDataLst>
              <p:tags r:id="rId6"/>
            </p:custDataLst>
          </p:nvPr>
        </p:nvSpPr>
        <p:spPr>
          <a:xfrm rot="17340000">
            <a:off x="5556250" y="1879600"/>
            <a:ext cx="408940" cy="31877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7"/>
            </p:custDataLst>
          </p:nvPr>
        </p:nvSpPr>
        <p:spPr>
          <a:xfrm rot="17340000">
            <a:off x="7356475" y="1879600"/>
            <a:ext cx="408940" cy="318770"/>
          </a:xfrm>
          <a:prstGeom prst="ellipse">
            <a:avLst/>
          </a:prstGeom>
          <a:solidFill>
            <a:schemeClr val="accent5">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custDataLst>
              <p:tags r:id="rId8"/>
            </p:custDataLst>
          </p:nvPr>
        </p:nvSpPr>
        <p:spPr>
          <a:xfrm rot="240000">
            <a:off x="3034030" y="1576070"/>
            <a:ext cx="374650" cy="325755"/>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custDataLst>
              <p:tags r:id="rId9"/>
            </p:custDataLst>
          </p:nvPr>
        </p:nvSpPr>
        <p:spPr>
          <a:xfrm rot="240000">
            <a:off x="4833620" y="1576070"/>
            <a:ext cx="374650" cy="325755"/>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custDataLst>
              <p:tags r:id="rId10"/>
            </p:custDataLst>
          </p:nvPr>
        </p:nvSpPr>
        <p:spPr>
          <a:xfrm rot="240000">
            <a:off x="6634480" y="1647825"/>
            <a:ext cx="374650" cy="325755"/>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custDataLst>
              <p:tags r:id="rId11"/>
            </p:custDataLst>
          </p:nvPr>
        </p:nvSpPr>
        <p:spPr>
          <a:xfrm rot="240000">
            <a:off x="8435340" y="1647825"/>
            <a:ext cx="374650" cy="325755"/>
          </a:xfrm>
          <a:prstGeom prst="ellipse">
            <a:avLst/>
          </a:prstGeom>
          <a:solidFill>
            <a:schemeClr val="accent6">
              <a:lumMod val="60000"/>
              <a:lumOff val="40000"/>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custDataLst>
              <p:tags r:id="rId12"/>
            </p:custDataLst>
          </p:nvPr>
        </p:nvSpPr>
        <p:spPr>
          <a:xfrm rot="240000">
            <a:off x="2177415" y="2287270"/>
            <a:ext cx="1011555" cy="53848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custDataLst>
              <p:tags r:id="rId13"/>
            </p:custDataLst>
          </p:nvPr>
        </p:nvSpPr>
        <p:spPr>
          <a:xfrm rot="240000">
            <a:off x="4066540" y="2286635"/>
            <a:ext cx="1011555" cy="53848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custDataLst>
              <p:tags r:id="rId14"/>
            </p:custDataLst>
          </p:nvPr>
        </p:nvSpPr>
        <p:spPr>
          <a:xfrm rot="240000">
            <a:off x="5902325" y="2286635"/>
            <a:ext cx="1011555" cy="53848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15"/>
            </p:custDataLst>
          </p:nvPr>
        </p:nvSpPr>
        <p:spPr>
          <a:xfrm rot="240000">
            <a:off x="7666990" y="2287905"/>
            <a:ext cx="1011555" cy="538480"/>
          </a:xfrm>
          <a:prstGeom prst="ellipse">
            <a:avLst/>
          </a:prstGeom>
          <a:solidFill>
            <a:srgbClr val="FF99FF">
              <a:alpha val="4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descr="11112312313dasasasasasasasasasasaseqweqwe23dasdasdasddasdasdasdadsadasdasdasdsdad1231"/>
          <p:cNvPicPr>
            <a:picLocks noChangeAspect="1"/>
          </p:cNvPicPr>
          <p:nvPr>
            <p:custDataLst>
              <p:tags r:id="rId16"/>
            </p:custDataLst>
          </p:nvPr>
        </p:nvPicPr>
        <p:blipFill>
          <a:blip r:embed="rId17"/>
          <a:stretch>
            <a:fillRect/>
          </a:stretch>
        </p:blipFill>
        <p:spPr>
          <a:xfrm>
            <a:off x="7272430" y="1059180"/>
            <a:ext cx="1799590" cy="1800000"/>
          </a:xfrm>
          <a:prstGeom prst="rect">
            <a:avLst/>
          </a:prstGeom>
        </p:spPr>
      </p:pic>
      <p:pic>
        <p:nvPicPr>
          <p:cNvPr id="4" name="图片 3" descr="11112312313dasasasasasasasasasasaseqweqwe23dasdasdasddasdasdasdasdad1231"/>
          <p:cNvPicPr>
            <a:picLocks noChangeAspect="1"/>
          </p:cNvPicPr>
          <p:nvPr>
            <p:custDataLst>
              <p:tags r:id="rId18"/>
            </p:custDataLst>
          </p:nvPr>
        </p:nvPicPr>
        <p:blipFill>
          <a:blip r:embed="rId19"/>
          <a:stretch>
            <a:fillRect/>
          </a:stretch>
        </p:blipFill>
        <p:spPr>
          <a:xfrm>
            <a:off x="5472205" y="1059180"/>
            <a:ext cx="1799590" cy="1800000"/>
          </a:xfrm>
          <a:prstGeom prst="rect">
            <a:avLst/>
          </a:prstGeom>
        </p:spPr>
      </p:pic>
      <p:pic>
        <p:nvPicPr>
          <p:cNvPr id="5" name="图片 4" descr="11112312313dasasasasasasasasasasaseqweqwe23dasdasdasd1231"/>
          <p:cNvPicPr>
            <a:picLocks noChangeAspect="1"/>
          </p:cNvPicPr>
          <p:nvPr>
            <p:custDataLst>
              <p:tags r:id="rId20"/>
            </p:custDataLst>
          </p:nvPr>
        </p:nvPicPr>
        <p:blipFill>
          <a:blip r:embed="rId21"/>
          <a:stretch>
            <a:fillRect/>
          </a:stretch>
        </p:blipFill>
        <p:spPr>
          <a:xfrm>
            <a:off x="1871755" y="1059180"/>
            <a:ext cx="1799590" cy="1800000"/>
          </a:xfrm>
          <a:prstGeom prst="rect">
            <a:avLst/>
          </a:prstGeom>
        </p:spPr>
      </p:pic>
      <p:pic>
        <p:nvPicPr>
          <p:cNvPr id="6" name="图片 5" descr="11112312313dasasasasasasasasasasaseqweqwe231231"/>
          <p:cNvPicPr>
            <a:picLocks noChangeAspect="1"/>
          </p:cNvPicPr>
          <p:nvPr>
            <p:custDataLst>
              <p:tags r:id="rId22"/>
            </p:custDataLst>
          </p:nvPr>
        </p:nvPicPr>
        <p:blipFill>
          <a:blip r:embed="rId23"/>
          <a:stretch>
            <a:fillRect/>
          </a:stretch>
        </p:blipFill>
        <p:spPr>
          <a:xfrm>
            <a:off x="3671980" y="1059180"/>
            <a:ext cx="1799590" cy="1800000"/>
          </a:xfrm>
          <a:prstGeom prst="rect">
            <a:avLst/>
          </a:prstGeom>
        </p:spPr>
      </p:pic>
      <p:pic>
        <p:nvPicPr>
          <p:cNvPr id="7" name="图片 6" descr="11112312313dasasasasasasasasasasas231231"/>
          <p:cNvPicPr>
            <a:picLocks noChangeAspect="1"/>
          </p:cNvPicPr>
          <p:nvPr>
            <p:custDataLst>
              <p:tags r:id="rId24"/>
            </p:custDataLst>
          </p:nvPr>
        </p:nvPicPr>
        <p:blipFill>
          <a:blip r:embed="rId25"/>
          <a:stretch>
            <a:fillRect/>
          </a:stretch>
        </p:blipFill>
        <p:spPr>
          <a:xfrm>
            <a:off x="71120" y="1059180"/>
            <a:ext cx="1800000" cy="1800000"/>
          </a:xfrm>
          <a:prstGeom prst="rect">
            <a:avLst/>
          </a:prstGeom>
        </p:spPr>
      </p:pic>
      <p:sp>
        <p:nvSpPr>
          <p:cNvPr id="27" name="矩形 26"/>
          <p:cNvSpPr/>
          <p:nvPr/>
        </p:nvSpPr>
        <p:spPr>
          <a:xfrm>
            <a:off x="3391734" y="765421"/>
            <a:ext cx="100413" cy="1440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3491865" y="699135"/>
            <a:ext cx="465264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π interaction and H bond donor</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9" name="矩形 28"/>
          <p:cNvSpPr/>
          <p:nvPr/>
        </p:nvSpPr>
        <p:spPr>
          <a:xfrm>
            <a:off x="222147" y="767042"/>
            <a:ext cx="100413" cy="14401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322560" y="700550"/>
            <a:ext cx="1257886"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π interaction</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1" name="矩形 30"/>
          <p:cNvSpPr/>
          <p:nvPr/>
        </p:nvSpPr>
        <p:spPr>
          <a:xfrm>
            <a:off x="1447306" y="774027"/>
            <a:ext cx="100413" cy="144016"/>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547495" y="707390"/>
            <a:ext cx="284924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Strong electronegativity</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33" name="矩形 32"/>
          <p:cNvSpPr/>
          <p:nvPr>
            <p:custDataLst>
              <p:tags r:id="rId26"/>
            </p:custDataLst>
          </p:nvPr>
        </p:nvSpPr>
        <p:spPr>
          <a:xfrm>
            <a:off x="682943" y="2944001"/>
            <a:ext cx="864096" cy="337185"/>
          </a:xfrm>
          <a:prstGeom prst="rect">
            <a:avLst/>
          </a:prstGeom>
          <a:noFill/>
        </p:spPr>
        <p:txBody>
          <a:bodyPr wrap="square">
            <a:spAutoFit/>
          </a:bodyPr>
          <a:p>
            <a:pPr algn="just"/>
            <a:r>
              <a:rPr lang="en-US" altLang="zh-CN" sz="1600" b="1" dirty="0" smtClean="0">
                <a:solidFill>
                  <a:srgbClr val="0070C0"/>
                </a:solidFill>
                <a:latin typeface="Arial" panose="020B0604020202020204" pitchFamily="34" charset="0"/>
                <a:ea typeface="微软雅黑" panose="020B0503020204020204" charset="-122"/>
              </a:rPr>
              <a:t>5YJM</a:t>
            </a:r>
            <a:endParaRPr lang="zh-CN" altLang="en-US" sz="1600" b="1" dirty="0">
              <a:solidFill>
                <a:srgbClr val="0070C0"/>
              </a:solidFill>
              <a:latin typeface="Arial" panose="020B0604020202020204" pitchFamily="34" charset="0"/>
              <a:ea typeface="微软雅黑" panose="020B0503020204020204" charset="-122"/>
            </a:endParaRPr>
          </a:p>
        </p:txBody>
      </p:sp>
      <p:sp>
        <p:nvSpPr>
          <p:cNvPr id="34" name="矩形 33"/>
          <p:cNvSpPr/>
          <p:nvPr>
            <p:custDataLst>
              <p:tags r:id="rId27"/>
            </p:custDataLst>
          </p:nvPr>
        </p:nvSpPr>
        <p:spPr>
          <a:xfrm>
            <a:off x="4124504" y="2922411"/>
            <a:ext cx="863600" cy="337185"/>
          </a:xfrm>
          <a:prstGeom prst="rect">
            <a:avLst/>
          </a:prstGeom>
          <a:noFill/>
        </p:spPr>
        <p:txBody>
          <a:bodyPr wrap="square">
            <a:spAutoFit/>
          </a:bodyPr>
          <a:p>
            <a:pPr algn="just"/>
            <a:r>
              <a:rPr lang="en-US" altLang="zh-CN" sz="1600" b="1" dirty="0" smtClean="0">
                <a:solidFill>
                  <a:srgbClr val="0070C0"/>
                </a:solidFill>
                <a:latin typeface="Arial" panose="020B0604020202020204" pitchFamily="34" charset="0"/>
                <a:ea typeface="微软雅黑" panose="020B0503020204020204" charset="-122"/>
              </a:rPr>
              <a:t>4K69</a:t>
            </a:r>
            <a:endParaRPr lang="zh-CN" altLang="en-US" sz="1600" b="1" dirty="0">
              <a:solidFill>
                <a:srgbClr val="0070C0"/>
              </a:solidFill>
              <a:latin typeface="Arial" panose="020B0604020202020204" pitchFamily="34" charset="0"/>
              <a:ea typeface="微软雅黑" panose="020B0503020204020204" charset="-122"/>
            </a:endParaRPr>
          </a:p>
        </p:txBody>
      </p:sp>
      <p:sp>
        <p:nvSpPr>
          <p:cNvPr id="35" name="矩形 34"/>
          <p:cNvSpPr/>
          <p:nvPr>
            <p:custDataLst>
              <p:tags r:id="rId28"/>
            </p:custDataLst>
          </p:nvPr>
        </p:nvSpPr>
        <p:spPr>
          <a:xfrm>
            <a:off x="2343329" y="2944001"/>
            <a:ext cx="863600" cy="337185"/>
          </a:xfrm>
          <a:prstGeom prst="rect">
            <a:avLst/>
          </a:prstGeom>
          <a:noFill/>
        </p:spPr>
        <p:txBody>
          <a:bodyPr wrap="square">
            <a:spAutoFit/>
          </a:bodyPr>
          <a:p>
            <a:pPr algn="just"/>
            <a:r>
              <a:rPr lang="en-US" altLang="zh-CN" sz="1600" b="1" dirty="0" smtClean="0">
                <a:solidFill>
                  <a:srgbClr val="0070C0"/>
                </a:solidFill>
                <a:latin typeface="Arial" panose="020B0604020202020204" pitchFamily="34" charset="0"/>
                <a:ea typeface="微软雅黑" panose="020B0503020204020204" charset="-122"/>
              </a:rPr>
              <a:t>4KP0</a:t>
            </a:r>
            <a:endParaRPr lang="zh-CN" altLang="en-US" sz="1600" b="1" dirty="0">
              <a:solidFill>
                <a:srgbClr val="0070C0"/>
              </a:solidFill>
              <a:latin typeface="Arial" panose="020B0604020202020204" pitchFamily="34" charset="0"/>
              <a:ea typeface="微软雅黑" panose="020B0503020204020204" charset="-122"/>
            </a:endParaRPr>
          </a:p>
        </p:txBody>
      </p:sp>
      <p:sp>
        <p:nvSpPr>
          <p:cNvPr id="36" name="矩形 35"/>
          <p:cNvSpPr/>
          <p:nvPr>
            <p:custDataLst>
              <p:tags r:id="rId29"/>
            </p:custDataLst>
          </p:nvPr>
        </p:nvSpPr>
        <p:spPr>
          <a:xfrm>
            <a:off x="6030774" y="2944001"/>
            <a:ext cx="863600" cy="337185"/>
          </a:xfrm>
          <a:prstGeom prst="rect">
            <a:avLst/>
          </a:prstGeom>
          <a:noFill/>
        </p:spPr>
        <p:txBody>
          <a:bodyPr wrap="square">
            <a:spAutoFit/>
          </a:bodyPr>
          <a:p>
            <a:pPr algn="just"/>
            <a:r>
              <a:rPr lang="en-US" altLang="zh-CN" sz="1600" b="1" dirty="0" smtClean="0">
                <a:solidFill>
                  <a:srgbClr val="0070C0"/>
                </a:solidFill>
                <a:latin typeface="Arial" panose="020B0604020202020204" pitchFamily="34" charset="0"/>
                <a:ea typeface="微软雅黑" panose="020B0503020204020204" charset="-122"/>
              </a:rPr>
              <a:t>2HVX</a:t>
            </a:r>
            <a:endParaRPr lang="zh-CN" altLang="en-US" sz="1600" b="1" dirty="0">
              <a:solidFill>
                <a:srgbClr val="0070C0"/>
              </a:solidFill>
              <a:latin typeface="Arial" panose="020B0604020202020204" pitchFamily="34" charset="0"/>
              <a:ea typeface="微软雅黑" panose="020B0503020204020204" charset="-122"/>
            </a:endParaRPr>
          </a:p>
        </p:txBody>
      </p:sp>
      <p:sp>
        <p:nvSpPr>
          <p:cNvPr id="37" name="矩形 36"/>
          <p:cNvSpPr/>
          <p:nvPr>
            <p:custDataLst>
              <p:tags r:id="rId30"/>
            </p:custDataLst>
          </p:nvPr>
        </p:nvSpPr>
        <p:spPr>
          <a:xfrm>
            <a:off x="7813219" y="2944001"/>
            <a:ext cx="863600" cy="337185"/>
          </a:xfrm>
          <a:prstGeom prst="rect">
            <a:avLst/>
          </a:prstGeom>
          <a:noFill/>
        </p:spPr>
        <p:txBody>
          <a:bodyPr wrap="square">
            <a:spAutoFit/>
          </a:bodyPr>
          <a:p>
            <a:pPr algn="just"/>
            <a:r>
              <a:rPr lang="en-US" altLang="zh-CN" sz="1600" b="1" dirty="0" smtClean="0">
                <a:solidFill>
                  <a:srgbClr val="0070C0"/>
                </a:solidFill>
                <a:latin typeface="Arial" panose="020B0604020202020204" pitchFamily="34" charset="0"/>
                <a:ea typeface="微软雅黑" panose="020B0503020204020204" charset="-122"/>
              </a:rPr>
              <a:t>3S0N</a:t>
            </a:r>
            <a:endParaRPr lang="zh-CN" altLang="en-US" sz="1600" b="1" dirty="0">
              <a:solidFill>
                <a:srgbClr val="0070C0"/>
              </a:solidFill>
              <a:latin typeface="Arial" panose="020B0604020202020204" pitchFamily="34" charset="0"/>
              <a:ea typeface="微软雅黑" panose="020B0503020204020204" charset="-122"/>
            </a:endParaRPr>
          </a:p>
        </p:txBody>
      </p:sp>
      <p:pic>
        <p:nvPicPr>
          <p:cNvPr id="38" name="图片 37"/>
          <p:cNvPicPr>
            <a:picLocks noChangeAspect="1"/>
          </p:cNvPicPr>
          <p:nvPr/>
        </p:nvPicPr>
        <p:blipFill>
          <a:blip r:embed="rId31"/>
          <a:stretch>
            <a:fillRect/>
          </a:stretch>
        </p:blipFill>
        <p:spPr>
          <a:xfrm>
            <a:off x="252095" y="3281045"/>
            <a:ext cx="1542415" cy="1534160"/>
          </a:xfrm>
          <a:prstGeom prst="rect">
            <a:avLst/>
          </a:prstGeom>
        </p:spPr>
      </p:pic>
      <p:pic>
        <p:nvPicPr>
          <p:cNvPr id="39" name="图片 38"/>
          <p:cNvPicPr>
            <a:picLocks noChangeAspect="1"/>
          </p:cNvPicPr>
          <p:nvPr/>
        </p:nvPicPr>
        <p:blipFill>
          <a:blip r:embed="rId32"/>
          <a:stretch>
            <a:fillRect/>
          </a:stretch>
        </p:blipFill>
        <p:spPr>
          <a:xfrm>
            <a:off x="3755390" y="3237865"/>
            <a:ext cx="1485900" cy="1654175"/>
          </a:xfrm>
          <a:prstGeom prst="rect">
            <a:avLst/>
          </a:prstGeom>
        </p:spPr>
      </p:pic>
      <p:pic>
        <p:nvPicPr>
          <p:cNvPr id="40" name="图片 39"/>
          <p:cNvPicPr>
            <a:picLocks noChangeAspect="1"/>
          </p:cNvPicPr>
          <p:nvPr/>
        </p:nvPicPr>
        <p:blipFill>
          <a:blip r:embed="rId33"/>
          <a:stretch>
            <a:fillRect/>
          </a:stretch>
        </p:blipFill>
        <p:spPr>
          <a:xfrm>
            <a:off x="1968500" y="3322320"/>
            <a:ext cx="1605280" cy="1579245"/>
          </a:xfrm>
          <a:prstGeom prst="rect">
            <a:avLst/>
          </a:prstGeom>
        </p:spPr>
      </p:pic>
      <p:pic>
        <p:nvPicPr>
          <p:cNvPr id="41" name="图片 40"/>
          <p:cNvPicPr>
            <a:picLocks noChangeAspect="1"/>
          </p:cNvPicPr>
          <p:nvPr/>
        </p:nvPicPr>
        <p:blipFill>
          <a:blip r:embed="rId34"/>
          <a:stretch>
            <a:fillRect/>
          </a:stretch>
        </p:blipFill>
        <p:spPr>
          <a:xfrm>
            <a:off x="7740650" y="3281045"/>
            <a:ext cx="1109980" cy="1609725"/>
          </a:xfrm>
          <a:prstGeom prst="rect">
            <a:avLst/>
          </a:prstGeom>
        </p:spPr>
      </p:pic>
      <p:pic>
        <p:nvPicPr>
          <p:cNvPr id="42" name="图片 41"/>
          <p:cNvPicPr>
            <a:picLocks noChangeAspect="1"/>
          </p:cNvPicPr>
          <p:nvPr/>
        </p:nvPicPr>
        <p:blipFill>
          <a:blip r:embed="rId35"/>
          <a:stretch>
            <a:fillRect/>
          </a:stretch>
        </p:blipFill>
        <p:spPr>
          <a:xfrm>
            <a:off x="5577840" y="3580765"/>
            <a:ext cx="1726565" cy="1062355"/>
          </a:xfrm>
          <a:prstGeom prst="rect">
            <a:avLst/>
          </a:prstGeom>
        </p:spPr>
      </p:pic>
      <p:sp>
        <p:nvSpPr>
          <p:cNvPr id="2" name="文本框 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PDBs with different ligands binding (L1000 and L2000) </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312313"/>
          <p:cNvPicPr>
            <a:picLocks noChangeAspect="1"/>
          </p:cNvPicPr>
          <p:nvPr>
            <p:custDataLst>
              <p:tags r:id="rId1"/>
            </p:custDataLst>
          </p:nvPr>
        </p:nvPicPr>
        <p:blipFill>
          <a:blip r:embed="rId2"/>
          <a:srcRect/>
          <a:stretch>
            <a:fillRect/>
          </a:stretch>
        </p:blipFill>
        <p:spPr>
          <a:xfrm>
            <a:off x="539750" y="2355850"/>
            <a:ext cx="2160270" cy="2160270"/>
          </a:xfrm>
          <a:prstGeom prst="rect">
            <a:avLst/>
          </a:prstGeom>
        </p:spPr>
      </p:pic>
      <p:sp>
        <p:nvSpPr>
          <p:cNvPr id="6" name="矩形 5"/>
          <p:cNvSpPr/>
          <p:nvPr>
            <p:custDataLst>
              <p:tags r:id="rId3"/>
            </p:custDataLst>
          </p:nvPr>
        </p:nvSpPr>
        <p:spPr>
          <a:xfrm>
            <a:off x="467360" y="4516120"/>
            <a:ext cx="2293620" cy="460375"/>
          </a:xfrm>
          <a:prstGeom prst="rect">
            <a:avLst/>
          </a:prstGeom>
          <a:noFill/>
        </p:spPr>
        <p:txBody>
          <a:bodyPr wrap="square">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1.27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矩形 17"/>
          <p:cNvSpPr/>
          <p:nvPr>
            <p:custDataLst>
              <p:tags r:id="rId4"/>
            </p:custDataLst>
          </p:nvPr>
        </p:nvSpPr>
        <p:spPr>
          <a:xfrm>
            <a:off x="327557"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427990"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6"/>
            </p:custDataLst>
          </p:nvPr>
        </p:nvSpPr>
        <p:spPr>
          <a:xfrm>
            <a:off x="2167396"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7"/>
            </p:custDataLst>
          </p:nvPr>
        </p:nvSpPr>
        <p:spPr>
          <a:xfrm>
            <a:off x="2267585"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 (Top 1)</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7" name="矩形 6"/>
          <p:cNvSpPr/>
          <p:nvPr>
            <p:custDataLst>
              <p:tags r:id="rId8"/>
            </p:custDataLst>
          </p:nvPr>
        </p:nvSpPr>
        <p:spPr>
          <a:xfrm>
            <a:off x="3599815" y="4516120"/>
            <a:ext cx="2293620" cy="460375"/>
          </a:xfrm>
          <a:prstGeom prst="rect">
            <a:avLst/>
          </a:prstGeom>
          <a:noFill/>
        </p:spPr>
        <p:txBody>
          <a:bodyPr wrap="square">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0.84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9" name="图片 8" descr="999"/>
          <p:cNvPicPr>
            <a:picLocks noChangeAspect="1"/>
          </p:cNvPicPr>
          <p:nvPr>
            <p:custDataLst>
              <p:tags r:id="rId9"/>
            </p:custDataLst>
          </p:nvPr>
        </p:nvPicPr>
        <p:blipFill>
          <a:blip r:embed="rId10"/>
          <a:stretch>
            <a:fillRect/>
          </a:stretch>
        </p:blipFill>
        <p:spPr>
          <a:xfrm>
            <a:off x="3636285" y="2139950"/>
            <a:ext cx="2159794" cy="2160000"/>
          </a:xfrm>
          <a:prstGeom prst="rect">
            <a:avLst/>
          </a:prstGeom>
        </p:spPr>
      </p:pic>
      <p:pic>
        <p:nvPicPr>
          <p:cNvPr id="10" name="图片 9" descr="2112"/>
          <p:cNvPicPr>
            <a:picLocks noChangeAspect="1"/>
          </p:cNvPicPr>
          <p:nvPr>
            <p:custDataLst>
              <p:tags r:id="rId11"/>
            </p:custDataLst>
          </p:nvPr>
        </p:nvPicPr>
        <p:blipFill>
          <a:blip r:embed="rId12"/>
          <a:stretch>
            <a:fillRect/>
          </a:stretch>
        </p:blipFill>
        <p:spPr>
          <a:xfrm>
            <a:off x="6589035" y="2139950"/>
            <a:ext cx="2159794" cy="2160000"/>
          </a:xfrm>
          <a:prstGeom prst="rect">
            <a:avLst/>
          </a:prstGeom>
        </p:spPr>
      </p:pic>
      <p:sp>
        <p:nvSpPr>
          <p:cNvPr id="11" name="矩形 10"/>
          <p:cNvSpPr/>
          <p:nvPr>
            <p:custDataLst>
              <p:tags r:id="rId13"/>
            </p:custDataLst>
          </p:nvPr>
        </p:nvSpPr>
        <p:spPr>
          <a:xfrm>
            <a:off x="6228080" y="4516120"/>
            <a:ext cx="2293620" cy="460375"/>
          </a:xfrm>
          <a:prstGeom prst="rect">
            <a:avLst/>
          </a:prstGeom>
          <a:noFill/>
        </p:spPr>
        <p:txBody>
          <a:bodyPr wrap="square">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0.64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Å</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3" name="对象 2"/>
          <p:cNvGraphicFramePr>
            <a:graphicFrameLocks noChangeAspect="1"/>
          </p:cNvGraphicFramePr>
          <p:nvPr/>
        </p:nvGraphicFramePr>
        <p:xfrm>
          <a:off x="1147445" y="1203960"/>
          <a:ext cx="1696085" cy="937260"/>
        </p:xfrm>
        <a:graphic>
          <a:graphicData uri="http://schemas.openxmlformats.org/presentationml/2006/ole">
            <mc:AlternateContent xmlns:mc="http://schemas.openxmlformats.org/markup-compatibility/2006">
              <mc:Choice xmlns:v="urn:schemas-microsoft-com:vml" Requires="v">
                <p:oleObj spid="_x0000_s4" name="" r:id="rId14" imgW="2063115" imgH="1137285" progId="ChemDraw.Document.6.0">
                  <p:embed/>
                </p:oleObj>
              </mc:Choice>
              <mc:Fallback>
                <p:oleObj name="" r:id="rId14" imgW="2063115" imgH="1137285" progId="ChemDraw.Document.6.0">
                  <p:embed/>
                  <p:pic>
                    <p:nvPicPr>
                      <p:cNvPr id="0" name="图片 3"/>
                      <p:cNvPicPr/>
                      <p:nvPr/>
                    </p:nvPicPr>
                    <p:blipFill>
                      <a:blip r:embed="rId15"/>
                      <a:stretch>
                        <a:fillRect/>
                      </a:stretch>
                    </p:blipFill>
                    <p:spPr>
                      <a:xfrm>
                        <a:off x="1147445" y="1203960"/>
                        <a:ext cx="1696085" cy="937260"/>
                      </a:xfrm>
                      <a:prstGeom prst="rect">
                        <a:avLst/>
                      </a:prstGeom>
                    </p:spPr>
                  </p:pic>
                </p:oleObj>
              </mc:Fallback>
            </mc:AlternateContent>
          </a:graphicData>
        </a:graphic>
      </p:graphicFrame>
      <p:sp>
        <p:nvSpPr>
          <p:cNvPr id="30" name="矩形 29"/>
          <p:cNvSpPr/>
          <p:nvPr>
            <p:custDataLst>
              <p:tags r:id="rId16"/>
            </p:custDataLst>
          </p:nvPr>
        </p:nvSpPr>
        <p:spPr>
          <a:xfrm>
            <a:off x="327660" y="1203960"/>
            <a:ext cx="426783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L1001 </a:t>
            </a: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矩形 4"/>
          <p:cNvSpPr/>
          <p:nvPr>
            <p:custDataLst>
              <p:tags r:id="rId17"/>
            </p:custDataLst>
          </p:nvPr>
        </p:nvSpPr>
        <p:spPr>
          <a:xfrm>
            <a:off x="3599815" y="1203960"/>
            <a:ext cx="426783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L1005 </a:t>
            </a: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 name="矩形 7"/>
          <p:cNvSpPr/>
          <p:nvPr>
            <p:custDataLst>
              <p:tags r:id="rId18"/>
            </p:custDataLst>
          </p:nvPr>
        </p:nvSpPr>
        <p:spPr>
          <a:xfrm>
            <a:off x="6588760" y="1203960"/>
            <a:ext cx="4267835" cy="337185"/>
          </a:xfrm>
          <a:prstGeom prst="rect">
            <a:avLst/>
          </a:prstGeom>
          <a:noFill/>
        </p:spPr>
        <p:txBody>
          <a:bodyPr wrap="square">
            <a:spAutoFit/>
          </a:bodyPr>
          <a:p>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L1010 </a:t>
            </a:r>
            <a:r>
              <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1600"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12" name="对象 11"/>
          <p:cNvGraphicFramePr/>
          <p:nvPr/>
        </p:nvGraphicFramePr>
        <p:xfrm>
          <a:off x="4595495" y="972820"/>
          <a:ext cx="1149985" cy="1167130"/>
        </p:xfrm>
        <a:graphic>
          <a:graphicData uri="http://schemas.openxmlformats.org/presentationml/2006/ole">
            <mc:AlternateContent xmlns:mc="http://schemas.openxmlformats.org/markup-compatibility/2006">
              <mc:Choice xmlns:v="urn:schemas-microsoft-com:vml" Requires="v">
                <p:oleObj spid="_x0000_s13" name="" r:id="rId19" imgW="1427480" imgH="1438275" progId="ChemDraw.Document.6.0">
                  <p:embed/>
                </p:oleObj>
              </mc:Choice>
              <mc:Fallback>
                <p:oleObj name="" r:id="rId19" imgW="1427480" imgH="1438275" progId="ChemDraw.Document.6.0">
                  <p:embed/>
                  <p:pic>
                    <p:nvPicPr>
                      <p:cNvPr id="0" name="图片 12"/>
                      <p:cNvPicPr/>
                      <p:nvPr/>
                    </p:nvPicPr>
                    <p:blipFill>
                      <a:blip r:embed="rId20"/>
                      <a:stretch>
                        <a:fillRect/>
                      </a:stretch>
                    </p:blipFill>
                    <p:spPr>
                      <a:xfrm>
                        <a:off x="4595495" y="972820"/>
                        <a:ext cx="1149985" cy="1167130"/>
                      </a:xfrm>
                      <a:prstGeom prst="rect">
                        <a:avLst/>
                      </a:prstGeom>
                    </p:spPr>
                  </p:pic>
                </p:oleObj>
              </mc:Fallback>
            </mc:AlternateContent>
          </a:graphicData>
        </a:graphic>
      </p:graphicFrame>
      <p:graphicFrame>
        <p:nvGraphicFramePr>
          <p:cNvPr id="14" name="对象 13"/>
          <p:cNvGraphicFramePr/>
          <p:nvPr/>
        </p:nvGraphicFramePr>
        <p:xfrm>
          <a:off x="7467600" y="988060"/>
          <a:ext cx="1009650" cy="891540"/>
        </p:xfrm>
        <a:graphic>
          <a:graphicData uri="http://schemas.openxmlformats.org/presentationml/2006/ole">
            <mc:AlternateContent xmlns:mc="http://schemas.openxmlformats.org/markup-compatibility/2006">
              <mc:Choice xmlns:v="urn:schemas-microsoft-com:vml" Requires="v">
                <p:oleObj spid="_x0000_s15" name="" r:id="rId21" imgW="1371600" imgH="1204595" progId="ChemDraw.Document.6.0">
                  <p:embed/>
                </p:oleObj>
              </mc:Choice>
              <mc:Fallback>
                <p:oleObj name="" r:id="rId21" imgW="1371600" imgH="1204595" progId="ChemDraw.Document.6.0">
                  <p:embed/>
                  <p:pic>
                    <p:nvPicPr>
                      <p:cNvPr id="0" name="图片 14"/>
                      <p:cNvPicPr/>
                      <p:nvPr/>
                    </p:nvPicPr>
                    <p:blipFill>
                      <a:blip r:embed="rId22"/>
                      <a:stretch>
                        <a:fillRect/>
                      </a:stretch>
                    </p:blipFill>
                    <p:spPr>
                      <a:xfrm>
                        <a:off x="7467600" y="988060"/>
                        <a:ext cx="1009650" cy="891540"/>
                      </a:xfrm>
                      <a:prstGeom prst="rect">
                        <a:avLst/>
                      </a:prstGeom>
                    </p:spPr>
                  </p:pic>
                </p:oleObj>
              </mc:Fallback>
            </mc:AlternateContent>
          </a:graphicData>
        </a:graphic>
      </p:graphicFrame>
      <p:sp>
        <p:nvSpPr>
          <p:cNvPr id="22" name="文本框 2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Positive examples for L1000 prediction</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111111111111111111112"/>
          <p:cNvPicPr>
            <a:picLocks noChangeAspect="1"/>
          </p:cNvPicPr>
          <p:nvPr>
            <p:custDataLst>
              <p:tags r:id="rId1"/>
            </p:custDataLst>
          </p:nvPr>
        </p:nvPicPr>
        <p:blipFill>
          <a:blip r:embed="rId2"/>
          <a:stretch>
            <a:fillRect/>
          </a:stretch>
        </p:blipFill>
        <p:spPr>
          <a:xfrm>
            <a:off x="5879465" y="1491615"/>
            <a:ext cx="2520000" cy="2520000"/>
          </a:xfrm>
          <a:prstGeom prst="rect">
            <a:avLst/>
          </a:prstGeom>
        </p:spPr>
      </p:pic>
      <p:pic>
        <p:nvPicPr>
          <p:cNvPr id="3" name="图片 2" descr="11111111111111111111111111"/>
          <p:cNvPicPr>
            <a:picLocks noChangeAspect="1"/>
          </p:cNvPicPr>
          <p:nvPr>
            <p:custDataLst>
              <p:tags r:id="rId3"/>
            </p:custDataLst>
          </p:nvPr>
        </p:nvPicPr>
        <p:blipFill>
          <a:blip r:embed="rId4"/>
          <a:stretch>
            <a:fillRect/>
          </a:stretch>
        </p:blipFill>
        <p:spPr>
          <a:xfrm>
            <a:off x="3071495" y="1564005"/>
            <a:ext cx="2520000" cy="2520000"/>
          </a:xfrm>
          <a:prstGeom prst="rect">
            <a:avLst/>
          </a:prstGeom>
        </p:spPr>
      </p:pic>
      <p:sp>
        <p:nvSpPr>
          <p:cNvPr id="18" name="矩形 17"/>
          <p:cNvSpPr/>
          <p:nvPr>
            <p:custDataLst>
              <p:tags r:id="rId5"/>
            </p:custDataLst>
          </p:nvPr>
        </p:nvSpPr>
        <p:spPr>
          <a:xfrm>
            <a:off x="327557" y="766407"/>
            <a:ext cx="100413" cy="144016"/>
          </a:xfrm>
          <a:prstGeom prst="rect">
            <a:avLst/>
          </a:prstGeom>
          <a:solidFill>
            <a:srgbClr val="4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6"/>
            </p:custDataLst>
          </p:nvPr>
        </p:nvSpPr>
        <p:spPr>
          <a:xfrm>
            <a:off x="427990" y="699770"/>
            <a:ext cx="1642110"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Crystal Ligand Pose</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20" name="矩形 19"/>
          <p:cNvSpPr/>
          <p:nvPr>
            <p:custDataLst>
              <p:tags r:id="rId7"/>
            </p:custDataLst>
          </p:nvPr>
        </p:nvSpPr>
        <p:spPr>
          <a:xfrm>
            <a:off x="2167396" y="766407"/>
            <a:ext cx="100413" cy="144016"/>
          </a:xfrm>
          <a:prstGeom prst="rect">
            <a:avLst/>
          </a:prstGeom>
          <a:solidFill>
            <a:srgbClr val="DA2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8"/>
            </p:custDataLst>
          </p:nvPr>
        </p:nvSpPr>
        <p:spPr>
          <a:xfrm>
            <a:off x="2267585"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 (Top1)</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4" name="矩形 3"/>
          <p:cNvSpPr/>
          <p:nvPr>
            <p:custDataLst>
              <p:tags r:id="rId9"/>
            </p:custDataLst>
          </p:nvPr>
        </p:nvSpPr>
        <p:spPr>
          <a:xfrm>
            <a:off x="4563251" y="766407"/>
            <a:ext cx="100413" cy="144016"/>
          </a:xfrm>
          <a:prstGeom prst="rect">
            <a:avLst/>
          </a:prstGeom>
          <a:solidFill>
            <a:srgbClr val="F39191"/>
          </a:solidFill>
          <a:ln>
            <a:solidFill>
              <a:srgbClr val="D6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10"/>
            </p:custDataLst>
          </p:nvPr>
        </p:nvSpPr>
        <p:spPr>
          <a:xfrm>
            <a:off x="4663440" y="699770"/>
            <a:ext cx="2535555" cy="275590"/>
          </a:xfrm>
          <a:prstGeom prst="rect">
            <a:avLst/>
          </a:prstGeom>
          <a:noFill/>
        </p:spPr>
        <p:txBody>
          <a:bodyPr wrap="square">
            <a:spAutoFit/>
          </a:bodyPr>
          <a:p>
            <a:r>
              <a:rPr lang="en-US" altLang="zh-CN" sz="1200" dirty="0" smtClean="0">
                <a:solidFill>
                  <a:srgbClr val="0070C0"/>
                </a:solidFill>
                <a:latin typeface="Arial" panose="020B0604020202020204" pitchFamily="34" charset="0"/>
                <a:ea typeface="微软雅黑" panose="020B0503020204020204" charset="-122"/>
              </a:rPr>
              <a:t>Prediction </a:t>
            </a:r>
            <a:r>
              <a:rPr lang="en-US" altLang="zh-CN" sz="1200" dirty="0" smtClean="0">
                <a:solidFill>
                  <a:srgbClr val="0070C0"/>
                </a:solidFill>
                <a:latin typeface="Arial" panose="020B0604020202020204" pitchFamily="34" charset="0"/>
                <a:ea typeface="微软雅黑" panose="020B0503020204020204" charset="-122"/>
                <a:sym typeface="+mn-ea"/>
              </a:rPr>
              <a:t>Ligand Pose </a:t>
            </a:r>
            <a:r>
              <a:rPr lang="en-US" altLang="zh-CN" sz="1200" dirty="0" smtClean="0">
                <a:solidFill>
                  <a:srgbClr val="0070C0"/>
                </a:solidFill>
                <a:latin typeface="Arial" panose="020B0604020202020204" pitchFamily="34" charset="0"/>
                <a:ea typeface="微软雅黑" panose="020B0503020204020204" charset="-122"/>
                <a:sym typeface="+mn-ea"/>
              </a:rPr>
              <a:t>(Top3)</a:t>
            </a:r>
            <a:endParaRPr lang="en-US" altLang="zh-CN" sz="1200" dirty="0" smtClean="0">
              <a:solidFill>
                <a:srgbClr val="0070C0"/>
              </a:solidFill>
              <a:latin typeface="Arial" panose="020B0604020202020204" pitchFamily="34" charset="0"/>
              <a:ea typeface="微软雅黑" panose="020B0503020204020204" charset="-122"/>
            </a:endParaRPr>
          </a:p>
        </p:txBody>
      </p:sp>
      <p:sp>
        <p:nvSpPr>
          <p:cNvPr id="10" name="文本框 9"/>
          <p:cNvSpPr txBox="1"/>
          <p:nvPr>
            <p:custDataLst>
              <p:tags r:id="rId11"/>
            </p:custDataLst>
          </p:nvPr>
        </p:nvSpPr>
        <p:spPr>
          <a:xfrm>
            <a:off x="3060065" y="1347470"/>
            <a:ext cx="3526790" cy="414020"/>
          </a:xfrm>
          <a:prstGeom prst="rect">
            <a:avLst/>
          </a:prstGeom>
          <a:noFill/>
        </p:spPr>
        <p:txBody>
          <a:bodyPr wrap="square" rtlCol="0" anchor="t">
            <a:spAutoFit/>
          </a:bodyPr>
          <a:p>
            <a:pPr algn="l">
              <a:lnSpc>
                <a:spcPct val="150000"/>
              </a:lnSpc>
            </a:pPr>
            <a:r>
              <a:rPr lang="en-US" altLang="zh-CN" sz="1400" dirty="0" smtClean="0">
                <a:solidFill>
                  <a:srgbClr val="0070C0"/>
                </a:solidFill>
                <a:latin typeface="Arial" panose="020B0604020202020204" pitchFamily="34" charset="0"/>
                <a:ea typeface="微软雅黑" panose="020B0503020204020204" charset="-122"/>
                <a:sym typeface="+mn-ea"/>
              </a:rPr>
              <a:t>Prediction </a:t>
            </a:r>
            <a:r>
              <a:rPr lang="en-US" altLang="zh-CN" sz="1400" dirty="0" smtClean="0">
                <a:solidFill>
                  <a:srgbClr val="0070C0"/>
                </a:solidFill>
                <a:latin typeface="Arial" panose="020B0604020202020204" pitchFamily="34" charset="0"/>
                <a:ea typeface="微软雅黑" panose="020B0503020204020204" charset="-122"/>
                <a:sym typeface="+mn-ea"/>
              </a:rPr>
              <a:t>Pose 1 </a:t>
            </a:r>
            <a:endParaRPr lang="en-US" altLang="zh-CN" sz="1400" dirty="0" smtClean="0">
              <a:solidFill>
                <a:srgbClr val="0070C0"/>
              </a:solidFill>
              <a:latin typeface="Arial" panose="020B0604020202020204" pitchFamily="34" charset="0"/>
              <a:ea typeface="微软雅黑" panose="020B0503020204020204" charset="-122"/>
              <a:sym typeface="+mn-ea"/>
            </a:endParaRPr>
          </a:p>
        </p:txBody>
      </p:sp>
      <p:sp>
        <p:nvSpPr>
          <p:cNvPr id="30" name="矩形 29"/>
          <p:cNvSpPr/>
          <p:nvPr>
            <p:custDataLst>
              <p:tags r:id="rId12"/>
            </p:custDataLst>
          </p:nvPr>
        </p:nvSpPr>
        <p:spPr>
          <a:xfrm>
            <a:off x="327660" y="1131570"/>
            <a:ext cx="4267835" cy="368300"/>
          </a:xfrm>
          <a:prstGeom prst="rect">
            <a:avLst/>
          </a:prstGeom>
          <a:noFill/>
        </p:spPr>
        <p:txBody>
          <a:bodyPr wrap="square">
            <a:spAutoFit/>
          </a:bodyPr>
          <a:p>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rPr>
              <a:t>L1002 </a:t>
            </a:r>
            <a:r>
              <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b="1" dirty="0" smtClean="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custDataLst>
              <p:tags r:id="rId13"/>
            </p:custDataLst>
          </p:nvPr>
        </p:nvSpPr>
        <p:spPr>
          <a:xfrm>
            <a:off x="3071495" y="4083685"/>
            <a:ext cx="4572000"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RMSD</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7.81 Å</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9" name="文本框 8"/>
          <p:cNvSpPr txBox="1"/>
          <p:nvPr>
            <p:custDataLst>
              <p:tags r:id="rId14"/>
            </p:custDataLst>
          </p:nvPr>
        </p:nvSpPr>
        <p:spPr>
          <a:xfrm>
            <a:off x="5879465" y="4083685"/>
            <a:ext cx="1917065" cy="460375"/>
          </a:xfrm>
          <a:prstGeom prst="rect">
            <a:avLst/>
          </a:prstGeom>
          <a:noFill/>
        </p:spPr>
        <p:txBody>
          <a:bodyPr wrap="square" rtlCol="0" anchor="t">
            <a:spAutoFit/>
          </a:bodyPr>
          <a:p>
            <a:pPr algn="l">
              <a:lnSpc>
                <a:spcPct val="150000"/>
              </a:lnSpc>
            </a:pPr>
            <a:r>
              <a:rPr lang="en-US" altLang="zh-CN" sz="16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RMSD </a:t>
            </a:r>
            <a:r>
              <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1.07 Å</a:t>
            </a:r>
            <a:endParaRPr lang="en-US" altLang="zh-CN" sz="1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2" name="文本框 11"/>
          <p:cNvSpPr txBox="1"/>
          <p:nvPr>
            <p:custDataLst>
              <p:tags r:id="rId15"/>
            </p:custDataLst>
          </p:nvPr>
        </p:nvSpPr>
        <p:spPr>
          <a:xfrm>
            <a:off x="5879465" y="1347470"/>
            <a:ext cx="3526790" cy="414020"/>
          </a:xfrm>
          <a:prstGeom prst="rect">
            <a:avLst/>
          </a:prstGeom>
          <a:noFill/>
        </p:spPr>
        <p:txBody>
          <a:bodyPr wrap="square" rtlCol="0" anchor="t">
            <a:spAutoFit/>
          </a:bodyPr>
          <a:p>
            <a:pPr algn="l">
              <a:lnSpc>
                <a:spcPct val="150000"/>
              </a:lnSpc>
            </a:pPr>
            <a:r>
              <a:rPr lang="en-US" altLang="zh-CN" sz="1400" dirty="0" smtClean="0">
                <a:solidFill>
                  <a:srgbClr val="0070C0"/>
                </a:solidFill>
                <a:latin typeface="Arial" panose="020B0604020202020204" pitchFamily="34" charset="0"/>
                <a:ea typeface="微软雅黑" panose="020B0503020204020204" charset="-122"/>
                <a:sym typeface="+mn-ea"/>
              </a:rPr>
              <a:t>Prediction </a:t>
            </a:r>
            <a:r>
              <a:rPr lang="en-US" altLang="zh-CN" sz="1400" dirty="0" smtClean="0">
                <a:solidFill>
                  <a:srgbClr val="0070C0"/>
                </a:solidFill>
                <a:latin typeface="Arial" panose="020B0604020202020204" pitchFamily="34" charset="0"/>
                <a:ea typeface="微软雅黑" panose="020B0503020204020204" charset="-122"/>
                <a:sym typeface="+mn-ea"/>
              </a:rPr>
              <a:t>Pose 3</a:t>
            </a:r>
            <a:endParaRPr lang="en-US" altLang="zh-CN" sz="1400" dirty="0" smtClean="0">
              <a:solidFill>
                <a:srgbClr val="0070C0"/>
              </a:solidFill>
              <a:latin typeface="Arial" panose="020B0604020202020204" pitchFamily="34" charset="0"/>
              <a:ea typeface="微软雅黑" panose="020B0503020204020204" charset="-122"/>
              <a:sym typeface="+mn-ea"/>
            </a:endParaRPr>
          </a:p>
        </p:txBody>
      </p:sp>
      <p:sp>
        <p:nvSpPr>
          <p:cNvPr id="22" name="文本框 21"/>
          <p:cNvSpPr txBox="1"/>
          <p:nvPr/>
        </p:nvSpPr>
        <p:spPr>
          <a:xfrm>
            <a:off x="116840" y="186055"/>
            <a:ext cx="6242685" cy="368300"/>
          </a:xfrm>
          <a:prstGeom prst="rect">
            <a:avLst/>
          </a:prstGeom>
          <a:noFill/>
        </p:spPr>
        <p:txBody>
          <a:bodyPr wrap="square" rtlCol="0">
            <a:spAutoFit/>
          </a:bodyPr>
          <a:p>
            <a:r>
              <a:rPr lang="en-US" altLang="zh-CN" b="1">
                <a:latin typeface="Arial" panose="020B0604020202020204" pitchFamily="34" charset="0"/>
                <a:cs typeface="Arial" panose="020B0604020202020204" pitchFamily="34" charset="0"/>
              </a:rPr>
              <a:t>Negative examples for L1000 prediction</a:t>
            </a:r>
            <a:endParaRPr lang="en-US" altLang="zh-CN" b="1">
              <a:latin typeface="Arial" panose="020B0604020202020204" pitchFamily="34" charset="0"/>
              <a:cs typeface="Arial" panose="020B0604020202020204" pitchFamily="34" charset="0"/>
            </a:endParaRPr>
          </a:p>
        </p:txBody>
      </p:sp>
      <p:sp>
        <p:nvSpPr>
          <p:cNvPr id="11" name="文本框 10"/>
          <p:cNvSpPr txBox="1"/>
          <p:nvPr/>
        </p:nvSpPr>
        <p:spPr>
          <a:xfrm>
            <a:off x="2628265" y="4587875"/>
            <a:ext cx="6246495" cy="337185"/>
          </a:xfrm>
          <a:prstGeom prst="rect">
            <a:avLst/>
          </a:prstGeom>
          <a:noFill/>
        </p:spPr>
        <p:txBody>
          <a:bodyPr wrap="square" rtlCol="0">
            <a:spAutoFit/>
          </a:bodyPr>
          <a:p>
            <a:pPr algn="ctr"/>
            <a:r>
              <a:rPr lang="en-US" altLang="zh-CN" sz="1600">
                <a:latin typeface="Arial" panose="020B0604020202020204" pitchFamily="34" charset="0"/>
                <a:cs typeface="Arial" panose="020B0604020202020204" pitchFamily="34" charset="0"/>
              </a:rPr>
              <a:t>The lowest RMSD pose was ranked in top 3</a:t>
            </a:r>
            <a:endParaRPr lang="en-US" altLang="zh-CN" sz="1600">
              <a:latin typeface="Arial" panose="020B0604020202020204" pitchFamily="34" charset="0"/>
              <a:cs typeface="Arial" panose="020B0604020202020204" pitchFamily="34" charset="0"/>
            </a:endParaRPr>
          </a:p>
        </p:txBody>
      </p:sp>
      <p:graphicFrame>
        <p:nvGraphicFramePr>
          <p:cNvPr id="13" name="对象 12"/>
          <p:cNvGraphicFramePr/>
          <p:nvPr/>
        </p:nvGraphicFramePr>
        <p:xfrm>
          <a:off x="395605" y="2211705"/>
          <a:ext cx="2016125" cy="1800860"/>
        </p:xfrm>
        <a:graphic>
          <a:graphicData uri="http://schemas.openxmlformats.org/presentationml/2006/ole">
            <mc:AlternateContent xmlns:mc="http://schemas.openxmlformats.org/markup-compatibility/2006">
              <mc:Choice xmlns:v="urn:schemas-microsoft-com:vml" Requires="v">
                <p:oleObj spid="_x0000_s14" name="" r:id="rId16" imgW="1884680" imgH="1661795" progId="ChemDraw.Document.6.0">
                  <p:embed/>
                </p:oleObj>
              </mc:Choice>
              <mc:Fallback>
                <p:oleObj name="" r:id="rId16" imgW="1884680" imgH="1661795" progId="ChemDraw.Document.6.0">
                  <p:embed/>
                  <p:pic>
                    <p:nvPicPr>
                      <p:cNvPr id="0" name="图片 13"/>
                      <p:cNvPicPr/>
                      <p:nvPr/>
                    </p:nvPicPr>
                    <p:blipFill>
                      <a:blip r:embed="rId17"/>
                      <a:stretch>
                        <a:fillRect/>
                      </a:stretch>
                    </p:blipFill>
                    <p:spPr>
                      <a:xfrm>
                        <a:off x="395605" y="2211705"/>
                        <a:ext cx="2016125" cy="1800860"/>
                      </a:xfrm>
                      <a:prstGeom prst="rect">
                        <a:avLst/>
                      </a:prstGeom>
                    </p:spPr>
                  </p:pic>
                </p:oleObj>
              </mc:Fallback>
            </mc:AlternateContent>
          </a:graphicData>
        </a:graphic>
      </p:graphicFrame>
    </p:spTree>
  </p:cSld>
  <p:clrMapOvr>
    <a:masterClrMapping/>
  </p:clrMapOvr>
</p:sld>
</file>

<file path=ppt/tags/tag1.xml><?xml version="1.0" encoding="utf-8"?>
<p:tagLst xmlns:p="http://schemas.openxmlformats.org/presentationml/2006/main">
  <p:tag name="KSO_WM_UNIT_TABLE_BEAUTIFY" val="smartTable{d5c8e265-3543-4e7d-9da1-dd646f8197e5}"/>
  <p:tag name="TABLE_ENDDRAG_ORIGIN_RECT" val="550*189"/>
  <p:tag name="TABLE_ENDDRAG_RECT" val="61*108*550*189"/>
</p:tagLst>
</file>

<file path=ppt/tags/tag10.xml><?xml version="1.0" encoding="utf-8"?>
<p:tagLst xmlns:p="http://schemas.openxmlformats.org/presentationml/2006/main">
  <p:tag name="KSO_WM_DIAGRAM_VIRTUALLY_FRAME" val="{&quot;height&quot;:174.9611023622047,&quot;left&quot;:5.6,&quot;top&quot;:83.4,&quot;width&quot;:708.7322845458984}"/>
</p:tagLst>
</file>

<file path=ppt/tags/tag100.xml><?xml version="1.0" encoding="utf-8"?>
<p:tagLst xmlns:p="http://schemas.openxmlformats.org/presentationml/2006/main">
  <p:tag name="KSO_WM_DIAGRAM_VIRTUALLY_FRAME" val="{&quot;height&quot;:174.9611023622047,&quot;left&quot;:5.6,&quot;top&quot;:83.4,&quot;width&quot;:708.7322845458984}"/>
</p:tagLst>
</file>

<file path=ppt/tags/tag101.xml><?xml version="1.0" encoding="utf-8"?>
<p:tagLst xmlns:p="http://schemas.openxmlformats.org/presentationml/2006/main">
  <p:tag name="KSO_WM_DIAGRAM_VIRTUALLY_FRAME" val="{&quot;height&quot;:174.9611023622047,&quot;left&quot;:5.6,&quot;top&quot;:83.4,&quot;width&quot;:708.7322845458984}"/>
</p:tagLst>
</file>

<file path=ppt/tags/tag102.xml><?xml version="1.0" encoding="utf-8"?>
<p:tagLst xmlns:p="http://schemas.openxmlformats.org/presentationml/2006/main">
  <p:tag name="KSO_WM_DIAGRAM_VIRTUALLY_FRAME" val="{&quot;height&quot;:174.9611023622047,&quot;left&quot;:5.6,&quot;top&quot;:83.4,&quot;width&quot;:708.7322845458984}"/>
</p:tagLst>
</file>

<file path=ppt/tags/tag103.xml><?xml version="1.0" encoding="utf-8"?>
<p:tagLst xmlns:p="http://schemas.openxmlformats.org/presentationml/2006/main">
  <p:tag name="KSO_WM_DIAGRAM_VIRTUALLY_FRAME" val="{&quot;height&quot;:289.1216522216797,&quot;left&quot;:19.8,&quot;top&quot;:55.1,&quot;width&quot;:459.2716522216797}"/>
</p:tagLst>
</file>

<file path=ppt/tags/tag104.xml><?xml version="1.0" encoding="utf-8"?>
<p:tagLst xmlns:p="http://schemas.openxmlformats.org/presentationml/2006/main">
  <p:tag name="KSO_WM_DIAGRAM_VIRTUALLY_FRAME" val="{&quot;height&quot;:289.1216522216797,&quot;left&quot;:19.8,&quot;top&quot;:55.1,&quot;width&quot;:459.2716522216797}"/>
</p:tagLst>
</file>

<file path=ppt/tags/tag105.xml><?xml version="1.0" encoding="utf-8"?>
<p:tagLst xmlns:p="http://schemas.openxmlformats.org/presentationml/2006/main">
  <p:tag name="KSO_WM_DIAGRAM_VIRTUALLY_FRAME" val="{&quot;height&quot;:289.1216522216797,&quot;left&quot;:19.8,&quot;top&quot;:55.1,&quot;width&quot;:459.2716522216797}"/>
</p:tagLst>
</file>

<file path=ppt/tags/tag106.xml><?xml version="1.0" encoding="utf-8"?>
<p:tagLst xmlns:p="http://schemas.openxmlformats.org/presentationml/2006/main">
  <p:tag name="KSO_WM_DIAGRAM_VIRTUALLY_FRAME" val="{&quot;height&quot;:289.1216522216797,&quot;left&quot;:19.8,&quot;top&quot;:55.1,&quot;width&quot;:459.2716522216797}"/>
</p:tagLst>
</file>

<file path=ppt/tags/tag107.xml><?xml version="1.0" encoding="utf-8"?>
<p:tagLst xmlns:p="http://schemas.openxmlformats.org/presentationml/2006/main">
  <p:tag name="KSO_WM_DIAGRAM_VIRTUALLY_FRAME" val="{&quot;height&quot;:289.1216522216797,&quot;left&quot;:19.8,&quot;top&quot;:55.1,&quot;width&quot;:459.2716522216797}"/>
</p:tagLst>
</file>

<file path=ppt/tags/tag108.xml><?xml version="1.0" encoding="utf-8"?>
<p:tagLst xmlns:p="http://schemas.openxmlformats.org/presentationml/2006/main">
  <p:tag name="KSO_WM_DIAGRAM_VIRTUALLY_FRAME" val="{&quot;height&quot;:289.1216522216797,&quot;left&quot;:19.8,&quot;top&quot;:55.1,&quot;width&quot;:459.2716522216797}"/>
</p:tagLst>
</file>

<file path=ppt/tags/tag109.xml><?xml version="1.0" encoding="utf-8"?>
<p:tagLst xmlns:p="http://schemas.openxmlformats.org/presentationml/2006/main">
  <p:tag name="KSO_WM_DIAGRAM_VIRTUALLY_FRAME" val="{&quot;height&quot;:289.1216522216797,&quot;left&quot;:19.8,&quot;top&quot;:55.1,&quot;width&quot;:459.2716522216797}"/>
</p:tagLst>
</file>

<file path=ppt/tags/tag11.xml><?xml version="1.0" encoding="utf-8"?>
<p:tagLst xmlns:p="http://schemas.openxmlformats.org/presentationml/2006/main">
  <p:tag name="KSO_WM_DIAGRAM_VIRTUALLY_FRAME" val="{&quot;height&quot;:174.9611023622047,&quot;left&quot;:5.6,&quot;top&quot;:83.4,&quot;width&quot;:708.7322845458984}"/>
</p:tagLst>
</file>

<file path=ppt/tags/tag110.xml><?xml version="1.0" encoding="utf-8"?>
<p:tagLst xmlns:p="http://schemas.openxmlformats.org/presentationml/2006/main">
  <p:tag name="KSO_WM_DIAGRAM_VIRTUALLY_FRAME" val="{&quot;height&quot;:289.1216522216797,&quot;left&quot;:19.8,&quot;top&quot;:55.1,&quot;width&quot;:459.2716522216797}"/>
</p:tagLst>
</file>

<file path=ppt/tags/tag111.xml><?xml version="1.0" encoding="utf-8"?>
<p:tagLst xmlns:p="http://schemas.openxmlformats.org/presentationml/2006/main">
  <p:tag name="KSO_WM_DIAGRAM_VIRTUALLY_FRAME" val="{&quot;height&quot;:289.1216522216797,&quot;left&quot;:19.8,&quot;top&quot;:55.1,&quot;width&quot;:459.2716522216797}"/>
</p:tagLst>
</file>

<file path=ppt/tags/tag112.xml><?xml version="1.0" encoding="utf-8"?>
<p:tagLst xmlns:p="http://schemas.openxmlformats.org/presentationml/2006/main">
  <p:tag name="KSO_WM_DIAGRAM_VIRTUALLY_FRAME" val="{&quot;height&quot;:289.1216522216797,&quot;left&quot;:19.8,&quot;top&quot;:55.1,&quot;width&quot;:459.2716522216797}"/>
</p:tagLst>
</file>

<file path=ppt/tags/tag113.xml><?xml version="1.0" encoding="utf-8"?>
<p:tagLst xmlns:p="http://schemas.openxmlformats.org/presentationml/2006/main">
  <p:tag name="KSO_WM_DIAGRAM_VIRTUALLY_FRAME" val="{&quot;height&quot;:289.1216522216797,&quot;left&quot;:19.8,&quot;top&quot;:55.1,&quot;width&quot;:459.2716522216797}"/>
</p:tagLst>
</file>

<file path=ppt/tags/tag114.xml><?xml version="1.0" encoding="utf-8"?>
<p:tagLst xmlns:p="http://schemas.openxmlformats.org/presentationml/2006/main">
  <p:tag name="KSO_WM_DIAGRAM_VIRTUALLY_FRAME" val="{&quot;height&quot;:289.1216522216797,&quot;left&quot;:19.8,&quot;top&quot;:55.1,&quot;width&quot;:459.2716522216797}"/>
</p:tagLst>
</file>

<file path=ppt/tags/tag115.xml><?xml version="1.0" encoding="utf-8"?>
<p:tagLst xmlns:p="http://schemas.openxmlformats.org/presentationml/2006/main">
  <p:tag name="KSO_WM_DIAGRAM_VIRTUALLY_FRAME" val="{&quot;height&quot;:254.3111023622047,&quot;left&quot;:5.6,&quot;top&quot;:4.05,&quot;width&quot;:708.7322845458984}"/>
</p:tagLst>
</file>

<file path=ppt/tags/tag116.xml><?xml version="1.0" encoding="utf-8"?>
<p:tagLst xmlns:p="http://schemas.openxmlformats.org/presentationml/2006/main">
  <p:tag name="KSO_WM_DIAGRAM_VIRTUALLY_FRAME" val="{&quot;height&quot;:254.3111023622047,&quot;left&quot;:5.6,&quot;top&quot;:4.05,&quot;width&quot;:708.7322845458984}"/>
</p:tagLst>
</file>

<file path=ppt/tags/tag117.xml><?xml version="1.0" encoding="utf-8"?>
<p:tagLst xmlns:p="http://schemas.openxmlformats.org/presentationml/2006/main">
  <p:tag name="KSO_WM_DIAGRAM_VIRTUALLY_FRAME" val="{&quot;height&quot;:254.3111023622047,&quot;left&quot;:5.6,&quot;top&quot;:4.05,&quot;width&quot;:708.7322845458984}"/>
</p:tagLst>
</file>

<file path=ppt/tags/tag118.xml><?xml version="1.0" encoding="utf-8"?>
<p:tagLst xmlns:p="http://schemas.openxmlformats.org/presentationml/2006/main">
  <p:tag name="KSO_WM_DIAGRAM_VIRTUALLY_FRAME" val="{&quot;height&quot;:254.3111023622047,&quot;left&quot;:5.6,&quot;top&quot;:4.05,&quot;width&quot;:708.7322845458984}"/>
</p:tagLst>
</file>

<file path=ppt/tags/tag119.xml><?xml version="1.0" encoding="utf-8"?>
<p:tagLst xmlns:p="http://schemas.openxmlformats.org/presentationml/2006/main">
  <p:tag name="KSO_WM_DIAGRAM_VIRTUALLY_FRAME" val="{&quot;height&quot;:254.3111023622047,&quot;left&quot;:5.6,&quot;top&quot;:4.05,&quot;width&quot;:708.7322845458984}"/>
</p:tagLst>
</file>

<file path=ppt/tags/tag12.xml><?xml version="1.0" encoding="utf-8"?>
<p:tagLst xmlns:p="http://schemas.openxmlformats.org/presentationml/2006/main">
  <p:tag name="KSO_WM_DIAGRAM_VIRTUALLY_FRAME" val="{&quot;height&quot;:174.9611023622047,&quot;left&quot;:5.6,&quot;top&quot;:83.4,&quot;width&quot;:708.7322845458984}"/>
</p:tagLst>
</file>

<file path=ppt/tags/tag120.xml><?xml version="1.0" encoding="utf-8"?>
<p:tagLst xmlns:p="http://schemas.openxmlformats.org/presentationml/2006/main">
  <p:tag name="KSO_WM_DIAGRAM_VIRTUALLY_FRAME" val="{&quot;height&quot;:254.3111023622047,&quot;left&quot;:5.6,&quot;top&quot;:4.05,&quot;width&quot;:708.7322845458984}"/>
</p:tagLst>
</file>

<file path=ppt/tags/tag121.xml><?xml version="1.0" encoding="utf-8"?>
<p:tagLst xmlns:p="http://schemas.openxmlformats.org/presentationml/2006/main">
  <p:tag name="KSO_WM_DIAGRAM_VIRTUALLY_FRAME" val="{&quot;height&quot;:289.1216522216797,&quot;left&quot;:19.8,&quot;top&quot;:55.1,&quot;width&quot;:459.2716522216797}"/>
</p:tagLst>
</file>

<file path=ppt/tags/tag122.xml><?xml version="1.0" encoding="utf-8"?>
<p:tagLst xmlns:p="http://schemas.openxmlformats.org/presentationml/2006/main">
  <p:tag name="KSO_WM_DIAGRAM_VIRTUALLY_FRAME" val="{&quot;height&quot;:289.1216522216797,&quot;left&quot;:19.8,&quot;top&quot;:55.1,&quot;width&quot;:459.2716522216797}"/>
</p:tagLst>
</file>

<file path=ppt/tags/tag123.xml><?xml version="1.0" encoding="utf-8"?>
<p:tagLst xmlns:p="http://schemas.openxmlformats.org/presentationml/2006/main">
  <p:tag name="KSO_WM_DIAGRAM_VIRTUALLY_FRAME" val="{&quot;height&quot;:289.1216522216797,&quot;left&quot;:19.8,&quot;top&quot;:55.1,&quot;width&quot;:459.2716522216797}"/>
</p:tagLst>
</file>

<file path=ppt/tags/tag124.xml><?xml version="1.0" encoding="utf-8"?>
<p:tagLst xmlns:p="http://schemas.openxmlformats.org/presentationml/2006/main">
  <p:tag name="KSO_WM_DIAGRAM_VIRTUALLY_FRAME" val="{&quot;height&quot;:289.1216522216797,&quot;left&quot;:19.8,&quot;top&quot;:55.1,&quot;width&quot;:459.2716522216797}"/>
</p:tagLst>
</file>

<file path=ppt/tags/tag125.xml><?xml version="1.0" encoding="utf-8"?>
<p:tagLst xmlns:p="http://schemas.openxmlformats.org/presentationml/2006/main">
  <p:tag name="KSO_WM_DIAGRAM_VIRTUALLY_FRAME" val="{&quot;height&quot;:289.1216522216797,&quot;left&quot;:19.8,&quot;top&quot;:55.1,&quot;width&quot;:459.2716522216797}"/>
</p:tagLst>
</file>

<file path=ppt/tags/tag126.xml><?xml version="1.0" encoding="utf-8"?>
<p:tagLst xmlns:p="http://schemas.openxmlformats.org/presentationml/2006/main">
  <p:tag name="KSO_WM_DIAGRAM_VIRTUALLY_FRAME" val="{&quot;height&quot;:289.1216522216797,&quot;left&quot;:19.8,&quot;top&quot;:55.1,&quot;width&quot;:459.2716522216797}"/>
</p:tagLst>
</file>

<file path=ppt/tags/tag127.xml><?xml version="1.0" encoding="utf-8"?>
<p:tagLst xmlns:p="http://schemas.openxmlformats.org/presentationml/2006/main">
  <p:tag name="KSO_WM_DIAGRAM_VIRTUALLY_FRAME" val="{&quot;height&quot;:289.1216522216797,&quot;left&quot;:19.8,&quot;top&quot;:55.1,&quot;width&quot;:459.2716522216797}"/>
</p:tagLst>
</file>

<file path=ppt/tags/tag128.xml><?xml version="1.0" encoding="utf-8"?>
<p:tagLst xmlns:p="http://schemas.openxmlformats.org/presentationml/2006/main">
  <p:tag name="KSO_WM_DIAGRAM_VIRTUALLY_FRAME" val="{&quot;height&quot;:289.1216522216797,&quot;left&quot;:19.8,&quot;top&quot;:55.1,&quot;width&quot;:459.2716522216797}"/>
</p:tagLst>
</file>

<file path=ppt/tags/tag129.xml><?xml version="1.0" encoding="utf-8"?>
<p:tagLst xmlns:p="http://schemas.openxmlformats.org/presentationml/2006/main">
  <p:tag name="KSO_WM_DIAGRAM_VIRTUALLY_FRAME" val="{&quot;height&quot;:289.1216522216797,&quot;left&quot;:19.8,&quot;top&quot;:55.1,&quot;width&quot;:459.2716522216797}"/>
</p:tagLst>
</file>

<file path=ppt/tags/tag13.xml><?xml version="1.0" encoding="utf-8"?>
<p:tagLst xmlns:p="http://schemas.openxmlformats.org/presentationml/2006/main">
  <p:tag name="KSO_WM_DIAGRAM_VIRTUALLY_FRAME" val="{&quot;height&quot;:174.9611023622047,&quot;left&quot;:5.6,&quot;top&quot;:83.4,&quot;width&quot;:708.7322845458984}"/>
</p:tagLst>
</file>

<file path=ppt/tags/tag130.xml><?xml version="1.0" encoding="utf-8"?>
<p:tagLst xmlns:p="http://schemas.openxmlformats.org/presentationml/2006/main">
  <p:tag name="KSO_WM_DIAGRAM_VIRTUALLY_FRAME" val="{&quot;height&quot;:289.1216522216797,&quot;left&quot;:19.8,&quot;top&quot;:55.1,&quot;width&quot;:459.2716522216797}"/>
</p:tagLst>
</file>

<file path=ppt/tags/tag131.xml><?xml version="1.0" encoding="utf-8"?>
<p:tagLst xmlns:p="http://schemas.openxmlformats.org/presentationml/2006/main">
  <p:tag name="KSO_WM_DIAGRAM_VIRTUALLY_FRAME" val="{&quot;height&quot;:289.1216522216797,&quot;left&quot;:19.8,&quot;top&quot;:55.1,&quot;width&quot;:459.2716522216797}"/>
</p:tagLst>
</file>

<file path=ppt/tags/tag132.xml><?xml version="1.0" encoding="utf-8"?>
<p:tagLst xmlns:p="http://schemas.openxmlformats.org/presentationml/2006/main">
  <p:tag name="KSO_WM_DIAGRAM_VIRTUALLY_FRAME" val="{&quot;height&quot;:289.1216522216797,&quot;left&quot;:19.8,&quot;top&quot;:55.1,&quot;width&quot;:459.2716522216797}"/>
</p:tagLst>
</file>

<file path=ppt/tags/tag133.xml><?xml version="1.0" encoding="utf-8"?>
<p:tagLst xmlns:p="http://schemas.openxmlformats.org/presentationml/2006/main">
  <p:tag name="KSO_WM_DIAGRAM_VIRTUALLY_FRAME" val="{&quot;height&quot;:289.1216522216797,&quot;left&quot;:19.8,&quot;top&quot;:55.1,&quot;width&quot;:459.2716522216797}"/>
</p:tagLst>
</file>

<file path=ppt/tags/tag134.xml><?xml version="1.0" encoding="utf-8"?>
<p:tagLst xmlns:p="http://schemas.openxmlformats.org/presentationml/2006/main">
  <p:tag name="KSO_WM_DIAGRAM_VIRTUALLY_FRAME" val="{&quot;height&quot;:254.3111023622047,&quot;left&quot;:5.6,&quot;top&quot;:4.05,&quot;width&quot;:708.7322845458984}"/>
</p:tagLst>
</file>

<file path=ppt/tags/tag135.xml><?xml version="1.0" encoding="utf-8"?>
<p:tagLst xmlns:p="http://schemas.openxmlformats.org/presentationml/2006/main">
  <p:tag name="KSO_WM_DIAGRAM_VIRTUALLY_FRAME" val="{&quot;height&quot;:254.3111023622047,&quot;left&quot;:5.6,&quot;top&quot;:4.05,&quot;width&quot;:708.7322845458984}"/>
</p:tagLst>
</file>

<file path=ppt/tags/tag136.xml><?xml version="1.0" encoding="utf-8"?>
<p:tagLst xmlns:p="http://schemas.openxmlformats.org/presentationml/2006/main">
  <p:tag name="KSO_WM_DIAGRAM_VIRTUALLY_FRAME" val="{&quot;height&quot;:254.3111023622047,&quot;left&quot;:5.6,&quot;top&quot;:4.05,&quot;width&quot;:708.7322845458984}"/>
</p:tagLst>
</file>

<file path=ppt/tags/tag137.xml><?xml version="1.0" encoding="utf-8"?>
<p:tagLst xmlns:p="http://schemas.openxmlformats.org/presentationml/2006/main">
  <p:tag name="KSO_WM_DIAGRAM_VIRTUALLY_FRAME" val="{&quot;height&quot;:254.3111023622047,&quot;left&quot;:5.6,&quot;top&quot;:4.05,&quot;width&quot;:708.7322845458984}"/>
</p:tagLst>
</file>

<file path=ppt/tags/tag138.xml><?xml version="1.0" encoding="utf-8"?>
<p:tagLst xmlns:p="http://schemas.openxmlformats.org/presentationml/2006/main">
  <p:tag name="KSO_WM_DIAGRAM_VIRTUALLY_FRAME" val="{&quot;height&quot;:289.1216522216797,&quot;left&quot;:19.8,&quot;top&quot;:55.1,&quot;width&quot;:459.2716522216797}"/>
</p:tagLst>
</file>

<file path=ppt/tags/tag139.xml><?xml version="1.0" encoding="utf-8"?>
<p:tagLst xmlns:p="http://schemas.openxmlformats.org/presentationml/2006/main">
  <p:tag name="KSO_WM_DIAGRAM_VIRTUALLY_FRAME" val="{&quot;height&quot;:289.1216522216797,&quot;left&quot;:19.8,&quot;top&quot;:55.1,&quot;width&quot;:459.2716522216797}"/>
</p:tagLst>
</file>

<file path=ppt/tags/tag14.xml><?xml version="1.0" encoding="utf-8"?>
<p:tagLst xmlns:p="http://schemas.openxmlformats.org/presentationml/2006/main">
  <p:tag name="KSO_WM_DIAGRAM_VIRTUALLY_FRAME" val="{&quot;height&quot;:174.9611023622047,&quot;left&quot;:5.6,&quot;top&quot;:83.4,&quot;width&quot;:708.7322845458984}"/>
</p:tagLst>
</file>

<file path=ppt/tags/tag140.xml><?xml version="1.0" encoding="utf-8"?>
<p:tagLst xmlns:p="http://schemas.openxmlformats.org/presentationml/2006/main">
  <p:tag name="KSO_WM_DIAGRAM_VIRTUALLY_FRAME" val="{&quot;height&quot;:289.1216522216797,&quot;left&quot;:19.8,&quot;top&quot;:55.1,&quot;width&quot;:459.2716522216797}"/>
</p:tagLst>
</file>

<file path=ppt/tags/tag141.xml><?xml version="1.0" encoding="utf-8"?>
<p:tagLst xmlns:p="http://schemas.openxmlformats.org/presentationml/2006/main">
  <p:tag name="KSO_WM_DIAGRAM_VIRTUALLY_FRAME" val="{&quot;height&quot;:254.3111023622047,&quot;left&quot;:5.6,&quot;top&quot;:4.05,&quot;width&quot;:708.7322845458984}"/>
</p:tagLst>
</file>

<file path=ppt/tags/tag142.xml><?xml version="1.0" encoding="utf-8"?>
<p:tagLst xmlns:p="http://schemas.openxmlformats.org/presentationml/2006/main">
  <p:tag name="KSO_WM_DIAGRAM_VIRTUALLY_FRAME" val="{&quot;height&quot;:254.3111023622047,&quot;left&quot;:5.6,&quot;top&quot;:4.05,&quot;width&quot;:708.7322845458984}"/>
</p:tagLst>
</file>

<file path=ppt/tags/tag143.xml><?xml version="1.0" encoding="utf-8"?>
<p:tagLst xmlns:p="http://schemas.openxmlformats.org/presentationml/2006/main">
  <p:tag name="KSO_WM_DIAGRAM_VIRTUALLY_FRAME" val="{&quot;height&quot;:289.1216522216797,&quot;left&quot;:19.8,&quot;top&quot;:55.1,&quot;width&quot;:459.2716522216797}"/>
</p:tagLst>
</file>

<file path=ppt/tags/tag144.xml><?xml version="1.0" encoding="utf-8"?>
<p:tagLst xmlns:p="http://schemas.openxmlformats.org/presentationml/2006/main">
  <p:tag name="KSO_WM_DIAGRAM_VIRTUALLY_FRAME" val="{&quot;height&quot;:289.1216522216797,&quot;left&quot;:19.8,&quot;top&quot;:55.1,&quot;width&quot;:459.2716522216797}"/>
</p:tagLst>
</file>

<file path=ppt/tags/tag145.xml><?xml version="1.0" encoding="utf-8"?>
<p:tagLst xmlns:p="http://schemas.openxmlformats.org/presentationml/2006/main">
  <p:tag name="KSO_WM_DIAGRAM_VIRTUALLY_FRAME" val="{&quot;height&quot;:289.1216522216797,&quot;left&quot;:19.8,&quot;top&quot;:55.1,&quot;width&quot;:459.2716522216797}"/>
</p:tagLst>
</file>

<file path=ppt/tags/tag146.xml><?xml version="1.0" encoding="utf-8"?>
<p:tagLst xmlns:p="http://schemas.openxmlformats.org/presentationml/2006/main">
  <p:tag name="KSO_WM_DIAGRAM_VIRTUALLY_FRAME" val="{&quot;height&quot;:289.1216522216797,&quot;left&quot;:19.8,&quot;top&quot;:55.1,&quot;width&quot;:459.2716522216797}"/>
</p:tagLst>
</file>

<file path=ppt/tags/tag147.xml><?xml version="1.0" encoding="utf-8"?>
<p:tagLst xmlns:p="http://schemas.openxmlformats.org/presentationml/2006/main">
  <p:tag name="KSO_WM_DIAGRAM_VIRTUALLY_FRAME" val="{&quot;height&quot;:289.1216522216797,&quot;left&quot;:19.8,&quot;top&quot;:55.1,&quot;width&quot;:459.2716522216797}"/>
</p:tagLst>
</file>

<file path=ppt/tags/tag148.xml><?xml version="1.0" encoding="utf-8"?>
<p:tagLst xmlns:p="http://schemas.openxmlformats.org/presentationml/2006/main">
  <p:tag name="KSO_WM_DIAGRAM_VIRTUALLY_FRAME" val="{&quot;height&quot;:289.1216522216797,&quot;left&quot;:19.8,&quot;top&quot;:55.1,&quot;width&quot;:459.2716522216797}"/>
</p:tagLst>
</file>

<file path=ppt/tags/tag149.xml><?xml version="1.0" encoding="utf-8"?>
<p:tagLst xmlns:p="http://schemas.openxmlformats.org/presentationml/2006/main">
  <p:tag name="KSO_WM_DIAGRAM_VIRTUALLY_FRAME" val="{&quot;height&quot;:289.1216522216797,&quot;left&quot;:19.8,&quot;top&quot;:55.1,&quot;width&quot;:459.2716522216797}"/>
</p:tagLst>
</file>

<file path=ppt/tags/tag15.xml><?xml version="1.0" encoding="utf-8"?>
<p:tagLst xmlns:p="http://schemas.openxmlformats.org/presentationml/2006/main">
  <p:tag name="KSO_WM_DIAGRAM_VIRTUALLY_FRAME" val="{&quot;height&quot;:174.9611023622047,&quot;left&quot;:5.6,&quot;top&quot;:83.4,&quot;width&quot;:708.7322845458984}"/>
</p:tagLst>
</file>

<file path=ppt/tags/tag150.xml><?xml version="1.0" encoding="utf-8"?>
<p:tagLst xmlns:p="http://schemas.openxmlformats.org/presentationml/2006/main">
  <p:tag name="KSO_WM_DIAGRAM_VIRTUALLY_FRAME" val="{&quot;height&quot;:289.1216522216797,&quot;left&quot;:19.8,&quot;top&quot;:55.1,&quot;width&quot;:459.2716522216797}"/>
</p:tagLst>
</file>

<file path=ppt/tags/tag151.xml><?xml version="1.0" encoding="utf-8"?>
<p:tagLst xmlns:p="http://schemas.openxmlformats.org/presentationml/2006/main">
  <p:tag name="KSO_WM_DIAGRAM_VIRTUALLY_FRAME" val="{&quot;height&quot;:289.1216522216797,&quot;left&quot;:19.8,&quot;top&quot;:55.1,&quot;width&quot;:459.2716522216797}"/>
</p:tagLst>
</file>

<file path=ppt/tags/tag152.xml><?xml version="1.0" encoding="utf-8"?>
<p:tagLst xmlns:p="http://schemas.openxmlformats.org/presentationml/2006/main">
  <p:tag name="KSO_WM_DIAGRAM_VIRTUALLY_FRAME" val="{&quot;height&quot;:289.1216522216797,&quot;left&quot;:19.8,&quot;top&quot;:55.1,&quot;width&quot;:459.2716522216797}"/>
</p:tagLst>
</file>

<file path=ppt/tags/tag153.xml><?xml version="1.0" encoding="utf-8"?>
<p:tagLst xmlns:p="http://schemas.openxmlformats.org/presentationml/2006/main">
  <p:tag name="KSO_WM_DIAGRAM_VIRTUALLY_FRAME" val="{&quot;height&quot;:254.3111023622047,&quot;left&quot;:5.6,&quot;top&quot;:4.05,&quot;width&quot;:708.7322845458984}"/>
</p:tagLst>
</file>

<file path=ppt/tags/tag154.xml><?xml version="1.0" encoding="utf-8"?>
<p:tagLst xmlns:p="http://schemas.openxmlformats.org/presentationml/2006/main">
  <p:tag name="KSO_WM_DIAGRAM_VIRTUALLY_FRAME" val="{&quot;height&quot;:254.3111023622047,&quot;left&quot;:5.6,&quot;top&quot;:4.05,&quot;width&quot;:708.7322845458984}"/>
</p:tagLst>
</file>

<file path=ppt/tags/tag155.xml><?xml version="1.0" encoding="utf-8"?>
<p:tagLst xmlns:p="http://schemas.openxmlformats.org/presentationml/2006/main">
  <p:tag name="KSO_WM_DIAGRAM_VIRTUALLY_FRAME" val="{&quot;height&quot;:322.1,&quot;left&quot;:19.8,&quot;top&quot;:55.1,&quot;width&quot;:728.65}"/>
</p:tagLst>
</file>

<file path=ppt/tags/tag156.xml><?xml version="1.0" encoding="utf-8"?>
<p:tagLst xmlns:p="http://schemas.openxmlformats.org/presentationml/2006/main">
  <p:tag name="KSO_WM_DIAGRAM_VIRTUALLY_FRAME" val="{&quot;height&quot;:322.1,&quot;left&quot;:19.8,&quot;top&quot;:55.1,&quot;width&quot;:728.65}"/>
</p:tagLst>
</file>

<file path=ppt/tags/tag157.xml><?xml version="1.0" encoding="utf-8"?>
<p:tagLst xmlns:p="http://schemas.openxmlformats.org/presentationml/2006/main">
  <p:tag name="KSO_WM_DIAGRAM_VIRTUALLY_FRAME" val="{&quot;height&quot;:322.1,&quot;left&quot;:19.8,&quot;top&quot;:55.1,&quot;width&quot;:728.65}"/>
</p:tagLst>
</file>

<file path=ppt/tags/tag158.xml><?xml version="1.0" encoding="utf-8"?>
<p:tagLst xmlns:p="http://schemas.openxmlformats.org/presentationml/2006/main">
  <p:tag name="KSO_WM_DIAGRAM_VIRTUALLY_FRAME" val="{&quot;height&quot;:289.1216522216797,&quot;left&quot;:19.8,&quot;top&quot;:55.1,&quot;width&quot;:459.2716522216797}"/>
</p:tagLst>
</file>

<file path=ppt/tags/tag159.xml><?xml version="1.0" encoding="utf-8"?>
<p:tagLst xmlns:p="http://schemas.openxmlformats.org/presentationml/2006/main">
  <p:tag name="KSO_WM_DIAGRAM_VIRTUALLY_FRAME" val="{&quot;height&quot;:289.1216522216797,&quot;left&quot;:19.8,&quot;top&quot;:55.1,&quot;width&quot;:459.2716522216797}"/>
</p:tagLst>
</file>

<file path=ppt/tags/tag16.xml><?xml version="1.0" encoding="utf-8"?>
<p:tagLst xmlns:p="http://schemas.openxmlformats.org/presentationml/2006/main">
  <p:tag name="KSO_WM_DIAGRAM_VIRTUALLY_FRAME" val="{&quot;height&quot;:174.9611023622047,&quot;left&quot;:5.6,&quot;top&quot;:83.4,&quot;width&quot;:708.7322845458984}"/>
</p:tagLst>
</file>

<file path=ppt/tags/tag160.xml><?xml version="1.0" encoding="utf-8"?>
<p:tagLst xmlns:p="http://schemas.openxmlformats.org/presentationml/2006/main">
  <p:tag name="KSO_WM_DIAGRAM_VIRTUALLY_FRAME" val="{&quot;height&quot;:289.1216522216797,&quot;left&quot;:19.8,&quot;top&quot;:55.1,&quot;width&quot;:459.2716522216797}"/>
</p:tagLst>
</file>

<file path=ppt/tags/tag161.xml><?xml version="1.0" encoding="utf-8"?>
<p:tagLst xmlns:p="http://schemas.openxmlformats.org/presentationml/2006/main">
  <p:tag name="KSO_WM_DIAGRAM_VIRTUALLY_FRAME" val="{&quot;height&quot;:289.1216522216797,&quot;left&quot;:19.8,&quot;top&quot;:55.1,&quot;width&quot;:459.2716522216797}"/>
</p:tagLst>
</file>

<file path=ppt/tags/tag162.xml><?xml version="1.0" encoding="utf-8"?>
<p:tagLst xmlns:p="http://schemas.openxmlformats.org/presentationml/2006/main">
  <p:tag name="KSO_WM_DIAGRAM_VIRTUALLY_FRAME" val="{&quot;height&quot;:289.1216522216797,&quot;left&quot;:19.8,&quot;top&quot;:55.1,&quot;width&quot;:459.2716522216797}"/>
</p:tagLst>
</file>

<file path=ppt/tags/tag163.xml><?xml version="1.0" encoding="utf-8"?>
<p:tagLst xmlns:p="http://schemas.openxmlformats.org/presentationml/2006/main">
  <p:tag name="KSO_WM_DIAGRAM_VIRTUALLY_FRAME" val="{&quot;height&quot;:289.1216522216797,&quot;left&quot;:19.8,&quot;top&quot;:55.1,&quot;width&quot;:459.2716522216797}"/>
</p:tagLst>
</file>

<file path=ppt/tags/tag164.xml><?xml version="1.0" encoding="utf-8"?>
<p:tagLst xmlns:p="http://schemas.openxmlformats.org/presentationml/2006/main">
  <p:tag name="KSO_WM_DIAGRAM_VIRTUALLY_FRAME" val="{&quot;height&quot;:322.1,&quot;left&quot;:19.8,&quot;top&quot;:55.1,&quot;width&quot;:728.65}"/>
</p:tagLst>
</file>

<file path=ppt/tags/tag165.xml><?xml version="1.0" encoding="utf-8"?>
<p:tagLst xmlns:p="http://schemas.openxmlformats.org/presentationml/2006/main">
  <p:tag name="KSO_WM_DIAGRAM_VIRTUALLY_FRAME" val="{&quot;height&quot;:322.1,&quot;left&quot;:19.8,&quot;top&quot;:55.1,&quot;width&quot;:728.65}"/>
</p:tagLst>
</file>

<file path=ppt/tags/tag166.xml><?xml version="1.0" encoding="utf-8"?>
<p:tagLst xmlns:p="http://schemas.openxmlformats.org/presentationml/2006/main">
  <p:tag name="KSO_WM_DIAGRAM_VIRTUALLY_FRAME" val="{&quot;height&quot;:322.1,&quot;left&quot;:19.8,&quot;top&quot;:55.1,&quot;width&quot;:728.65}"/>
</p:tagLst>
</file>

<file path=ppt/tags/tag167.xml><?xml version="1.0" encoding="utf-8"?>
<p:tagLst xmlns:p="http://schemas.openxmlformats.org/presentationml/2006/main">
  <p:tag name="KSO_WM_DIAGRAM_VIRTUALLY_FRAME" val="{&quot;height&quot;:322.1,&quot;left&quot;:19.8,&quot;top&quot;:55.1,&quot;width&quot;:728.65}"/>
</p:tagLst>
</file>

<file path=ppt/tags/tag168.xml><?xml version="1.0" encoding="utf-8"?>
<p:tagLst xmlns:p="http://schemas.openxmlformats.org/presentationml/2006/main">
  <p:tag name="KSO_WM_DIAGRAM_VIRTUALLY_FRAME" val="{&quot;height&quot;:322.1,&quot;left&quot;:19.8,&quot;top&quot;:55.1,&quot;width&quot;:728.65}"/>
</p:tagLst>
</file>

<file path=ppt/tags/tag169.xml><?xml version="1.0" encoding="utf-8"?>
<p:tagLst xmlns:p="http://schemas.openxmlformats.org/presentationml/2006/main">
  <p:tag name="KSO_WM_DIAGRAM_VIRTUALLY_FRAME" val="{&quot;height&quot;:322.1,&quot;left&quot;:19.8,&quot;top&quot;:55.1,&quot;width&quot;:728.65}"/>
</p:tagLst>
</file>

<file path=ppt/tags/tag17.xml><?xml version="1.0" encoding="utf-8"?>
<p:tagLst xmlns:p="http://schemas.openxmlformats.org/presentationml/2006/main">
  <p:tag name="KSO_WM_DIAGRAM_VIRTUALLY_FRAME" val="{&quot;height&quot;:174.9611023622047,&quot;left&quot;:5.6,&quot;top&quot;:83.4,&quot;width&quot;:708.7322845458984}"/>
</p:tagLst>
</file>

<file path=ppt/tags/tag170.xml><?xml version="1.0" encoding="utf-8"?>
<p:tagLst xmlns:p="http://schemas.openxmlformats.org/presentationml/2006/main">
  <p:tag name="KSO_WM_DIAGRAM_VIRTUALLY_FRAME" val="{&quot;height&quot;:322.1,&quot;left&quot;:19.8,&quot;top&quot;:55.1,&quot;width&quot;:728.65}"/>
</p:tagLst>
</file>

<file path=ppt/tags/tag171.xml><?xml version="1.0" encoding="utf-8"?>
<p:tagLst xmlns:p="http://schemas.openxmlformats.org/presentationml/2006/main">
  <p:tag name="KSO_WM_DIAGRAM_VIRTUALLY_FRAME" val="{&quot;height&quot;:322.1,&quot;left&quot;:19.8,&quot;top&quot;:55.1,&quot;width&quot;:728.65}"/>
</p:tagLst>
</file>

<file path=ppt/tags/tag172.xml><?xml version="1.0" encoding="utf-8"?>
<p:tagLst xmlns:p="http://schemas.openxmlformats.org/presentationml/2006/main">
  <p:tag name="KSO_WM_DIAGRAM_VIRTUALLY_FRAME" val="{&quot;height&quot;:322.1,&quot;left&quot;:19.8,&quot;top&quot;:55.1,&quot;width&quot;:728.65}"/>
</p:tagLst>
</file>

<file path=ppt/tags/tag173.xml><?xml version="1.0" encoding="utf-8"?>
<p:tagLst xmlns:p="http://schemas.openxmlformats.org/presentationml/2006/main">
  <p:tag name="KSO_WM_DIAGRAM_VIRTUALLY_FRAME" val="{&quot;height&quot;:322.1,&quot;left&quot;:19.8,&quot;top&quot;:55.1,&quot;width&quot;:728.65}"/>
</p:tagLst>
</file>

<file path=ppt/tags/tag174.xml><?xml version="1.0" encoding="utf-8"?>
<p:tagLst xmlns:p="http://schemas.openxmlformats.org/presentationml/2006/main">
  <p:tag name="KSO_WM_DIAGRAM_VIRTUALLY_FRAME" val="{&quot;height&quot;:322.1,&quot;left&quot;:19.8,&quot;top&quot;:55.1,&quot;width&quot;:728.65}"/>
</p:tagLst>
</file>

<file path=ppt/tags/tag175.xml><?xml version="1.0" encoding="utf-8"?>
<p:tagLst xmlns:p="http://schemas.openxmlformats.org/presentationml/2006/main">
  <p:tag name="KSO_WM_DIAGRAM_VIRTUALLY_FRAME" val="{&quot;height&quot;:322.1,&quot;left&quot;:19.8,&quot;top&quot;:55.1,&quot;width&quot;:728.65}"/>
</p:tagLst>
</file>

<file path=ppt/tags/tag176.xml><?xml version="1.0" encoding="utf-8"?>
<p:tagLst xmlns:p="http://schemas.openxmlformats.org/presentationml/2006/main">
  <p:tag name="KSO_WM_DIAGRAM_VIRTUALLY_FRAME" val="{&quot;height&quot;:322.1,&quot;left&quot;:19.8,&quot;top&quot;:55.1,&quot;width&quot;:728.65}"/>
</p:tagLst>
</file>

<file path=ppt/tags/tag177.xml><?xml version="1.0" encoding="utf-8"?>
<p:tagLst xmlns:p="http://schemas.openxmlformats.org/presentationml/2006/main">
  <p:tag name="KSO_WM_DIAGRAM_VIRTUALLY_FRAME" val="{&quot;height&quot;:322.1,&quot;left&quot;:19.8,&quot;top&quot;:55.1,&quot;width&quot;:728.65}"/>
</p:tagLst>
</file>

<file path=ppt/tags/tag178.xml><?xml version="1.0" encoding="utf-8"?>
<p:tagLst xmlns:p="http://schemas.openxmlformats.org/presentationml/2006/main">
  <p:tag name="KSO_WM_DIAGRAM_VIRTUALLY_FRAME" val="{&quot;height&quot;:322.1,&quot;left&quot;:19.8,&quot;top&quot;:55.1,&quot;width&quot;:728.65}"/>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DIAGRAM_VIRTUALLY_FRAME" val="{&quot;height&quot;:174.9611023622047,&quot;left&quot;:5.6,&quot;top&quot;:83.4,&quot;width&quot;:708.7322845458984}"/>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DIAGRAM_VIRTUALLY_FRAME" val="{&quot;height&quot;:289.1216522216797,&quot;left&quot;:19.8,&quot;top&quot;:55.1,&quot;width&quot;:459.2716522216797}"/>
</p:tagLst>
</file>

<file path=ppt/tags/tag182.xml><?xml version="1.0" encoding="utf-8"?>
<p:tagLst xmlns:p="http://schemas.openxmlformats.org/presentationml/2006/main">
  <p:tag name="KSO_WM_DIAGRAM_VIRTUALLY_FRAME" val="{&quot;height&quot;:289.1216522216797,&quot;left&quot;:19.8,&quot;top&quot;:55.1,&quot;width&quot;:459.2716522216797}"/>
</p:tagLst>
</file>

<file path=ppt/tags/tag183.xml><?xml version="1.0" encoding="utf-8"?>
<p:tagLst xmlns:p="http://schemas.openxmlformats.org/presentationml/2006/main">
  <p:tag name="KSO_WM_DIAGRAM_VIRTUALLY_FRAME" val="{&quot;height&quot;:289.1216522216797,&quot;left&quot;:19.8,&quot;top&quot;:55.1,&quot;width&quot;:459.2716522216797}"/>
</p:tagLst>
</file>

<file path=ppt/tags/tag184.xml><?xml version="1.0" encoding="utf-8"?>
<p:tagLst xmlns:p="http://schemas.openxmlformats.org/presentationml/2006/main">
  <p:tag name="KSO_WM_DIAGRAM_VIRTUALLY_FRAME" val="{&quot;height&quot;:289.1216522216797,&quot;left&quot;:19.8,&quot;top&quot;:55.1,&quot;width&quot;:459.2716522216797}"/>
</p:tagLst>
</file>

<file path=ppt/tags/tag185.xml><?xml version="1.0" encoding="utf-8"?>
<p:tagLst xmlns:p="http://schemas.openxmlformats.org/presentationml/2006/main">
  <p:tag name="KSO_WM_DIAGRAM_VIRTUALLY_FRAME" val="{&quot;height&quot;:289.1216522216797,&quot;left&quot;:19.8,&quot;top&quot;:55.1,&quot;width&quot;:459.2716522216797}"/>
</p:tagLst>
</file>

<file path=ppt/tags/tag186.xml><?xml version="1.0" encoding="utf-8"?>
<p:tagLst xmlns:p="http://schemas.openxmlformats.org/presentationml/2006/main">
  <p:tag name="KSO_WM_DIAGRAM_VIRTUALLY_FRAME" val="{&quot;height&quot;:289.1216522216797,&quot;left&quot;:19.8,&quot;top&quot;:55.1,&quot;width&quot;:459.2716522216797}"/>
</p:tagLst>
</file>

<file path=ppt/tags/tag187.xml><?xml version="1.0" encoding="utf-8"?>
<p:tagLst xmlns:p="http://schemas.openxmlformats.org/presentationml/2006/main">
  <p:tag name="KSO_WM_DIAGRAM_VIRTUALLY_FRAME" val="{&quot;height&quot;:322.1,&quot;left&quot;:19.8,&quot;top&quot;:55.1,&quot;width&quot;:728.65}"/>
</p:tagLst>
</file>

<file path=ppt/tags/tag188.xml><?xml version="1.0" encoding="utf-8"?>
<p:tagLst xmlns:p="http://schemas.openxmlformats.org/presentationml/2006/main">
  <p:tag name="KSO_WM_DIAGRAM_VIRTUALLY_FRAME" val="{&quot;height&quot;:322.1,&quot;left&quot;:19.8,&quot;top&quot;:55.1,&quot;width&quot;:728.65}"/>
</p:tagLst>
</file>

<file path=ppt/tags/tag189.xml><?xml version="1.0" encoding="utf-8"?>
<p:tagLst xmlns:p="http://schemas.openxmlformats.org/presentationml/2006/main">
  <p:tag name="KSO_WM_DIAGRAM_VIRTUALLY_FRAME" val="{&quot;height&quot;:322.1,&quot;left&quot;:19.8,&quot;top&quot;:55.1,&quot;width&quot;:728.65}"/>
</p:tagLst>
</file>

<file path=ppt/tags/tag19.xml><?xml version="1.0" encoding="utf-8"?>
<p:tagLst xmlns:p="http://schemas.openxmlformats.org/presentationml/2006/main">
  <p:tag name="KSO_WM_DIAGRAM_VIRTUALLY_FRAME" val="{&quot;height&quot;:174.9611023622047,&quot;left&quot;:5.6,&quot;top&quot;:83.4,&quot;width&quot;:708.7322845458984}"/>
</p:tagLst>
</file>

<file path=ppt/tags/tag190.xml><?xml version="1.0" encoding="utf-8"?>
<p:tagLst xmlns:p="http://schemas.openxmlformats.org/presentationml/2006/main">
  <p:tag name="KSO_WM_DIAGRAM_VIRTUALLY_FRAME" val="{&quot;height&quot;:322.1,&quot;left&quot;:19.8,&quot;top&quot;:55.1,&quot;width&quot;:728.65}"/>
</p:tagLst>
</file>

<file path=ppt/tags/tag191.xml><?xml version="1.0" encoding="utf-8"?>
<p:tagLst xmlns:p="http://schemas.openxmlformats.org/presentationml/2006/main">
  <p:tag name="KSO_WM_DIAGRAM_VIRTUALLY_FRAME" val="{&quot;height&quot;:322.1,&quot;left&quot;:19.8,&quot;top&quot;:55.1,&quot;width&quot;:728.65}"/>
</p:tagLst>
</file>

<file path=ppt/tags/tag192.xml><?xml version="1.0" encoding="utf-8"?>
<p:tagLst xmlns:p="http://schemas.openxmlformats.org/presentationml/2006/main">
  <p:tag name="KSO_WM_DIAGRAM_VIRTUALLY_FRAME" val="{&quot;height&quot;:289.1216522216797,&quot;left&quot;:19.8,&quot;top&quot;:55.1,&quot;width&quot;:459.2716522216797}"/>
</p:tagLst>
</file>

<file path=ppt/tags/tag193.xml><?xml version="1.0" encoding="utf-8"?>
<p:tagLst xmlns:p="http://schemas.openxmlformats.org/presentationml/2006/main">
  <p:tag name="KSO_WM_DIAGRAM_VIRTUALLY_FRAME" val="{&quot;height&quot;:289.1216522216797,&quot;left&quot;:19.8,&quot;top&quot;:55.1,&quot;width&quot;:459.2716522216797}"/>
</p:tagLst>
</file>

<file path=ppt/tags/tag194.xml><?xml version="1.0" encoding="utf-8"?>
<p:tagLst xmlns:p="http://schemas.openxmlformats.org/presentationml/2006/main">
  <p:tag name="KSO_WM_DIAGRAM_VIRTUALLY_FRAME" val="{&quot;height&quot;:289.1216522216797,&quot;left&quot;:19.8,&quot;top&quot;:55.1,&quot;width&quot;:459.2716522216797}"/>
</p:tagLst>
</file>

<file path=ppt/tags/tag195.xml><?xml version="1.0" encoding="utf-8"?>
<p:tagLst xmlns:p="http://schemas.openxmlformats.org/presentationml/2006/main">
  <p:tag name="KSO_WM_DIAGRAM_VIRTUALLY_FRAME" val="{&quot;height&quot;:289.1216522216797,&quot;left&quot;:19.8,&quot;top&quot;:55.1,&quot;width&quot;:459.2716522216797}"/>
</p:tagLst>
</file>

<file path=ppt/tags/tag196.xml><?xml version="1.0" encoding="utf-8"?>
<p:tagLst xmlns:p="http://schemas.openxmlformats.org/presentationml/2006/main">
  <p:tag name="TABLE_ENDDRAG_ORIGIN_RECT" val="372*270"/>
  <p:tag name="TABLE_ENDDRAG_RECT" val="314*94*372*270"/>
</p:tagLst>
</file>

<file path=ppt/tags/tag197.xml><?xml version="1.0" encoding="utf-8"?>
<p:tagLst xmlns:p="http://schemas.openxmlformats.org/presentationml/2006/main">
  <p:tag name="KSO_WM_DIAGRAM_VIRTUALLY_FRAME" val="{&quot;height&quot;:289.1216522216797,&quot;left&quot;:19.8,&quot;top&quot;:55.1,&quot;width&quot;:459.2716522216797}"/>
</p:tagLst>
</file>

<file path=ppt/tags/tag198.xml><?xml version="1.0" encoding="utf-8"?>
<p:tagLst xmlns:p="http://schemas.openxmlformats.org/presentationml/2006/main">
  <p:tag name="KSO_WM_DIAGRAM_VIRTUALLY_FRAME" val="{&quot;height&quot;:289.1216522216797,&quot;left&quot;:19.8,&quot;top&quot;:55.1,&quot;width&quot;:459.2716522216797}"/>
</p:tagLst>
</file>

<file path=ppt/tags/tag199.xml><?xml version="1.0" encoding="utf-8"?>
<p:tagLst xmlns:p="http://schemas.openxmlformats.org/presentationml/2006/main">
  <p:tag name="KSO_WM_DIAGRAM_VIRTUALLY_FRAME" val="{&quot;height&quot;:289.1216522216797,&quot;left&quot;:19.8,&quot;top&quot;:55.1,&quot;width&quot;:459.2716522216797}"/>
</p:tagLst>
</file>

<file path=ppt/tags/tag2.xml><?xml version="1.0" encoding="utf-8"?>
<p:tagLst xmlns:p="http://schemas.openxmlformats.org/presentationml/2006/main">
  <p:tag name="TABLE_ENDDRAG_ORIGIN_RECT" val="674*322"/>
  <p:tag name="TABLE_ENDDRAG_RECT" val="19*83*674*322"/>
</p:tagLst>
</file>

<file path=ppt/tags/tag20.xml><?xml version="1.0" encoding="utf-8"?>
<p:tagLst xmlns:p="http://schemas.openxmlformats.org/presentationml/2006/main">
  <p:tag name="KSO_WM_DIAGRAM_VIRTUALLY_FRAME" val="{&quot;height&quot;:174.9611023622047,&quot;left&quot;:5.6,&quot;top&quot;:83.4,&quot;width&quot;:708.7322845458984}"/>
</p:tagLst>
</file>

<file path=ppt/tags/tag200.xml><?xml version="1.0" encoding="utf-8"?>
<p:tagLst xmlns:p="http://schemas.openxmlformats.org/presentationml/2006/main">
  <p:tag name="KSO_WM_DIAGRAM_VIRTUALLY_FRAME" val="{&quot;height&quot;:289.1216522216797,&quot;left&quot;:19.8,&quot;top&quot;:55.1,&quot;width&quot;:459.2716522216797}"/>
</p:tagLst>
</file>

<file path=ppt/tags/tag201.xml><?xml version="1.0" encoding="utf-8"?>
<p:tagLst xmlns:p="http://schemas.openxmlformats.org/presentationml/2006/main">
  <p:tag name="KSO_WM_DIAGRAM_VIRTUALLY_FRAME" val="{&quot;height&quot;:289.1216522216797,&quot;left&quot;:19.8,&quot;top&quot;:55.1,&quot;width&quot;:459.2716522216797}"/>
</p:tagLst>
</file>

<file path=ppt/tags/tag202.xml><?xml version="1.0" encoding="utf-8"?>
<p:tagLst xmlns:p="http://schemas.openxmlformats.org/presentationml/2006/main">
  <p:tag name="KSO_WM_DIAGRAM_VIRTUALLY_FRAME" val="{&quot;height&quot;:289.1216522216797,&quot;left&quot;:19.8,&quot;top&quot;:55.1,&quot;width&quot;:459.2716522216797}"/>
</p:tagLst>
</file>

<file path=ppt/tags/tag203.xml><?xml version="1.0" encoding="utf-8"?>
<p:tagLst xmlns:p="http://schemas.openxmlformats.org/presentationml/2006/main">
  <p:tag name="KSO_WM_DIAGRAM_VIRTUALLY_FRAME" val="{&quot;height&quot;:322.1,&quot;left&quot;:19.8,&quot;top&quot;:55.1,&quot;width&quot;:728.65}"/>
</p:tagLst>
</file>

<file path=ppt/tags/tag204.xml><?xml version="1.0" encoding="utf-8"?>
<p:tagLst xmlns:p="http://schemas.openxmlformats.org/presentationml/2006/main">
  <p:tag name="KSO_WM_DIAGRAM_VIRTUALLY_FRAME" val="{&quot;height&quot;:289.1216522216797,&quot;left&quot;:19.8,&quot;top&quot;:55.1,&quot;width&quot;:459.2716522216797}"/>
</p:tagLst>
</file>

<file path=ppt/tags/tag205.xml><?xml version="1.0" encoding="utf-8"?>
<p:tagLst xmlns:p="http://schemas.openxmlformats.org/presentationml/2006/main">
  <p:tag name="KSO_WM_DIAGRAM_VIRTUALLY_FRAME" val="{&quot;height&quot;:289.1216522216797,&quot;left&quot;:19.8,&quot;top&quot;:55.1,&quot;width&quot;:459.2716522216797}"/>
</p:tagLst>
</file>

<file path=ppt/tags/tag206.xml><?xml version="1.0" encoding="utf-8"?>
<p:tagLst xmlns:p="http://schemas.openxmlformats.org/presentationml/2006/main">
  <p:tag name="KSO_WM_DIAGRAM_VIRTUALLY_FRAME" val="{&quot;height&quot;:289.1216522216797,&quot;left&quot;:19.8,&quot;top&quot;:55.1,&quot;width&quot;:459.2716522216797}"/>
</p:tagLst>
</file>

<file path=ppt/tags/tag207.xml><?xml version="1.0" encoding="utf-8"?>
<p:tagLst xmlns:p="http://schemas.openxmlformats.org/presentationml/2006/main">
  <p:tag name="KSO_WM_DIAGRAM_VIRTUALLY_FRAME" val="{&quot;height&quot;:289.1216522216797,&quot;left&quot;:19.8,&quot;top&quot;:55.1,&quot;width&quot;:459.2716522216797}"/>
</p:tagLst>
</file>

<file path=ppt/tags/tag208.xml><?xml version="1.0" encoding="utf-8"?>
<p:tagLst xmlns:p="http://schemas.openxmlformats.org/presentationml/2006/main">
  <p:tag name="KSO_WM_DIAGRAM_VIRTUALLY_FRAME" val="{&quot;height&quot;:322.1,&quot;left&quot;:19.8,&quot;top&quot;:55.1,&quot;width&quot;:728.65}"/>
</p:tagLst>
</file>

<file path=ppt/tags/tag209.xml><?xml version="1.0" encoding="utf-8"?>
<p:tagLst xmlns:p="http://schemas.openxmlformats.org/presentationml/2006/main">
  <p:tag name="KSO_WM_DIAGRAM_VIRTUALLY_FRAME" val="{&quot;height&quot;:327.05,&quot;left&quot;:19.8,&quot;top&quot;:55.1,&quot;width&quot;:728.65}"/>
</p:tagLst>
</file>

<file path=ppt/tags/tag21.xml><?xml version="1.0" encoding="utf-8"?>
<p:tagLst xmlns:p="http://schemas.openxmlformats.org/presentationml/2006/main">
  <p:tag name="KSO_WM_DIAGRAM_VIRTUALLY_FRAME" val="{&quot;height&quot;:174.9611023622047,&quot;left&quot;:5.6,&quot;top&quot;:83.4,&quot;width&quot;:708.7322845458984}"/>
</p:tagLst>
</file>

<file path=ppt/tags/tag210.xml><?xml version="1.0" encoding="utf-8"?>
<p:tagLst xmlns:p="http://schemas.openxmlformats.org/presentationml/2006/main">
  <p:tag name="KSO_WM_DIAGRAM_VIRTUALLY_FRAME" val="{&quot;height&quot;:327.05,&quot;left&quot;:19.8,&quot;top&quot;:55.1,&quot;width&quot;:728.65}"/>
</p:tagLst>
</file>

<file path=ppt/tags/tag211.xml><?xml version="1.0" encoding="utf-8"?>
<p:tagLst xmlns:p="http://schemas.openxmlformats.org/presentationml/2006/main">
  <p:tag name="KSO_WM_DIAGRAM_VIRTUALLY_FRAME" val="{&quot;height&quot;:327.05,&quot;left&quot;:19.8,&quot;top&quot;:55.1,&quot;width&quot;:728.65}"/>
</p:tagLst>
</file>

<file path=ppt/tags/tag212.xml><?xml version="1.0" encoding="utf-8"?>
<p:tagLst xmlns:p="http://schemas.openxmlformats.org/presentationml/2006/main">
  <p:tag name="KSO_WM_DIAGRAM_VIRTUALLY_FRAME" val="{&quot;height&quot;:289.1216522216797,&quot;left&quot;:19.8,&quot;top&quot;:55.1,&quot;width&quot;:459.2716522216797}"/>
</p:tagLst>
</file>

<file path=ppt/tags/tag213.xml><?xml version="1.0" encoding="utf-8"?>
<p:tagLst xmlns:p="http://schemas.openxmlformats.org/presentationml/2006/main">
  <p:tag name="KSO_WM_DIAGRAM_VIRTUALLY_FRAME" val="{&quot;height&quot;:289.1216522216797,&quot;left&quot;:19.8,&quot;top&quot;:55.1,&quot;width&quot;:459.2716522216797}"/>
</p:tagLst>
</file>

<file path=ppt/tags/tag214.xml><?xml version="1.0" encoding="utf-8"?>
<p:tagLst xmlns:p="http://schemas.openxmlformats.org/presentationml/2006/main">
  <p:tag name="KSO_WM_DIAGRAM_VIRTUALLY_FRAME" val="{&quot;height&quot;:289.1216522216797,&quot;left&quot;:19.8,&quot;top&quot;:55.1,&quot;width&quot;:459.2716522216797}"/>
</p:tagLst>
</file>

<file path=ppt/tags/tag215.xml><?xml version="1.0" encoding="utf-8"?>
<p:tagLst xmlns:p="http://schemas.openxmlformats.org/presentationml/2006/main">
  <p:tag name="KSO_WM_DIAGRAM_VIRTUALLY_FRAME" val="{&quot;height&quot;:289.1216522216797,&quot;left&quot;:19.8,&quot;top&quot;:55.1,&quot;width&quot;:459.2716522216797}"/>
</p:tagLst>
</file>

<file path=ppt/tags/tag216.xml><?xml version="1.0" encoding="utf-8"?>
<p:tagLst xmlns:p="http://schemas.openxmlformats.org/presentationml/2006/main">
  <p:tag name="KSO_WM_DIAGRAM_VIRTUALLY_FRAME" val="{&quot;height&quot;:327.05,&quot;left&quot;:19.8,&quot;top&quot;:55.1,&quot;width&quot;:728.65}"/>
</p:tagLst>
</file>

<file path=ppt/tags/tag217.xml><?xml version="1.0" encoding="utf-8"?>
<p:tagLst xmlns:p="http://schemas.openxmlformats.org/presentationml/2006/main">
  <p:tag name="KSO_WM_DIAGRAM_VIRTUALLY_FRAME" val="{&quot;height&quot;:327.05,&quot;left&quot;:19.8,&quot;top&quot;:55.1,&quot;width&quot;:728.65}"/>
</p:tagLst>
</file>

<file path=ppt/tags/tag218.xml><?xml version="1.0" encoding="utf-8"?>
<p:tagLst xmlns:p="http://schemas.openxmlformats.org/presentationml/2006/main">
  <p:tag name="KSO_WM_DIAGRAM_VIRTUALLY_FRAME" val="{&quot;height&quot;:327.05,&quot;left&quot;:19.8,&quot;top&quot;:55.1,&quot;width&quot;:728.65}"/>
</p:tagLst>
</file>

<file path=ppt/tags/tag219.xml><?xml version="1.0" encoding="utf-8"?>
<p:tagLst xmlns:p="http://schemas.openxmlformats.org/presentationml/2006/main">
  <p:tag name="KSO_WM_DIAGRAM_VIRTUALLY_FRAME" val="{&quot;height&quot;:327.05,&quot;left&quot;:19.8,&quot;top&quot;:55.1,&quot;width&quot;:728.65}"/>
</p:tagLst>
</file>

<file path=ppt/tags/tag22.xml><?xml version="1.0" encoding="utf-8"?>
<p:tagLst xmlns:p="http://schemas.openxmlformats.org/presentationml/2006/main">
  <p:tag name="KSO_WM_DIAGRAM_VIRTUALLY_FRAME" val="{&quot;height&quot;:174.9611023622047,&quot;left&quot;:5.6,&quot;top&quot;:83.4,&quot;width&quot;:708.7322845458984}"/>
</p:tagLst>
</file>

<file path=ppt/tags/tag220.xml><?xml version="1.0" encoding="utf-8"?>
<p:tagLst xmlns:p="http://schemas.openxmlformats.org/presentationml/2006/main">
  <p:tag name="KSO_WM_DIAGRAM_VIRTUALLY_FRAME" val="{&quot;height&quot;:327.05,&quot;left&quot;:19.8,&quot;top&quot;:55.1,&quot;width&quot;:728.65}"/>
</p:tagLst>
</file>

<file path=ppt/tags/tag221.xml><?xml version="1.0" encoding="utf-8"?>
<p:tagLst xmlns:p="http://schemas.openxmlformats.org/presentationml/2006/main">
  <p:tag name="KSO_WM_DIAGRAM_VIRTUALLY_FRAME" val="{&quot;height&quot;:327.05,&quot;left&quot;:19.8,&quot;top&quot;:55.1,&quot;width&quot;:728.65}"/>
</p:tagLst>
</file>

<file path=ppt/tags/tag222.xml><?xml version="1.0" encoding="utf-8"?>
<p:tagLst xmlns:p="http://schemas.openxmlformats.org/presentationml/2006/main">
  <p:tag name="KSO_WM_DIAGRAM_VIRTUALLY_FRAME" val="{&quot;height&quot;:327.05,&quot;left&quot;:19.8,&quot;top&quot;:55.1,&quot;width&quot;:728.65}"/>
</p:tagLst>
</file>

<file path=ppt/tags/tag223.xml><?xml version="1.0" encoding="utf-8"?>
<p:tagLst xmlns:p="http://schemas.openxmlformats.org/presentationml/2006/main">
  <p:tag name="KSO_WM_DIAGRAM_VIRTUALLY_FRAME" val="{&quot;height&quot;:327.05,&quot;left&quot;:19.8,&quot;top&quot;:55.1,&quot;width&quot;:728.65}"/>
</p:tagLst>
</file>

<file path=ppt/tags/tag224.xml><?xml version="1.0" encoding="utf-8"?>
<p:tagLst xmlns:p="http://schemas.openxmlformats.org/presentationml/2006/main">
  <p:tag name="KSO_WM_DIAGRAM_VIRTUALLY_FRAME" val="{&quot;height&quot;:327.05,&quot;left&quot;:19.8,&quot;top&quot;:55.1,&quot;width&quot;:728.65}"/>
</p:tagLst>
</file>

<file path=ppt/tags/tag225.xml><?xml version="1.0" encoding="utf-8"?>
<p:tagLst xmlns:p="http://schemas.openxmlformats.org/presentationml/2006/main">
  <p:tag name="KSO_WM_DIAGRAM_VIRTUALLY_FRAME" val="{&quot;height&quot;:327.05,&quot;left&quot;:19.8,&quot;top&quot;:55.1,&quot;width&quot;:728.65}"/>
</p:tagLst>
</file>

<file path=ppt/tags/tag226.xml><?xml version="1.0" encoding="utf-8"?>
<p:tagLst xmlns:p="http://schemas.openxmlformats.org/presentationml/2006/main">
  <p:tag name="KSO_WM_DIAGRAM_VIRTUALLY_FRAME" val="{&quot;height&quot;:327.05,&quot;left&quot;:19.8,&quot;top&quot;:55.1,&quot;width&quot;:728.65}"/>
</p:tagLst>
</file>

<file path=ppt/tags/tag227.xml><?xml version="1.0" encoding="utf-8"?>
<p:tagLst xmlns:p="http://schemas.openxmlformats.org/presentationml/2006/main">
  <p:tag name="KSO_WM_DIAGRAM_VIRTUALLY_FRAME" val="{&quot;height&quot;:327.05,&quot;left&quot;:19.8,&quot;top&quot;:55.1,&quot;width&quot;:728.65}"/>
</p:tagLst>
</file>

<file path=ppt/tags/tag228.xml><?xml version="1.0" encoding="utf-8"?>
<p:tagLst xmlns:p="http://schemas.openxmlformats.org/presentationml/2006/main">
  <p:tag name="KSO_WM_DIAGRAM_VIRTUALLY_FRAME" val="{&quot;height&quot;:327.05,&quot;left&quot;:19.8,&quot;top&quot;:55.1,&quot;width&quot;:728.65}"/>
</p:tagLst>
</file>

<file path=ppt/tags/tag229.xml><?xml version="1.0" encoding="utf-8"?>
<p:tagLst xmlns:p="http://schemas.openxmlformats.org/presentationml/2006/main">
  <p:tag name="KSO_WM_DIAGRAM_VIRTUALLY_FRAME" val="{&quot;height&quot;:327.05,&quot;left&quot;:19.8,&quot;top&quot;:55.1,&quot;width&quot;:728.65}"/>
</p:tagLst>
</file>

<file path=ppt/tags/tag23.xml><?xml version="1.0" encoding="utf-8"?>
<p:tagLst xmlns:p="http://schemas.openxmlformats.org/presentationml/2006/main">
  <p:tag name="KSO_WM_DIAGRAM_VIRTUALLY_FRAME" val="{&quot;height&quot;:174.9611023622047,&quot;left&quot;:5.6,&quot;top&quot;:83.4,&quot;width&quot;:708.7322845458984}"/>
</p:tagLst>
</file>

<file path=ppt/tags/tag230.xml><?xml version="1.0" encoding="utf-8"?>
<p:tagLst xmlns:p="http://schemas.openxmlformats.org/presentationml/2006/main">
  <p:tag name="KSO_WM_DIAGRAM_VIRTUALLY_FRAME" val="{&quot;height&quot;:327.05,&quot;left&quot;:19.8,&quot;top&quot;:55.1,&quot;width&quot;:728.65}"/>
</p:tagLst>
</file>

<file path=ppt/tags/tag231.xml><?xml version="1.0" encoding="utf-8"?>
<p:tagLst xmlns:p="http://schemas.openxmlformats.org/presentationml/2006/main">
  <p:tag name="KSO_WM_DIAGRAM_VIRTUALLY_FRAME" val="{&quot;height&quot;:289.1216522216797,&quot;left&quot;:19.8,&quot;top&quot;:55.1,&quot;width&quot;:459.2716522216797}"/>
</p:tagLst>
</file>

<file path=ppt/tags/tag232.xml><?xml version="1.0" encoding="utf-8"?>
<p:tagLst xmlns:p="http://schemas.openxmlformats.org/presentationml/2006/main">
  <p:tag name="KSO_WM_DIAGRAM_VIRTUALLY_FRAME" val="{&quot;height&quot;:289.1216522216797,&quot;left&quot;:19.8,&quot;top&quot;:55.1,&quot;width&quot;:459.2716522216797}"/>
</p:tagLst>
</file>

<file path=ppt/tags/tag233.xml><?xml version="1.0" encoding="utf-8"?>
<p:tagLst xmlns:p="http://schemas.openxmlformats.org/presentationml/2006/main">
  <p:tag name="KSO_WM_DIAGRAM_VIRTUALLY_FRAME" val="{&quot;height&quot;:289.1216522216797,&quot;left&quot;:19.8,&quot;top&quot;:55.1,&quot;width&quot;:459.2716522216797}"/>
</p:tagLst>
</file>

<file path=ppt/tags/tag234.xml><?xml version="1.0" encoding="utf-8"?>
<p:tagLst xmlns:p="http://schemas.openxmlformats.org/presentationml/2006/main">
  <p:tag name="KSO_WM_DIAGRAM_VIRTUALLY_FRAME" val="{&quot;height&quot;:289.1216522216797,&quot;left&quot;:19.8,&quot;top&quot;:55.1,&quot;width&quot;:459.2716522216797}"/>
</p:tagLst>
</file>

<file path=ppt/tags/tag235.xml><?xml version="1.0" encoding="utf-8"?>
<p:tagLst xmlns:p="http://schemas.openxmlformats.org/presentationml/2006/main">
  <p:tag name="KSO_WM_DIAGRAM_VIRTUALLY_FRAME" val="{&quot;height&quot;:322.1,&quot;left&quot;:19.8,&quot;top&quot;:55.1,&quot;width&quot;:728.65}"/>
</p:tagLst>
</file>

<file path=ppt/tags/tag236.xml><?xml version="1.0" encoding="utf-8"?>
<p:tagLst xmlns:p="http://schemas.openxmlformats.org/presentationml/2006/main">
  <p:tag name="KSO_WM_DIAGRAM_VIRTUALLY_FRAME" val="{&quot;height&quot;:322.1,&quot;left&quot;:19.8,&quot;top&quot;:55.1,&quot;width&quot;:728.65}"/>
</p:tagLst>
</file>

<file path=ppt/tags/tag237.xml><?xml version="1.0" encoding="utf-8"?>
<p:tagLst xmlns:p="http://schemas.openxmlformats.org/presentationml/2006/main">
  <p:tag name="KSO_WM_DIAGRAM_VIRTUALLY_FRAME" val="{&quot;height&quot;:289.1216522216797,&quot;left&quot;:19.8,&quot;top&quot;:55.1,&quot;width&quot;:459.2716522216797}"/>
</p:tagLst>
</file>

<file path=ppt/tags/tag238.xml><?xml version="1.0" encoding="utf-8"?>
<p:tagLst xmlns:p="http://schemas.openxmlformats.org/presentationml/2006/main">
  <p:tag name="KSO_WM_DIAGRAM_VIRTUALLY_FRAME" val="{&quot;height&quot;:289.1216522216797,&quot;left&quot;:19.8,&quot;top&quot;:55.1,&quot;width&quot;:459.2716522216797}"/>
</p:tagLst>
</file>

<file path=ppt/tags/tag239.xml><?xml version="1.0" encoding="utf-8"?>
<p:tagLst xmlns:p="http://schemas.openxmlformats.org/presentationml/2006/main">
  <p:tag name="KSO_WM_DIAGRAM_VIRTUALLY_FRAME" val="{&quot;height&quot;:289.1216522216797,&quot;left&quot;:19.8,&quot;top&quot;:55.1,&quot;width&quot;:459.2716522216797}"/>
</p:tagLst>
</file>

<file path=ppt/tags/tag24.xml><?xml version="1.0" encoding="utf-8"?>
<p:tagLst xmlns:p="http://schemas.openxmlformats.org/presentationml/2006/main">
  <p:tag name="KSO_WM_DIAGRAM_VIRTUALLY_FRAME" val="{&quot;height&quot;:174.9611023622047,&quot;left&quot;:5.6,&quot;top&quot;:83.4,&quot;width&quot;:708.7322845458984}"/>
</p:tagLst>
</file>

<file path=ppt/tags/tag240.xml><?xml version="1.0" encoding="utf-8"?>
<p:tagLst xmlns:p="http://schemas.openxmlformats.org/presentationml/2006/main">
  <p:tag name="KSO_WM_DIAGRAM_VIRTUALLY_FRAME" val="{&quot;height&quot;:289.1216522216797,&quot;left&quot;:19.8,&quot;top&quot;:55.1,&quot;width&quot;:459.2716522216797}"/>
</p:tagLst>
</file>

<file path=ppt/tags/tag241.xml><?xml version="1.0" encoding="utf-8"?>
<p:tagLst xmlns:p="http://schemas.openxmlformats.org/presentationml/2006/main">
  <p:tag name="KSO_WM_DIAGRAM_VIRTUALLY_FRAME" val="{&quot;height&quot;:289.1216522216797,&quot;left&quot;:19.8,&quot;top&quot;:55.1,&quot;width&quot;:459.2716522216797}"/>
</p:tagLst>
</file>

<file path=ppt/tags/tag242.xml><?xml version="1.0" encoding="utf-8"?>
<p:tagLst xmlns:p="http://schemas.openxmlformats.org/presentationml/2006/main">
  <p:tag name="KSO_WM_DIAGRAM_VIRTUALLY_FRAME" val="{&quot;height&quot;:289.1216522216797,&quot;left&quot;:19.8,&quot;top&quot;:55.1,&quot;width&quot;:459.2716522216797}"/>
</p:tagLst>
</file>

<file path=ppt/tags/tag243.xml><?xml version="1.0" encoding="utf-8"?>
<p:tagLst xmlns:p="http://schemas.openxmlformats.org/presentationml/2006/main">
  <p:tag name="KSO_WM_DIAGRAM_VIRTUALLY_FRAME" val="{&quot;height&quot;:322.1,&quot;left&quot;:19.8,&quot;top&quot;:55.1,&quot;width&quot;:728.65}"/>
</p:tagLst>
</file>

<file path=ppt/tags/tag244.xml><?xml version="1.0" encoding="utf-8"?>
<p:tagLst xmlns:p="http://schemas.openxmlformats.org/presentationml/2006/main">
  <p:tag name="KSO_WM_DIAGRAM_VIRTUALLY_FRAME" val="{&quot;height&quot;:322.1,&quot;left&quot;:19.8,&quot;top&quot;:55.1,&quot;width&quot;:728.65}"/>
</p:tagLst>
</file>

<file path=ppt/tags/tag245.xml><?xml version="1.0" encoding="utf-8"?>
<p:tagLst xmlns:p="http://schemas.openxmlformats.org/presentationml/2006/main">
  <p:tag name="KSO_WM_DIAGRAM_VIRTUALLY_FRAME" val="{&quot;height&quot;:322.1,&quot;left&quot;:19.8,&quot;top&quot;:55.1,&quot;width&quot;:728.65}"/>
</p:tagLst>
</file>

<file path=ppt/tags/tag246.xml><?xml version="1.0" encoding="utf-8"?>
<p:tagLst xmlns:p="http://schemas.openxmlformats.org/presentationml/2006/main">
  <p:tag name="KSO_WM_DIAGRAM_VIRTUALLY_FRAME" val="{&quot;height&quot;:322.1,&quot;left&quot;:19.8,&quot;top&quot;:55.1,&quot;width&quot;:728.65}"/>
</p:tagLst>
</file>

<file path=ppt/tags/tag247.xml><?xml version="1.0" encoding="utf-8"?>
<p:tagLst xmlns:p="http://schemas.openxmlformats.org/presentationml/2006/main">
  <p:tag name="KSO_WM_DIAGRAM_VIRTUALLY_FRAME" val="{&quot;height&quot;:289.1216522216797,&quot;left&quot;:19.8,&quot;top&quot;:55.1,&quot;width&quot;:459.2716522216797}"/>
</p:tagLst>
</file>

<file path=ppt/tags/tag248.xml><?xml version="1.0" encoding="utf-8"?>
<p:tagLst xmlns:p="http://schemas.openxmlformats.org/presentationml/2006/main">
  <p:tag name="KSO_WM_DIAGRAM_VIRTUALLY_FRAME" val="{&quot;height&quot;:289.1216522216797,&quot;left&quot;:19.8,&quot;top&quot;:55.1,&quot;width&quot;:459.2716522216797}"/>
</p:tagLst>
</file>

<file path=ppt/tags/tag249.xml><?xml version="1.0" encoding="utf-8"?>
<p:tagLst xmlns:p="http://schemas.openxmlformats.org/presentationml/2006/main">
  <p:tag name="KSO_WM_DIAGRAM_VIRTUALLY_FRAME" val="{&quot;height&quot;:289.1216522216797,&quot;left&quot;:19.8,&quot;top&quot;:55.1,&quot;width&quot;:459.2716522216797}"/>
</p:tagLst>
</file>

<file path=ppt/tags/tag25.xml><?xml version="1.0" encoding="utf-8"?>
<p:tagLst xmlns:p="http://schemas.openxmlformats.org/presentationml/2006/main">
  <p:tag name="KSO_WM_DIAGRAM_VIRTUALLY_FRAME" val="{&quot;height&quot;:174.9611023622047,&quot;left&quot;:5.6,&quot;top&quot;:83.4,&quot;width&quot;:708.7322845458984}"/>
</p:tagLst>
</file>

<file path=ppt/tags/tag250.xml><?xml version="1.0" encoding="utf-8"?>
<p:tagLst xmlns:p="http://schemas.openxmlformats.org/presentationml/2006/main">
  <p:tag name="KSO_WM_DIAGRAM_VIRTUALLY_FRAME" val="{&quot;height&quot;:289.1216522216797,&quot;left&quot;:19.8,&quot;top&quot;:55.1,&quot;width&quot;:459.2716522216797}"/>
</p:tagLst>
</file>

<file path=ppt/tags/tag251.xml><?xml version="1.0" encoding="utf-8"?>
<p:tagLst xmlns:p="http://schemas.openxmlformats.org/presentationml/2006/main">
  <p:tag name="KSO_WM_DIAGRAM_VIRTUALLY_FRAME" val="{&quot;height&quot;:289.1216522216797,&quot;left&quot;:19.8,&quot;top&quot;:55.1,&quot;width&quot;:459.2716522216797}"/>
</p:tagLst>
</file>

<file path=ppt/tags/tag252.xml><?xml version="1.0" encoding="utf-8"?>
<p:tagLst xmlns:p="http://schemas.openxmlformats.org/presentationml/2006/main">
  <p:tag name="KSO_WM_DIAGRAM_VIRTUALLY_FRAME" val="{&quot;height&quot;:289.1216522216797,&quot;left&quot;:19.8,&quot;top&quot;:55.1,&quot;width&quot;:459.2716522216797}"/>
</p:tagLst>
</file>

<file path=ppt/tags/tag253.xml><?xml version="1.0" encoding="utf-8"?>
<p:tagLst xmlns:p="http://schemas.openxmlformats.org/presentationml/2006/main">
  <p:tag name="KSO_WM_DIAGRAM_VIRTUALLY_FRAME" val="{&quot;height&quot;:289.1216522216797,&quot;left&quot;:19.8,&quot;top&quot;:55.1,&quot;width&quot;:459.2716522216797}"/>
</p:tagLst>
</file>

<file path=ppt/tags/tag254.xml><?xml version="1.0" encoding="utf-8"?>
<p:tagLst xmlns:p="http://schemas.openxmlformats.org/presentationml/2006/main">
  <p:tag name="KSO_WM_DIAGRAM_VIRTUALLY_FRAME" val="{&quot;height&quot;:289.1216522216797,&quot;left&quot;:19.8,&quot;top&quot;:55.1,&quot;width&quot;:459.2716522216797}"/>
</p:tagLst>
</file>

<file path=ppt/tags/tag255.xml><?xml version="1.0" encoding="utf-8"?>
<p:tagLst xmlns:p="http://schemas.openxmlformats.org/presentationml/2006/main">
  <p:tag name="KSO_WM_DIAGRAM_VIRTUALLY_FRAME" val="{&quot;height&quot;:289.1216522216797,&quot;left&quot;:19.8,&quot;top&quot;:55.1,&quot;width&quot;:459.2716522216797}"/>
</p:tagLst>
</file>

<file path=ppt/tags/tag256.xml><?xml version="1.0" encoding="utf-8"?>
<p:tagLst xmlns:p="http://schemas.openxmlformats.org/presentationml/2006/main">
  <p:tag name="KSO_WM_DIAGRAM_VIRTUALLY_FRAME" val="{&quot;height&quot;:289.1216522216797,&quot;left&quot;:19.8,&quot;top&quot;:55.1,&quot;width&quot;:459.2716522216797}"/>
</p:tagLst>
</file>

<file path=ppt/tags/tag257.xml><?xml version="1.0" encoding="utf-8"?>
<p:tagLst xmlns:p="http://schemas.openxmlformats.org/presentationml/2006/main">
  <p:tag name="KSO_WM_DIAGRAM_VIRTUALLY_FRAME" val="{&quot;height&quot;:289.1216522216797,&quot;left&quot;:19.8,&quot;top&quot;:55.1,&quot;width&quot;:459.2716522216797}"/>
</p:tagLst>
</file>

<file path=ppt/tags/tag258.xml><?xml version="1.0" encoding="utf-8"?>
<p:tagLst xmlns:p="http://schemas.openxmlformats.org/presentationml/2006/main">
  <p:tag name="KSO_WM_DIAGRAM_VIRTUALLY_FRAME" val="{&quot;height&quot;:289.1216522216797,&quot;left&quot;:19.8,&quot;top&quot;:55.1,&quot;width&quot;:459.2716522216797}"/>
</p:tagLst>
</file>

<file path=ppt/tags/tag259.xml><?xml version="1.0" encoding="utf-8"?>
<p:tagLst xmlns:p="http://schemas.openxmlformats.org/presentationml/2006/main">
  <p:tag name="KSO_WM_DIAGRAM_VIRTUALLY_FRAME" val="{&quot;height&quot;:289.1216522216797,&quot;left&quot;:19.8,&quot;top&quot;:55.1,&quot;width&quot;:459.2716522216797}"/>
</p:tagLst>
</file>

<file path=ppt/tags/tag26.xml><?xml version="1.0" encoding="utf-8"?>
<p:tagLst xmlns:p="http://schemas.openxmlformats.org/presentationml/2006/main">
  <p:tag name="KSO_WM_DIAGRAM_VIRTUALLY_FRAME" val="{&quot;height&quot;:174.9611023622047,&quot;left&quot;:5.6,&quot;top&quot;:83.4,&quot;width&quot;:708.7322845458984}"/>
</p:tagLst>
</file>

<file path=ppt/tags/tag260.xml><?xml version="1.0" encoding="utf-8"?>
<p:tagLst xmlns:p="http://schemas.openxmlformats.org/presentationml/2006/main">
  <p:tag name="KSO_WM_DIAGRAM_VIRTUALLY_FRAME" val="{&quot;height&quot;:289.1216522216797,&quot;left&quot;:19.8,&quot;top&quot;:55.1,&quot;width&quot;:459.2716522216797}"/>
</p:tagLst>
</file>

<file path=ppt/tags/tag261.xml><?xml version="1.0" encoding="utf-8"?>
<p:tagLst xmlns:p="http://schemas.openxmlformats.org/presentationml/2006/main">
  <p:tag name="KSO_WM_DIAGRAM_VIRTUALLY_FRAME" val="{&quot;height&quot;:289.1216522216797,&quot;left&quot;:19.8,&quot;top&quot;:55.1,&quot;width&quot;:459.2716522216797}"/>
</p:tagLst>
</file>

<file path=ppt/tags/tag262.xml><?xml version="1.0" encoding="utf-8"?>
<p:tagLst xmlns:p="http://schemas.openxmlformats.org/presentationml/2006/main">
  <p:tag name="KSO_WM_DIAGRAM_VIRTUALLY_FRAME" val="{&quot;height&quot;:289.1216522216797,&quot;left&quot;:19.8,&quot;top&quot;:55.1,&quot;width&quot;:459.2716522216797}"/>
</p:tagLst>
</file>

<file path=ppt/tags/tag263.xml><?xml version="1.0" encoding="utf-8"?>
<p:tagLst xmlns:p="http://schemas.openxmlformats.org/presentationml/2006/main">
  <p:tag name="KSO_WM_DIAGRAM_VIRTUALLY_FRAME" val="{&quot;height&quot;:289.1216522216797,&quot;left&quot;:19.8,&quot;top&quot;:55.1,&quot;width&quot;:459.2716522216797}"/>
</p:tagLst>
</file>

<file path=ppt/tags/tag264.xml><?xml version="1.0" encoding="utf-8"?>
<p:tagLst xmlns:p="http://schemas.openxmlformats.org/presentationml/2006/main">
  <p:tag name="KSO_WM_DIAGRAM_VIRTUALLY_FRAME" val="{&quot;height&quot;:289.1216522216797,&quot;left&quot;:19.8,&quot;top&quot;:55.1,&quot;width&quot;:459.2716522216797}"/>
</p:tagLst>
</file>

<file path=ppt/tags/tag265.xml><?xml version="1.0" encoding="utf-8"?>
<p:tagLst xmlns:p="http://schemas.openxmlformats.org/presentationml/2006/main">
  <p:tag name="KSO_WM_DIAGRAM_VIRTUALLY_FRAME" val="{&quot;height&quot;:289.1216522216797,&quot;left&quot;:19.8,&quot;top&quot;:55.1,&quot;width&quot;:459.2716522216797}"/>
</p:tagLst>
</file>

<file path=ppt/tags/tag266.xml><?xml version="1.0" encoding="utf-8"?>
<p:tagLst xmlns:p="http://schemas.openxmlformats.org/presentationml/2006/main">
  <p:tag name="KSO_WM_DIAGRAM_VIRTUALLY_FRAME" val="{&quot;height&quot;:289.1216522216797,&quot;left&quot;:19.8,&quot;top&quot;:55.1,&quot;width&quot;:459.2716522216797}"/>
</p:tagLst>
</file>

<file path=ppt/tags/tag267.xml><?xml version="1.0" encoding="utf-8"?>
<p:tagLst xmlns:p="http://schemas.openxmlformats.org/presentationml/2006/main">
  <p:tag name="KSO_WM_DIAGRAM_VIRTUALLY_FRAME" val="{&quot;height&quot;:289.1216522216797,&quot;left&quot;:19.8,&quot;top&quot;:55.1,&quot;width&quot;:459.2716522216797}"/>
</p:tagLst>
</file>

<file path=ppt/tags/tag268.xml><?xml version="1.0" encoding="utf-8"?>
<p:tagLst xmlns:p="http://schemas.openxmlformats.org/presentationml/2006/main">
  <p:tag name="KSO_WM_DIAGRAM_VIRTUALLY_FRAME" val="{&quot;height&quot;:289.1216522216797,&quot;left&quot;:19.8,&quot;top&quot;:55.1,&quot;width&quot;:459.2716522216797}"/>
</p:tagLst>
</file>

<file path=ppt/tags/tag269.xml><?xml version="1.0" encoding="utf-8"?>
<p:tagLst xmlns:p="http://schemas.openxmlformats.org/presentationml/2006/main">
  <p:tag name="KSO_WM_DIAGRAM_VIRTUALLY_FRAME" val="{&quot;height&quot;:289.1216522216797,&quot;left&quot;:19.8,&quot;top&quot;:55.1,&quot;width&quot;:459.2716522216797}"/>
</p:tagLst>
</file>

<file path=ppt/tags/tag27.xml><?xml version="1.0" encoding="utf-8"?>
<p:tagLst xmlns:p="http://schemas.openxmlformats.org/presentationml/2006/main">
  <p:tag name="KSO_WM_DIAGRAM_VIRTUALLY_FRAME" val="{&quot;height&quot;:174.9611023622047,&quot;left&quot;:5.6,&quot;top&quot;:83.4,&quot;width&quot;:708.7322845458984}"/>
</p:tagLst>
</file>

<file path=ppt/tags/tag270.xml><?xml version="1.0" encoding="utf-8"?>
<p:tagLst xmlns:p="http://schemas.openxmlformats.org/presentationml/2006/main">
  <p:tag name="KSO_WM_DIAGRAM_VIRTUALLY_FRAME" val="{&quot;height&quot;:289.1216522216797,&quot;left&quot;:19.8,&quot;top&quot;:55.1,&quot;width&quot;:459.2716522216797}"/>
</p:tagLst>
</file>

<file path=ppt/tags/tag271.xml><?xml version="1.0" encoding="utf-8"?>
<p:tagLst xmlns:p="http://schemas.openxmlformats.org/presentationml/2006/main">
  <p:tag name="KSO_WM_DIAGRAM_VIRTUALLY_FRAME" val="{&quot;height&quot;:289.1216522216797,&quot;left&quot;:19.8,&quot;top&quot;:55.1,&quot;width&quot;:459.2716522216797}"/>
</p:tagLst>
</file>

<file path=ppt/tags/tag272.xml><?xml version="1.0" encoding="utf-8"?>
<p:tagLst xmlns:p="http://schemas.openxmlformats.org/presentationml/2006/main">
  <p:tag name="KSO_WM_DIAGRAM_VIRTUALLY_FRAME" val="{&quot;height&quot;:289.1216522216797,&quot;left&quot;:19.8,&quot;top&quot;:55.1,&quot;width&quot;:459.2716522216797}"/>
</p:tagLst>
</file>

<file path=ppt/tags/tag273.xml><?xml version="1.0" encoding="utf-8"?>
<p:tagLst xmlns:p="http://schemas.openxmlformats.org/presentationml/2006/main">
  <p:tag name="KSO_WM_DIAGRAM_VIRTUALLY_FRAME" val="{&quot;height&quot;:289.1216522216797,&quot;left&quot;:19.8,&quot;top&quot;:55.1,&quot;width&quot;:459.2716522216797}"/>
</p:tagLst>
</file>

<file path=ppt/tags/tag274.xml><?xml version="1.0" encoding="utf-8"?>
<p:tagLst xmlns:p="http://schemas.openxmlformats.org/presentationml/2006/main">
  <p:tag name="KSO_WM_DIAGRAM_VIRTUALLY_FRAME" val="{&quot;height&quot;:289.1216522216797,&quot;left&quot;:19.8,&quot;top&quot;:55.1,&quot;width&quot;:459.2716522216797}"/>
</p:tagLst>
</file>

<file path=ppt/tags/tag275.xml><?xml version="1.0" encoding="utf-8"?>
<p:tagLst xmlns:p="http://schemas.openxmlformats.org/presentationml/2006/main">
  <p:tag name="KSO_WM_DIAGRAM_VIRTUALLY_FRAME" val="{&quot;height&quot;:289.1216522216797,&quot;left&quot;:19.8,&quot;top&quot;:55.1,&quot;width&quot;:459.2716522216797}"/>
</p:tagLst>
</file>

<file path=ppt/tags/tag276.xml><?xml version="1.0" encoding="utf-8"?>
<p:tagLst xmlns:p="http://schemas.openxmlformats.org/presentationml/2006/main">
  <p:tag name="KSO_WM_DIAGRAM_VIRTUALLY_FRAME" val="{&quot;height&quot;:289.1216522216797,&quot;left&quot;:19.8,&quot;top&quot;:55.1,&quot;width&quot;:459.2716522216797}"/>
</p:tagLst>
</file>

<file path=ppt/tags/tag277.xml><?xml version="1.0" encoding="utf-8"?>
<p:tagLst xmlns:p="http://schemas.openxmlformats.org/presentationml/2006/main">
  <p:tag name="KSO_WM_DIAGRAM_VIRTUALLY_FRAME" val="{&quot;height&quot;:289.1216522216797,&quot;left&quot;:19.8,&quot;top&quot;:55.1,&quot;width&quot;:459.2716522216797}"/>
</p:tagLst>
</file>

<file path=ppt/tags/tag278.xml><?xml version="1.0" encoding="utf-8"?>
<p:tagLst xmlns:p="http://schemas.openxmlformats.org/presentationml/2006/main">
  <p:tag name="KSO_WM_DIAGRAM_VIRTUALLY_FRAME" val="{&quot;height&quot;:289.1216522216797,&quot;left&quot;:19.8,&quot;top&quot;:55.1,&quot;width&quot;:459.2716522216797}"/>
</p:tagLst>
</file>

<file path=ppt/tags/tag279.xml><?xml version="1.0" encoding="utf-8"?>
<p:tagLst xmlns:p="http://schemas.openxmlformats.org/presentationml/2006/main">
  <p:tag name="KSO_WM_DIAGRAM_VIRTUALLY_FRAME" val="{&quot;height&quot;:289.1216522216797,&quot;left&quot;:19.8,&quot;top&quot;:55.1,&quot;width&quot;:459.2716522216797}"/>
</p:tagLst>
</file>

<file path=ppt/tags/tag28.xml><?xml version="1.0" encoding="utf-8"?>
<p:tagLst xmlns:p="http://schemas.openxmlformats.org/presentationml/2006/main">
  <p:tag name="KSO_WM_DIAGRAM_VIRTUALLY_FRAME" val="{&quot;height&quot;:336.75,&quot;left&quot;:19.8,&quot;top&quot;:55.1,&quot;width&quot;:669.0841535433071}"/>
</p:tagLst>
</file>

<file path=ppt/tags/tag280.xml><?xml version="1.0" encoding="utf-8"?>
<p:tagLst xmlns:p="http://schemas.openxmlformats.org/presentationml/2006/main">
  <p:tag name="KSO_WM_DIAGRAM_VIRTUALLY_FRAME" val="{&quot;height&quot;:289.1216522216797,&quot;left&quot;:19.8,&quot;top&quot;:55.1,&quot;width&quot;:459.2716522216797}"/>
</p:tagLst>
</file>

<file path=ppt/tags/tag281.xml><?xml version="1.0" encoding="utf-8"?>
<p:tagLst xmlns:p="http://schemas.openxmlformats.org/presentationml/2006/main">
  <p:tag name="KSO_WM_DIAGRAM_VIRTUALLY_FRAME" val="{&quot;height&quot;:289.1216522216797,&quot;left&quot;:19.8,&quot;top&quot;:55.1,&quot;width&quot;:459.2716522216797}"/>
</p:tagLst>
</file>

<file path=ppt/tags/tag282.xml><?xml version="1.0" encoding="utf-8"?>
<p:tagLst xmlns:p="http://schemas.openxmlformats.org/presentationml/2006/main">
  <p:tag name="KSO_WM_DIAGRAM_VIRTUALLY_FRAME" val="{&quot;height&quot;:289.1216522216797,&quot;left&quot;:19.8,&quot;top&quot;:55.1,&quot;width&quot;:459.2716522216797}"/>
</p:tagLst>
</file>

<file path=ppt/tags/tag283.xml><?xml version="1.0" encoding="utf-8"?>
<p:tagLst xmlns:p="http://schemas.openxmlformats.org/presentationml/2006/main">
  <p:tag name="KSO_WM_DIAGRAM_VIRTUALLY_FRAME" val="{&quot;height&quot;:289.1216522216797,&quot;left&quot;:19.8,&quot;top&quot;:55.1,&quot;width&quot;:459.2716522216797}"/>
</p:tagLst>
</file>

<file path=ppt/tags/tag284.xml><?xml version="1.0" encoding="utf-8"?>
<p:tagLst xmlns:p="http://schemas.openxmlformats.org/presentationml/2006/main">
  <p:tag name="KSO_WM_DIAGRAM_VIRTUALLY_FRAME" val="{&quot;height&quot;:289.1216522216797,&quot;left&quot;:19.8,&quot;top&quot;:55.1,&quot;width&quot;:459.2716522216797}"/>
</p:tagLst>
</file>

<file path=ppt/tags/tag285.xml><?xml version="1.0" encoding="utf-8"?>
<p:tagLst xmlns:p="http://schemas.openxmlformats.org/presentationml/2006/main">
  <p:tag name="KSO_WM_DIAGRAM_VIRTUALLY_FRAME" val="{&quot;height&quot;:289.1216522216797,&quot;left&quot;:19.8,&quot;top&quot;:55.1,&quot;width&quot;:459.2716522216797}"/>
</p:tagLst>
</file>

<file path=ppt/tags/tag286.xml><?xml version="1.0" encoding="utf-8"?>
<p:tagLst xmlns:p="http://schemas.openxmlformats.org/presentationml/2006/main">
  <p:tag name="KSO_WM_DIAGRAM_VIRTUALLY_FRAME" val="{&quot;height&quot;:289.1216522216797,&quot;left&quot;:19.8,&quot;top&quot;:55.1,&quot;width&quot;:459.2716522216797}"/>
</p:tagLst>
</file>

<file path=ppt/tags/tag287.xml><?xml version="1.0" encoding="utf-8"?>
<p:tagLst xmlns:p="http://schemas.openxmlformats.org/presentationml/2006/main">
  <p:tag name="KSO_WM_DIAGRAM_VIRTUALLY_FRAME" val="{&quot;height&quot;:289.1216522216797,&quot;left&quot;:19.8,&quot;top&quot;:55.1,&quot;width&quot;:459.2716522216797}"/>
</p:tagLst>
</file>

<file path=ppt/tags/tag288.xml><?xml version="1.0" encoding="utf-8"?>
<p:tagLst xmlns:p="http://schemas.openxmlformats.org/presentationml/2006/main">
  <p:tag name="KSO_WM_DIAGRAM_VIRTUALLY_FRAME" val="{&quot;height&quot;:289.1216522216797,&quot;left&quot;:19.8,&quot;top&quot;:55.1,&quot;width&quot;:459.2716522216797}"/>
</p:tagLst>
</file>

<file path=ppt/tags/tag289.xml><?xml version="1.0" encoding="utf-8"?>
<p:tagLst xmlns:p="http://schemas.openxmlformats.org/presentationml/2006/main">
  <p:tag name="KSO_WM_DIAGRAM_VIRTUALLY_FRAME" val="{&quot;height&quot;:289.1216522216797,&quot;left&quot;:19.8,&quot;top&quot;:55.1,&quot;width&quot;:459.2716522216797}"/>
</p:tagLst>
</file>

<file path=ppt/tags/tag29.xml><?xml version="1.0" encoding="utf-8"?>
<p:tagLst xmlns:p="http://schemas.openxmlformats.org/presentationml/2006/main">
  <p:tag name="KSO_WM_DIAGRAM_VIRTUALLY_FRAME" val="{&quot;height&quot;:336.75,&quot;left&quot;:19.8,&quot;top&quot;:55.1,&quot;width&quot;:669.0841535433071}"/>
</p:tagLst>
</file>

<file path=ppt/tags/tag290.xml><?xml version="1.0" encoding="utf-8"?>
<p:tagLst xmlns:p="http://schemas.openxmlformats.org/presentationml/2006/main">
  <p:tag name="KSO_WM_DIAGRAM_VIRTUALLY_FRAME" val="{&quot;height&quot;:289.1216522216797,&quot;left&quot;:19.8,&quot;top&quot;:55.1,&quot;width&quot;:459.2716522216797}"/>
</p:tagLst>
</file>

<file path=ppt/tags/tag3.xml><?xml version="1.0" encoding="utf-8"?>
<p:tagLst xmlns:p="http://schemas.openxmlformats.org/presentationml/2006/main">
  <p:tag name="KSO_WM_DIAGRAM_VIRTUALLY_FRAME" val="{&quot;height&quot;:174.9611023622047,&quot;left&quot;:5.6,&quot;top&quot;:83.4,&quot;width&quot;:708.7322845458984}"/>
</p:tagLst>
</file>

<file path=ppt/tags/tag30.xml><?xml version="1.0" encoding="utf-8"?>
<p:tagLst xmlns:p="http://schemas.openxmlformats.org/presentationml/2006/main">
  <p:tag name="KSO_WM_DIAGRAM_VIRTUALLY_FRAME" val="{&quot;height&quot;:289.1216535433071,&quot;left&quot;:19.8,&quot;top&quot;:55.1,&quot;width&quot;:459.2716535433071}"/>
</p:tagLst>
</file>

<file path=ppt/tags/tag31.xml><?xml version="1.0" encoding="utf-8"?>
<p:tagLst xmlns:p="http://schemas.openxmlformats.org/presentationml/2006/main">
  <p:tag name="KSO_WM_DIAGRAM_VIRTUALLY_FRAME" val="{&quot;height&quot;:289.1216535433071,&quot;left&quot;:19.8,&quot;top&quot;:55.1,&quot;width&quot;:459.2716535433071}"/>
</p:tagLst>
</file>

<file path=ppt/tags/tag32.xml><?xml version="1.0" encoding="utf-8"?>
<p:tagLst xmlns:p="http://schemas.openxmlformats.org/presentationml/2006/main">
  <p:tag name="KSO_WM_DIAGRAM_VIRTUALLY_FRAME" val="{&quot;height&quot;:289.1216535433071,&quot;left&quot;:19.8,&quot;top&quot;:55.1,&quot;width&quot;:459.2716535433071}"/>
</p:tagLst>
</file>

<file path=ppt/tags/tag33.xml><?xml version="1.0" encoding="utf-8"?>
<p:tagLst xmlns:p="http://schemas.openxmlformats.org/presentationml/2006/main">
  <p:tag name="KSO_WM_DIAGRAM_VIRTUALLY_FRAME" val="{&quot;height&quot;:289.1216535433071,&quot;left&quot;:19.8,&quot;top&quot;:55.1,&quot;width&quot;:459.2716535433071}"/>
</p:tagLst>
</file>

<file path=ppt/tags/tag34.xml><?xml version="1.0" encoding="utf-8"?>
<p:tagLst xmlns:p="http://schemas.openxmlformats.org/presentationml/2006/main">
  <p:tag name="KSO_WM_DIAGRAM_VIRTUALLY_FRAME" val="{&quot;height&quot;:336.75,&quot;left&quot;:19.8,&quot;top&quot;:55.1,&quot;width&quot;:669.0841535433071}"/>
</p:tagLst>
</file>

<file path=ppt/tags/tag35.xml><?xml version="1.0" encoding="utf-8"?>
<p:tagLst xmlns:p="http://schemas.openxmlformats.org/presentationml/2006/main">
  <p:tag name="KSO_WM_DIAGRAM_VIRTUALLY_FRAME" val="{&quot;height&quot;:336.75,&quot;left&quot;:19.8,&quot;top&quot;:55.1,&quot;width&quot;:669.0841535433071}"/>
</p:tagLst>
</file>

<file path=ppt/tags/tag36.xml><?xml version="1.0" encoding="utf-8"?>
<p:tagLst xmlns:p="http://schemas.openxmlformats.org/presentationml/2006/main">
  <p:tag name="KSO_WM_DIAGRAM_VIRTUALLY_FRAME" val="{&quot;height&quot;:336.75,&quot;left&quot;:19.8,&quot;top&quot;:55.1,&quot;width&quot;:669.0841535433071}"/>
</p:tagLst>
</file>

<file path=ppt/tags/tag37.xml><?xml version="1.0" encoding="utf-8"?>
<p:tagLst xmlns:p="http://schemas.openxmlformats.org/presentationml/2006/main">
  <p:tag name="KSO_WM_DIAGRAM_VIRTUALLY_FRAME" val="{&quot;height&quot;:336.75,&quot;left&quot;:19.8,&quot;top&quot;:55.1,&quot;width&quot;:669.0841535433071}"/>
</p:tagLst>
</file>

<file path=ppt/tags/tag38.xml><?xml version="1.0" encoding="utf-8"?>
<p:tagLst xmlns:p="http://schemas.openxmlformats.org/presentationml/2006/main">
  <p:tag name="KSO_WM_DIAGRAM_VIRTUALLY_FRAME" val="{&quot;height&quot;:289.1216522216797,&quot;left&quot;:19.8,&quot;top&quot;:55.1,&quot;width&quot;:459.2716522216797}"/>
</p:tagLst>
</file>

<file path=ppt/tags/tag39.xml><?xml version="1.0" encoding="utf-8"?>
<p:tagLst xmlns:p="http://schemas.openxmlformats.org/presentationml/2006/main">
  <p:tag name="KSO_WM_DIAGRAM_VIRTUALLY_FRAME" val="{&quot;height&quot;:289.1216522216797,&quot;left&quot;:19.8,&quot;top&quot;:55.1,&quot;width&quot;:459.2716522216797}"/>
</p:tagLst>
</file>

<file path=ppt/tags/tag4.xml><?xml version="1.0" encoding="utf-8"?>
<p:tagLst xmlns:p="http://schemas.openxmlformats.org/presentationml/2006/main">
  <p:tag name="KSO_WM_DIAGRAM_VIRTUALLY_FRAME" val="{&quot;height&quot;:174.9611023622047,&quot;left&quot;:5.6,&quot;top&quot;:83.4,&quot;width&quot;:708.7322845458984}"/>
</p:tagLst>
</file>

<file path=ppt/tags/tag40.xml><?xml version="1.0" encoding="utf-8"?>
<p:tagLst xmlns:p="http://schemas.openxmlformats.org/presentationml/2006/main">
  <p:tag name="KSO_WM_DIAGRAM_VIRTUALLY_FRAME" val="{&quot;height&quot;:289.1216522216797,&quot;left&quot;:19.8,&quot;top&quot;:55.1,&quot;width&quot;:459.2716522216797}"/>
</p:tagLst>
</file>

<file path=ppt/tags/tag41.xml><?xml version="1.0" encoding="utf-8"?>
<p:tagLst xmlns:p="http://schemas.openxmlformats.org/presentationml/2006/main">
  <p:tag name="KSO_WM_DIAGRAM_VIRTUALLY_FRAME" val="{&quot;height&quot;:308.35,&quot;left&quot;:19.8,&quot;top&quot;:55.1,&quot;width&quot;:736.95}"/>
</p:tagLst>
</file>

<file path=ppt/tags/tag42.xml><?xml version="1.0" encoding="utf-8"?>
<p:tagLst xmlns:p="http://schemas.openxmlformats.org/presentationml/2006/main">
  <p:tag name="KSO_WM_DIAGRAM_VIRTUALLY_FRAME" val="{&quot;height&quot;:308.35,&quot;left&quot;:19.8,&quot;top&quot;:55.1,&quot;width&quot;:736.95}"/>
</p:tagLst>
</file>

<file path=ppt/tags/tag43.xml><?xml version="1.0" encoding="utf-8"?>
<p:tagLst xmlns:p="http://schemas.openxmlformats.org/presentationml/2006/main">
  <p:tag name="KSO_WM_DIAGRAM_VIRTUALLY_FRAME" val="{&quot;height&quot;:289.1216522216797,&quot;left&quot;:19.8,&quot;top&quot;:55.1,&quot;width&quot;:459.2716522216797}"/>
</p:tagLst>
</file>

<file path=ppt/tags/tag44.xml><?xml version="1.0" encoding="utf-8"?>
<p:tagLst xmlns:p="http://schemas.openxmlformats.org/presentationml/2006/main">
  <p:tag name="KSO_WM_DIAGRAM_VIRTUALLY_FRAME" val="{&quot;height&quot;:289.1216522216797,&quot;left&quot;:19.8,&quot;top&quot;:55.1,&quot;width&quot;:459.2716522216797}"/>
</p:tagLst>
</file>

<file path=ppt/tags/tag45.xml><?xml version="1.0" encoding="utf-8"?>
<p:tagLst xmlns:p="http://schemas.openxmlformats.org/presentationml/2006/main">
  <p:tag name="KSO_WM_DIAGRAM_VIRTUALLY_FRAME" val="{&quot;height&quot;:308.35,&quot;left&quot;:19.8,&quot;top&quot;:55.1,&quot;width&quot;:736.95}"/>
</p:tagLst>
</file>

<file path=ppt/tags/tag46.xml><?xml version="1.0" encoding="utf-8"?>
<p:tagLst xmlns:p="http://schemas.openxmlformats.org/presentationml/2006/main">
  <p:tag name="KSO_WM_DIAGRAM_VIRTUALLY_FRAME" val="{&quot;height&quot;:308.35,&quot;left&quot;:19.8,&quot;top&quot;:55.1,&quot;width&quot;:736.95}"/>
</p:tagLst>
</file>

<file path=ppt/tags/tag47.xml><?xml version="1.0" encoding="utf-8"?>
<p:tagLst xmlns:p="http://schemas.openxmlformats.org/presentationml/2006/main">
  <p:tag name="KSO_WM_DIAGRAM_VIRTUALLY_FRAME" val="{&quot;height&quot;:308.35,&quot;left&quot;:19.8,&quot;top&quot;:55.1,&quot;width&quot;:736.95}"/>
</p:tagLst>
</file>

<file path=ppt/tags/tag48.xml><?xml version="1.0" encoding="utf-8"?>
<p:tagLst xmlns:p="http://schemas.openxmlformats.org/presentationml/2006/main">
  <p:tag name="KSO_WM_DIAGRAM_VIRTUALLY_FRAME" val="{&quot;height&quot;:308.35,&quot;left&quot;:19.8,&quot;top&quot;:55.1,&quot;width&quot;:736.95}"/>
</p:tagLst>
</file>

<file path=ppt/tags/tag49.xml><?xml version="1.0" encoding="utf-8"?>
<p:tagLst xmlns:p="http://schemas.openxmlformats.org/presentationml/2006/main">
  <p:tag name="KSO_WM_DIAGRAM_VIRTUALLY_FRAME" val="{&quot;height&quot;:308.35,&quot;left&quot;:19.8,&quot;top&quot;:55.1,&quot;width&quot;:736.95}"/>
</p:tagLst>
</file>

<file path=ppt/tags/tag5.xml><?xml version="1.0" encoding="utf-8"?>
<p:tagLst xmlns:p="http://schemas.openxmlformats.org/presentationml/2006/main">
  <p:tag name="KSO_WM_DIAGRAM_VIRTUALLY_FRAME" val="{&quot;height&quot;:174.9611023622047,&quot;left&quot;:5.6,&quot;top&quot;:83.4,&quot;width&quot;:708.7322845458984}"/>
</p:tagLst>
</file>

<file path=ppt/tags/tag50.xml><?xml version="1.0" encoding="utf-8"?>
<p:tagLst xmlns:p="http://schemas.openxmlformats.org/presentationml/2006/main">
  <p:tag name="KSO_WM_DIAGRAM_VIRTUALLY_FRAME" val="{&quot;height&quot;:289.1216522216797,&quot;left&quot;:19.8,&quot;top&quot;:55.1,&quot;width&quot;:459.2716522216797}"/>
</p:tagLst>
</file>

<file path=ppt/tags/tag51.xml><?xml version="1.0" encoding="utf-8"?>
<p:tagLst xmlns:p="http://schemas.openxmlformats.org/presentationml/2006/main">
  <p:tag name="KSO_WM_DIAGRAM_VIRTUALLY_FRAME" val="{&quot;height&quot;:308.35,&quot;left&quot;:19.8,&quot;top&quot;:55.1,&quot;width&quot;:736.95}"/>
</p:tagLst>
</file>

<file path=ppt/tags/tag52.xml><?xml version="1.0" encoding="utf-8"?>
<p:tagLst xmlns:p="http://schemas.openxmlformats.org/presentationml/2006/main">
  <p:tag name="KSO_WM_DIAGRAM_VIRTUALLY_FRAME" val="{&quot;height&quot;:308.35,&quot;left&quot;:19.8,&quot;top&quot;:55.1,&quot;width&quot;:736.95}"/>
</p:tagLst>
</file>

<file path=ppt/tags/tag53.xml><?xml version="1.0" encoding="utf-8"?>
<p:tagLst xmlns:p="http://schemas.openxmlformats.org/presentationml/2006/main">
  <p:tag name="KSO_WM_DIAGRAM_VIRTUALLY_FRAME" val="{&quot;height&quot;:308.35,&quot;left&quot;:19.8,&quot;top&quot;:55.1,&quot;width&quot;:736.95}"/>
</p:tagLst>
</file>

<file path=ppt/tags/tag54.xml><?xml version="1.0" encoding="utf-8"?>
<p:tagLst xmlns:p="http://schemas.openxmlformats.org/presentationml/2006/main">
  <p:tag name="KSO_WM_DIAGRAM_VIRTUALLY_FRAME" val="{&quot;height&quot;:289.1216522216797,&quot;left&quot;:19.8,&quot;top&quot;:55.1,&quot;width&quot;:459.2716522216797}"/>
</p:tagLst>
</file>

<file path=ppt/tags/tag55.xml><?xml version="1.0" encoding="utf-8"?>
<p:tagLst xmlns:p="http://schemas.openxmlformats.org/presentationml/2006/main">
  <p:tag name="KSO_WM_DIAGRAM_VIRTUALLY_FRAME" val="{&quot;height&quot;:289.1216522216797,&quot;left&quot;:19.8,&quot;top&quot;:55.1,&quot;width&quot;:459.2716522216797}"/>
</p:tagLst>
</file>

<file path=ppt/tags/tag56.xml><?xml version="1.0" encoding="utf-8"?>
<p:tagLst xmlns:p="http://schemas.openxmlformats.org/presentationml/2006/main">
  <p:tag name="KSO_WM_DIAGRAM_VIRTUALLY_FRAME" val="{&quot;height&quot;:289.1216522216797,&quot;left&quot;:19.8,&quot;top&quot;:55.1,&quot;width&quot;:459.2716522216797}"/>
</p:tagLst>
</file>

<file path=ppt/tags/tag57.xml><?xml version="1.0" encoding="utf-8"?>
<p:tagLst xmlns:p="http://schemas.openxmlformats.org/presentationml/2006/main">
  <p:tag name="KSO_WM_DIAGRAM_VIRTUALLY_FRAME" val="{&quot;height&quot;:289.1216522216797,&quot;left&quot;:19.8,&quot;top&quot;:55.1,&quot;width&quot;:459.2716522216797}"/>
</p:tagLst>
</file>

<file path=ppt/tags/tag58.xml><?xml version="1.0" encoding="utf-8"?>
<p:tagLst xmlns:p="http://schemas.openxmlformats.org/presentationml/2006/main">
  <p:tag name="KSO_WM_DIAGRAM_VIRTUALLY_FRAME" val="{&quot;height&quot;:289.1216522216797,&quot;left&quot;:19.8,&quot;top&quot;:55.1,&quot;width&quot;:459.2716522216797}"/>
</p:tagLst>
</file>

<file path=ppt/tags/tag59.xml><?xml version="1.0" encoding="utf-8"?>
<p:tagLst xmlns:p="http://schemas.openxmlformats.org/presentationml/2006/main">
  <p:tag name="KSO_WM_DIAGRAM_VIRTUALLY_FRAME" val="{&quot;height&quot;:289.1216522216797,&quot;left&quot;:19.8,&quot;top&quot;:55.1,&quot;width&quot;:459.2716522216797}"/>
</p:tagLst>
</file>

<file path=ppt/tags/tag6.xml><?xml version="1.0" encoding="utf-8"?>
<p:tagLst xmlns:p="http://schemas.openxmlformats.org/presentationml/2006/main">
  <p:tag name="KSO_WM_DIAGRAM_VIRTUALLY_FRAME" val="{&quot;height&quot;:174.9611023622047,&quot;left&quot;:5.6,&quot;top&quot;:83.4,&quot;width&quot;:708.7322845458984}"/>
</p:tagLst>
</file>

<file path=ppt/tags/tag60.xml><?xml version="1.0" encoding="utf-8"?>
<p:tagLst xmlns:p="http://schemas.openxmlformats.org/presentationml/2006/main">
  <p:tag name="KSO_WM_DIAGRAM_VIRTUALLY_FRAME" val="{&quot;height&quot;:289.1216522216797,&quot;left&quot;:19.8,&quot;top&quot;:55.1,&quot;width&quot;:459.2716522216797}"/>
</p:tagLst>
</file>

<file path=ppt/tags/tag61.xml><?xml version="1.0" encoding="utf-8"?>
<p:tagLst xmlns:p="http://schemas.openxmlformats.org/presentationml/2006/main">
  <p:tag name="KSO_WM_DIAGRAM_VIRTUALLY_FRAME" val="{&quot;height&quot;:289.1216522216797,&quot;left&quot;:19.8,&quot;top&quot;:55.1,&quot;width&quot;:459.2716522216797}"/>
</p:tagLst>
</file>

<file path=ppt/tags/tag62.xml><?xml version="1.0" encoding="utf-8"?>
<p:tagLst xmlns:p="http://schemas.openxmlformats.org/presentationml/2006/main">
  <p:tag name="KSO_WM_DIAGRAM_VIRTUALLY_FRAME" val="{&quot;height&quot;:289.1216522216797,&quot;left&quot;:19.8,&quot;top&quot;:55.1,&quot;width&quot;:459.2716522216797}"/>
</p:tagLst>
</file>

<file path=ppt/tags/tag63.xml><?xml version="1.0" encoding="utf-8"?>
<p:tagLst xmlns:p="http://schemas.openxmlformats.org/presentationml/2006/main">
  <p:tag name="KSO_WM_DIAGRAM_VIRTUALLY_FRAME" val="{&quot;height&quot;:289.1216522216797,&quot;left&quot;:19.8,&quot;top&quot;:55.1,&quot;width&quot;:459.2716522216797}"/>
</p:tagLst>
</file>

<file path=ppt/tags/tag64.xml><?xml version="1.0" encoding="utf-8"?>
<p:tagLst xmlns:p="http://schemas.openxmlformats.org/presentationml/2006/main">
  <p:tag name="KSO_WM_DIAGRAM_VIRTUALLY_FRAME" val="{&quot;height&quot;:289.1216522216797,&quot;left&quot;:19.8,&quot;top&quot;:55.1,&quot;width&quot;:459.2716522216797}"/>
</p:tagLst>
</file>

<file path=ppt/tags/tag65.xml><?xml version="1.0" encoding="utf-8"?>
<p:tagLst xmlns:p="http://schemas.openxmlformats.org/presentationml/2006/main">
  <p:tag name="KSO_WM_DIAGRAM_VIRTUALLY_FRAME" val="{&quot;height&quot;:289.1216522216797,&quot;left&quot;:19.8,&quot;top&quot;:55.1,&quot;width&quot;:459.2716522216797}"/>
</p:tagLst>
</file>

<file path=ppt/tags/tag66.xml><?xml version="1.0" encoding="utf-8"?>
<p:tagLst xmlns:p="http://schemas.openxmlformats.org/presentationml/2006/main">
  <p:tag name="KSO_WM_DIAGRAM_VIRTUALLY_FRAME" val="{&quot;height&quot;:254.3111023622047,&quot;left&quot;:5.6,&quot;top&quot;:4.05,&quot;width&quot;:708.7322845458984}"/>
</p:tagLst>
</file>

<file path=ppt/tags/tag67.xml><?xml version="1.0" encoding="utf-8"?>
<p:tagLst xmlns:p="http://schemas.openxmlformats.org/presentationml/2006/main">
  <p:tag name="KSO_WM_DIAGRAM_VIRTUALLY_FRAME" val="{&quot;height&quot;:254.3111023622047,&quot;left&quot;:5.6,&quot;top&quot;:4.05,&quot;width&quot;:708.7322845458984}"/>
</p:tagLst>
</file>

<file path=ppt/tags/tag68.xml><?xml version="1.0" encoding="utf-8"?>
<p:tagLst xmlns:p="http://schemas.openxmlformats.org/presentationml/2006/main">
  <p:tag name="KSO_WM_DIAGRAM_VIRTUALLY_FRAME" val="{&quot;height&quot;:254.3111023622047,&quot;left&quot;:5.6,&quot;top&quot;:4.05,&quot;width&quot;:708.7322845458984}"/>
</p:tagLst>
</file>

<file path=ppt/tags/tag69.xml><?xml version="1.0" encoding="utf-8"?>
<p:tagLst xmlns:p="http://schemas.openxmlformats.org/presentationml/2006/main">
  <p:tag name="KSO_WM_DIAGRAM_VIRTUALLY_FRAME" val="{&quot;height&quot;:289.17165222167966,&quot;left&quot;:-0.5,&quot;top&quot;:55.05,&quot;width&quot;:531.8}"/>
</p:tagLst>
</file>

<file path=ppt/tags/tag7.xml><?xml version="1.0" encoding="utf-8"?>
<p:tagLst xmlns:p="http://schemas.openxmlformats.org/presentationml/2006/main">
  <p:tag name="KSO_WM_DIAGRAM_VIRTUALLY_FRAME" val="{&quot;height&quot;:174.9611023622047,&quot;left&quot;:5.6,&quot;top&quot;:83.4,&quot;width&quot;:708.7322845458984}"/>
</p:tagLst>
</file>

<file path=ppt/tags/tag70.xml><?xml version="1.0" encoding="utf-8"?>
<p:tagLst xmlns:p="http://schemas.openxmlformats.org/presentationml/2006/main">
  <p:tag name="KSO_WM_DIAGRAM_VIRTUALLY_FRAME" val="{&quot;height&quot;:289.17165222167966,&quot;left&quot;:-0.5,&quot;top&quot;:55.05,&quot;width&quot;:531.8}"/>
</p:tagLst>
</file>

<file path=ppt/tags/tag71.xml><?xml version="1.0" encoding="utf-8"?>
<p:tagLst xmlns:p="http://schemas.openxmlformats.org/presentationml/2006/main">
  <p:tag name="KSO_WM_DIAGRAM_VIRTUALLY_FRAME" val="{&quot;height&quot;:289.17165222167966,&quot;left&quot;:-0.5,&quot;top&quot;:55.05,&quot;width&quot;:531.8}"/>
</p:tagLst>
</file>

<file path=ppt/tags/tag72.xml><?xml version="1.0" encoding="utf-8"?>
<p:tagLst xmlns:p="http://schemas.openxmlformats.org/presentationml/2006/main">
  <p:tag name="KSO_WM_DIAGRAM_VIRTUALLY_FRAME" val="{&quot;height&quot;:289.17165222167966,&quot;left&quot;:-0.5,&quot;top&quot;:55.05,&quot;width&quot;:531.8}"/>
</p:tagLst>
</file>

<file path=ppt/tags/tag73.xml><?xml version="1.0" encoding="utf-8"?>
<p:tagLst xmlns:p="http://schemas.openxmlformats.org/presentationml/2006/main">
  <p:tag name="KSO_WM_DIAGRAM_VIRTUALLY_FRAME" val="{&quot;height&quot;:289.17165222167966,&quot;left&quot;:-0.5,&quot;top&quot;:55.05,&quot;width&quot;:531.8}"/>
</p:tagLst>
</file>

<file path=ppt/tags/tag74.xml><?xml version="1.0" encoding="utf-8"?>
<p:tagLst xmlns:p="http://schemas.openxmlformats.org/presentationml/2006/main">
  <p:tag name="KSO_WM_DIAGRAM_VIRTUALLY_FRAME" val="{&quot;height&quot;:289.17165222167966,&quot;left&quot;:-0.5,&quot;top&quot;:55.05,&quot;width&quot;:531.8}"/>
</p:tagLst>
</file>

<file path=ppt/tags/tag75.xml><?xml version="1.0" encoding="utf-8"?>
<p:tagLst xmlns:p="http://schemas.openxmlformats.org/presentationml/2006/main">
  <p:tag name="KSO_WM_DIAGRAM_VIRTUALLY_FRAME" val="{&quot;height&quot;:289.17165222167966,&quot;left&quot;:-0.5,&quot;top&quot;:55.05,&quot;width&quot;:531.8}"/>
</p:tagLst>
</file>

<file path=ppt/tags/tag76.xml><?xml version="1.0" encoding="utf-8"?>
<p:tagLst xmlns:p="http://schemas.openxmlformats.org/presentationml/2006/main">
  <p:tag name="KSO_WM_DIAGRAM_VIRTUALLY_FRAME" val="{&quot;height&quot;:289.17165222167966,&quot;left&quot;:-0.5,&quot;top&quot;:55.05,&quot;width&quot;:531.8}"/>
</p:tagLst>
</file>

<file path=ppt/tags/tag77.xml><?xml version="1.0" encoding="utf-8"?>
<p:tagLst xmlns:p="http://schemas.openxmlformats.org/presentationml/2006/main">
  <p:tag name="KSO_WM_DIAGRAM_VIRTUALLY_FRAME" val="{&quot;height&quot;:289.17165222167966,&quot;left&quot;:-0.5,&quot;top&quot;:55.05,&quot;width&quot;:531.8}"/>
</p:tagLst>
</file>

<file path=ppt/tags/tag78.xml><?xml version="1.0" encoding="utf-8"?>
<p:tagLst xmlns:p="http://schemas.openxmlformats.org/presentationml/2006/main">
  <p:tag name="KSO_WM_DIAGRAM_VIRTUALLY_FRAME" val="{&quot;height&quot;:289.17165222167966,&quot;left&quot;:-0.5,&quot;top&quot;:55.05,&quot;width&quot;:531.8}"/>
</p:tagLst>
</file>

<file path=ppt/tags/tag79.xml><?xml version="1.0" encoding="utf-8"?>
<p:tagLst xmlns:p="http://schemas.openxmlformats.org/presentationml/2006/main">
  <p:tag name="KSO_WM_DIAGRAM_VIRTUALLY_FRAME" val="{&quot;height&quot;:289.17165222167966,&quot;left&quot;:-0.5,&quot;top&quot;:55.05,&quot;width&quot;:531.8}"/>
</p:tagLst>
</file>

<file path=ppt/tags/tag8.xml><?xml version="1.0" encoding="utf-8"?>
<p:tagLst xmlns:p="http://schemas.openxmlformats.org/presentationml/2006/main">
  <p:tag name="KSO_WM_DIAGRAM_VIRTUALLY_FRAME" val="{&quot;height&quot;:174.9611023622047,&quot;left&quot;:5.6,&quot;top&quot;:83.4,&quot;width&quot;:708.7322845458984}"/>
</p:tagLst>
</file>

<file path=ppt/tags/tag80.xml><?xml version="1.0" encoding="utf-8"?>
<p:tagLst xmlns:p="http://schemas.openxmlformats.org/presentationml/2006/main">
  <p:tag name="KSO_WM_DIAGRAM_VIRTUALLY_FRAME" val="{&quot;height&quot;:289.17165222167966,&quot;left&quot;:-0.5,&quot;top&quot;:55.05,&quot;width&quot;:531.8}"/>
</p:tagLst>
</file>

<file path=ppt/tags/tag81.xml><?xml version="1.0" encoding="utf-8"?>
<p:tagLst xmlns:p="http://schemas.openxmlformats.org/presentationml/2006/main">
  <p:tag name="KSO_WM_DIAGRAM_VIRTUALLY_FRAME" val="{&quot;height&quot;:254.3111023622047,&quot;left&quot;:5.6,&quot;top&quot;:4.05,&quot;width&quot;:708.7322845458984}"/>
</p:tagLst>
</file>

<file path=ppt/tags/tag82.xml><?xml version="1.0" encoding="utf-8"?>
<p:tagLst xmlns:p="http://schemas.openxmlformats.org/presentationml/2006/main">
  <p:tag name="KSO_WM_DIAGRAM_VIRTUALLY_FRAME" val="{&quot;height&quot;:254.3111023622047,&quot;left&quot;:5.6,&quot;top&quot;:4.05,&quot;width&quot;:708.7322845458984}"/>
</p:tagLst>
</file>

<file path=ppt/tags/tag83.xml><?xml version="1.0" encoding="utf-8"?>
<p:tagLst xmlns:p="http://schemas.openxmlformats.org/presentationml/2006/main">
  <p:tag name="KSO_WM_DIAGRAM_VIRTUALLY_FRAME" val="{&quot;height&quot;:254.3111023622047,&quot;left&quot;:5.6,&quot;top&quot;:4.05,&quot;width&quot;:708.7322845458984}"/>
</p:tagLst>
</file>

<file path=ppt/tags/tag84.xml><?xml version="1.0" encoding="utf-8"?>
<p:tagLst xmlns:p="http://schemas.openxmlformats.org/presentationml/2006/main">
  <p:tag name="KSO_WM_DIAGRAM_VIRTUALLY_FRAME" val="{&quot;height&quot;:254.3111023622047,&quot;left&quot;:5.6,&quot;top&quot;:4.05,&quot;width&quot;:708.7322845458984}"/>
</p:tagLst>
</file>

<file path=ppt/tags/tag85.xml><?xml version="1.0" encoding="utf-8"?>
<p:tagLst xmlns:p="http://schemas.openxmlformats.org/presentationml/2006/main">
  <p:tag name="KSO_WM_DIAGRAM_VIRTUALLY_FRAME" val="{&quot;height&quot;:254.3111023622047,&quot;left&quot;:5.6,&quot;top&quot;:4.05,&quot;width&quot;:708.7322845458984}"/>
</p:tagLst>
</file>

<file path=ppt/tags/tag86.xml><?xml version="1.0" encoding="utf-8"?>
<p:tagLst xmlns:p="http://schemas.openxmlformats.org/presentationml/2006/main">
  <p:tag name="KSO_WM_DIAGRAM_VIRTUALLY_FRAME" val="{&quot;height&quot;:254.3111023622047,&quot;left&quot;:5.6,&quot;top&quot;:4.05,&quot;width&quot;:708.7322845458984}"/>
</p:tagLst>
</file>

<file path=ppt/tags/tag87.xml><?xml version="1.0" encoding="utf-8"?>
<p:tagLst xmlns:p="http://schemas.openxmlformats.org/presentationml/2006/main">
  <p:tag name="KSO_WM_DIAGRAM_VIRTUALLY_FRAME" val="{&quot;height&quot;:289.17165222167966,&quot;left&quot;:-0.5,&quot;top&quot;:55.05,&quot;width&quot;:531.8}"/>
</p:tagLst>
</file>

<file path=ppt/tags/tag88.xml><?xml version="1.0" encoding="utf-8"?>
<p:tagLst xmlns:p="http://schemas.openxmlformats.org/presentationml/2006/main">
  <p:tag name="KSO_WM_DIAGRAM_VIRTUALLY_FRAME" val="{&quot;height&quot;:174.9611023622047,&quot;left&quot;:5.6,&quot;top&quot;:83.4,&quot;width&quot;:708.7322845458984}"/>
</p:tagLst>
</file>

<file path=ppt/tags/tag89.xml><?xml version="1.0" encoding="utf-8"?>
<p:tagLst xmlns:p="http://schemas.openxmlformats.org/presentationml/2006/main">
  <p:tag name="KSO_WM_DIAGRAM_VIRTUALLY_FRAME" val="{&quot;height&quot;:289.17165222167966,&quot;left&quot;:-0.5,&quot;top&quot;:55.05,&quot;width&quot;:531.8}"/>
</p:tagLst>
</file>

<file path=ppt/tags/tag9.xml><?xml version="1.0" encoding="utf-8"?>
<p:tagLst xmlns:p="http://schemas.openxmlformats.org/presentationml/2006/main">
  <p:tag name="KSO_WM_DIAGRAM_VIRTUALLY_FRAME" val="{&quot;height&quot;:174.9611023622047,&quot;left&quot;:5.6,&quot;top&quot;:83.4,&quot;width&quot;:708.7322845458984}"/>
</p:tagLst>
</file>

<file path=ppt/tags/tag90.xml><?xml version="1.0" encoding="utf-8"?>
<p:tagLst xmlns:p="http://schemas.openxmlformats.org/presentationml/2006/main">
  <p:tag name="KSO_WM_DIAGRAM_VIRTUALLY_FRAME" val="{&quot;height&quot;:289.17165222167966,&quot;left&quot;:-0.5,&quot;top&quot;:55.05,&quot;width&quot;:531.8}"/>
</p:tagLst>
</file>

<file path=ppt/tags/tag91.xml><?xml version="1.0" encoding="utf-8"?>
<p:tagLst xmlns:p="http://schemas.openxmlformats.org/presentationml/2006/main">
  <p:tag name="KSO_WM_DIAGRAM_VIRTUALLY_FRAME" val="{&quot;height&quot;:289.17165222167966,&quot;left&quot;:-0.5,&quot;top&quot;:55.05,&quot;width&quot;:531.8}"/>
</p:tagLst>
</file>

<file path=ppt/tags/tag92.xml><?xml version="1.0" encoding="utf-8"?>
<p:tagLst xmlns:p="http://schemas.openxmlformats.org/presentationml/2006/main">
  <p:tag name="KSO_WM_DIAGRAM_VIRTUALLY_FRAME" val="{&quot;height&quot;:289.17165222167966,&quot;left&quot;:-0.5,&quot;top&quot;:55.05,&quot;width&quot;:531.8}"/>
</p:tagLst>
</file>

<file path=ppt/tags/tag93.xml><?xml version="1.0" encoding="utf-8"?>
<p:tagLst xmlns:p="http://schemas.openxmlformats.org/presentationml/2006/main">
  <p:tag name="KSO_WM_DIAGRAM_VIRTUALLY_FRAME" val="{&quot;height&quot;:289.17165222167966,&quot;left&quot;:-0.5,&quot;top&quot;:55.05,&quot;width&quot;:531.8}"/>
</p:tagLst>
</file>

<file path=ppt/tags/tag94.xml><?xml version="1.0" encoding="utf-8"?>
<p:tagLst xmlns:p="http://schemas.openxmlformats.org/presentationml/2006/main">
  <p:tag name="KSO_WM_DIAGRAM_VIRTUALLY_FRAME" val="{&quot;height&quot;:289.17165222167966,&quot;left&quot;:-0.5,&quot;top&quot;:55.05,&quot;width&quot;:531.8}"/>
</p:tagLst>
</file>

<file path=ppt/tags/tag95.xml><?xml version="1.0" encoding="utf-8"?>
<p:tagLst xmlns:p="http://schemas.openxmlformats.org/presentationml/2006/main">
  <p:tag name="KSO_WM_DIAGRAM_VIRTUALLY_FRAME" val="{&quot;height&quot;:289.17165222167966,&quot;left&quot;:-0.5,&quot;top&quot;:55.05,&quot;width&quot;:531.8}"/>
</p:tagLst>
</file>

<file path=ppt/tags/tag96.xml><?xml version="1.0" encoding="utf-8"?>
<p:tagLst xmlns:p="http://schemas.openxmlformats.org/presentationml/2006/main">
  <p:tag name="KSO_WM_DIAGRAM_VIRTUALLY_FRAME" val="{&quot;height&quot;:289.17165222167966,&quot;left&quot;:-0.5,&quot;top&quot;:55.05,&quot;width&quot;:531.8}"/>
</p:tagLst>
</file>

<file path=ppt/tags/tag97.xml><?xml version="1.0" encoding="utf-8"?>
<p:tagLst xmlns:p="http://schemas.openxmlformats.org/presentationml/2006/main">
  <p:tag name="KSO_WM_DIAGRAM_VIRTUALLY_FRAME" val="{&quot;height&quot;:289.17165222167966,&quot;left&quot;:-0.5,&quot;top&quot;:55.05,&quot;width&quot;:531.8}"/>
</p:tagLst>
</file>

<file path=ppt/tags/tag98.xml><?xml version="1.0" encoding="utf-8"?>
<p:tagLst xmlns:p="http://schemas.openxmlformats.org/presentationml/2006/main">
  <p:tag name="KSO_WM_DIAGRAM_VIRTUALLY_FRAME" val="{&quot;height&quot;:174.9611023622047,&quot;left&quot;:5.6,&quot;top&quot;:83.4,&quot;width&quot;:708.7322845458984}"/>
</p:tagLst>
</file>

<file path=ppt/tags/tag99.xml><?xml version="1.0" encoding="utf-8"?>
<p:tagLst xmlns:p="http://schemas.openxmlformats.org/presentationml/2006/main">
  <p:tag name="KSO_WM_DIAGRAM_VIRTUALLY_FRAME" val="{&quot;height&quot;:174.9611023622047,&quot;left&quot;:5.6,&quot;top&quot;:83.4,&quot;width&quot;:708.7322845458984}"/>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8833</Words>
  <Application>WPS 演示</Application>
  <PresentationFormat>全屏显示(16:9)</PresentationFormat>
  <Paragraphs>834</Paragraphs>
  <Slides>33</Slides>
  <Notes>5</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24</vt:i4>
      </vt:variant>
      <vt:variant>
        <vt:lpstr>幻灯片标题</vt:lpstr>
      </vt:variant>
      <vt:variant>
        <vt:i4>33</vt:i4>
      </vt:variant>
    </vt:vector>
  </HeadingPairs>
  <TitlesOfParts>
    <vt:vector size="75" baseType="lpstr">
      <vt:lpstr>Arial</vt:lpstr>
      <vt:lpstr>宋体</vt:lpstr>
      <vt:lpstr>Wingdings</vt:lpstr>
      <vt:lpstr>微软雅黑</vt:lpstr>
      <vt:lpstr>Arial</vt:lpstr>
      <vt:lpstr>Helvetica</vt:lpstr>
      <vt:lpstr>Times New Roman</vt:lpstr>
      <vt:lpstr>幼圆</vt:lpstr>
      <vt:lpstr>Calibri</vt:lpstr>
      <vt:lpstr>Arial Unicode MS</vt:lpstr>
      <vt:lpstr>BlinkMacSystemFont</vt:lpstr>
      <vt:lpstr>Segoe Print</vt:lpstr>
      <vt:lpstr>仿宋</vt:lpstr>
      <vt:lpstr>Helvetica Neue</vt:lpstr>
      <vt:lpstr>等线</vt:lpstr>
      <vt:lpstr>Calibri Light</vt:lpstr>
      <vt:lpstr>等线 Light</vt:lpstr>
      <vt:lpstr>Office 主题​​</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ChemDraw.Document.6.0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健康大数据应用和建议 </dc:title>
  <dc:creator>Administrator</dc:creator>
  <cp:lastModifiedBy>ren</cp:lastModifiedBy>
  <cp:revision>390</cp:revision>
  <dcterms:created xsi:type="dcterms:W3CDTF">2019-07-20T01:19:00Z</dcterms:created>
  <dcterms:modified xsi:type="dcterms:W3CDTF">2024-12-03T03:56:18Z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6FD7A495F2224252A528DD322AC81572_13</vt:lpwstr>
  </property>
  <property fmtid="{D5CDD505-2E9C-101B-9397-08002B2CF9AE}" pid="3" name="KSOProductBuildVer">
    <vt:lpwstr>2052-12.1.0.18912</vt:lpwstr>
  </property>
</Properties>
</file>