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24"/>
  </p:notesMasterIdLst>
  <p:handoutMasterIdLst>
    <p:handoutMasterId r:id="rId25"/>
  </p:handoutMasterIdLst>
  <p:sldIdLst>
    <p:sldId id="356" r:id="rId2"/>
    <p:sldId id="357" r:id="rId3"/>
    <p:sldId id="360" r:id="rId4"/>
    <p:sldId id="361" r:id="rId5"/>
    <p:sldId id="370" r:id="rId6"/>
    <p:sldId id="362" r:id="rId7"/>
    <p:sldId id="363" r:id="rId8"/>
    <p:sldId id="364" r:id="rId9"/>
    <p:sldId id="365" r:id="rId10"/>
    <p:sldId id="380" r:id="rId11"/>
    <p:sldId id="373" r:id="rId12"/>
    <p:sldId id="374" r:id="rId13"/>
    <p:sldId id="366" r:id="rId14"/>
    <p:sldId id="378" r:id="rId15"/>
    <p:sldId id="367" r:id="rId16"/>
    <p:sldId id="375" r:id="rId17"/>
    <p:sldId id="376" r:id="rId18"/>
    <p:sldId id="368" r:id="rId19"/>
    <p:sldId id="369" r:id="rId20"/>
    <p:sldId id="377" r:id="rId21"/>
    <p:sldId id="379" r:id="rId22"/>
    <p:sldId id="381" r:id="rId2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PC" initials="L" lastIdx="1" clrIdx="0">
    <p:extLst>
      <p:ext uri="{19B8F6BF-5375-455C-9EA6-DF929625EA0E}">
        <p15:presenceInfo xmlns:p15="http://schemas.microsoft.com/office/powerpoint/2012/main" userId="L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969FF"/>
    <a:srgbClr val="A7A7FF"/>
    <a:srgbClr val="00B0F0"/>
    <a:srgbClr val="BB5DFE"/>
    <a:srgbClr val="00B200"/>
    <a:srgbClr val="FBC5C1"/>
    <a:srgbClr val="FAAEA8"/>
    <a:srgbClr val="F5B487"/>
    <a:srgbClr val="C1C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主题样式 2 - 强调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2" autoAdjust="0"/>
    <p:restoredTop sz="89059" autoAdjust="0"/>
  </p:normalViewPr>
  <p:slideViewPr>
    <p:cSldViewPr snapToGrid="0">
      <p:cViewPr varScale="1">
        <p:scale>
          <a:sx n="79" d="100"/>
          <a:sy n="79" d="100"/>
        </p:scale>
        <p:origin x="926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5EC41-3250-4C63-8ECA-895D55AAA70B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A4602-C02E-47CE-BB24-02940797E0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178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722B2-88FB-482B-8917-B9F2000639A7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3BA4D-6A84-4A3B-9904-FD536C2F1A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43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BA4D-6A84-4A3B-9904-FD536C2F1A0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481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BA4D-6A84-4A3B-9904-FD536C2F1A0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284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BA4D-6A84-4A3B-9904-FD536C2F1A0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067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BA4D-6A84-4A3B-9904-FD536C2F1A0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007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BA4D-6A84-4A3B-9904-FD536C2F1A0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0911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BA4D-6A84-4A3B-9904-FD536C2F1A0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03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BA4D-6A84-4A3B-9904-FD536C2F1A0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659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BA4D-6A84-4A3B-9904-FD536C2F1A0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905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BA4D-6A84-4A3B-9904-FD536C2F1A0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4588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So, what we have learned from CASP16 experiments?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BA4D-6A84-4A3B-9904-FD536C2F1A0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254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BA4D-6A84-4A3B-9904-FD536C2F1A0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409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BA4D-6A84-4A3B-9904-FD536C2F1A0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4011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BA4D-6A84-4A3B-9904-FD536C2F1A0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3202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BA4D-6A84-4A3B-9904-FD536C2F1A0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3989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BA4D-6A84-4A3B-9904-FD536C2F1A0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620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BA4D-6A84-4A3B-9904-FD536C2F1A0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424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BA4D-6A84-4A3B-9904-FD536C2F1A0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075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BA4D-6A84-4A3B-9904-FD536C2F1A0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076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BA4D-6A84-4A3B-9904-FD536C2F1A0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111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BA4D-6A84-4A3B-9904-FD536C2F1A0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565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BA4D-6A84-4A3B-9904-FD536C2F1A0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862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BA4D-6A84-4A3B-9904-FD536C2F1A0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892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DA78-862D-44AA-A6FE-08DAAE9C14A2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CFC4-C598-4BDE-8ADD-A05590EF58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13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4538-BA9D-4E28-9302-B5631BE3D266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CFC4-C598-4BDE-8ADD-A05590EF58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475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00A2-8446-411D-A57F-74DB946ED346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CFC4-C598-4BDE-8ADD-A05590EF58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171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EA992C5-BDD7-4BFB-9033-3EB8C783C38C}"/>
              </a:ext>
            </a:extLst>
          </p:cNvPr>
          <p:cNvCxnSpPr>
            <a:cxnSpLocks/>
          </p:cNvCxnSpPr>
          <p:nvPr userDrawn="1"/>
        </p:nvCxnSpPr>
        <p:spPr>
          <a:xfrm>
            <a:off x="306000" y="510145"/>
            <a:ext cx="2160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48EC57C-C206-44CD-8E10-E651C6E34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1BB1-A92C-427A-836E-0C38888DCF30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2623C39-D4E8-44F5-8E3B-1E8378E3F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ACA7DE-42F0-4614-A44B-38772D464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4274" y="5296962"/>
            <a:ext cx="2057400" cy="304271"/>
          </a:xfrm>
        </p:spPr>
        <p:txBody>
          <a:bodyPr/>
          <a:lstStyle/>
          <a:p>
            <a:fld id="{7D53CFC4-C598-4BDE-8ADD-A05590EF589A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901592BF-F565-44AD-B9CE-5703151EE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" y="105000"/>
            <a:ext cx="3086100" cy="347058"/>
          </a:xfrm>
        </p:spPr>
        <p:txBody>
          <a:bodyPr>
            <a:normAutofit/>
          </a:bodyPr>
          <a:lstStyle>
            <a:lvl1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31C9525-7401-46F7-9837-ECB5AAF7DD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6805" y="54037"/>
            <a:ext cx="2240139" cy="379637"/>
          </a:xfrm>
          <a:prstGeom prst="rect">
            <a:avLst/>
          </a:prstGeom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5668AEA7-3390-48F3-8D20-C42F18504A09}"/>
              </a:ext>
            </a:extLst>
          </p:cNvPr>
          <p:cNvCxnSpPr>
            <a:cxnSpLocks/>
          </p:cNvCxnSpPr>
          <p:nvPr userDrawn="1"/>
        </p:nvCxnSpPr>
        <p:spPr>
          <a:xfrm>
            <a:off x="306093" y="510383"/>
            <a:ext cx="54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471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EA992C5-BDD7-4BFB-9033-3EB8C783C38C}"/>
              </a:ext>
            </a:extLst>
          </p:cNvPr>
          <p:cNvCxnSpPr>
            <a:cxnSpLocks/>
          </p:cNvCxnSpPr>
          <p:nvPr userDrawn="1"/>
        </p:nvCxnSpPr>
        <p:spPr>
          <a:xfrm>
            <a:off x="2477700" y="612543"/>
            <a:ext cx="208800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48EC57C-C206-44CD-8E10-E651C6E34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1BB1-A92C-427A-836E-0C38888DCF30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2623C39-D4E8-44F5-8E3B-1E8378E3F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ACA7DE-42F0-4614-A44B-38772D464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4274" y="5296962"/>
            <a:ext cx="2057400" cy="304271"/>
          </a:xfrm>
        </p:spPr>
        <p:txBody>
          <a:bodyPr/>
          <a:lstStyle/>
          <a:p>
            <a:fld id="{7D53CFC4-C598-4BDE-8ADD-A05590EF589A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901592BF-F565-44AD-B9CE-5703151EE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136750"/>
            <a:ext cx="6018600" cy="347058"/>
          </a:xfrm>
        </p:spPr>
        <p:txBody>
          <a:bodyPr>
            <a:noAutofit/>
          </a:bodyPr>
          <a:lstStyle>
            <a:lvl1pPr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9A403EDB-A82A-484D-A6BE-90369B4DA104}"/>
              </a:ext>
            </a:extLst>
          </p:cNvPr>
          <p:cNvCxnSpPr>
            <a:cxnSpLocks/>
          </p:cNvCxnSpPr>
          <p:nvPr userDrawn="1"/>
        </p:nvCxnSpPr>
        <p:spPr>
          <a:xfrm>
            <a:off x="306000" y="610398"/>
            <a:ext cx="2088000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2F5022C-D1D7-47DA-AEA5-0C3222225722}"/>
              </a:ext>
            </a:extLst>
          </p:cNvPr>
          <p:cNvCxnSpPr>
            <a:cxnSpLocks/>
          </p:cNvCxnSpPr>
          <p:nvPr userDrawn="1"/>
        </p:nvCxnSpPr>
        <p:spPr>
          <a:xfrm>
            <a:off x="4662000" y="613333"/>
            <a:ext cx="2088000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71FDE65-A8EF-431F-BEC4-BB27AC107839}"/>
              </a:ext>
            </a:extLst>
          </p:cNvPr>
          <p:cNvCxnSpPr>
            <a:cxnSpLocks/>
          </p:cNvCxnSpPr>
          <p:nvPr userDrawn="1"/>
        </p:nvCxnSpPr>
        <p:spPr>
          <a:xfrm>
            <a:off x="6840000" y="610398"/>
            <a:ext cx="2088000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790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EA992C5-BDD7-4BFB-9033-3EB8C783C38C}"/>
              </a:ext>
            </a:extLst>
          </p:cNvPr>
          <p:cNvCxnSpPr>
            <a:cxnSpLocks/>
          </p:cNvCxnSpPr>
          <p:nvPr userDrawn="1"/>
        </p:nvCxnSpPr>
        <p:spPr>
          <a:xfrm>
            <a:off x="4657224" y="610398"/>
            <a:ext cx="208800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48EC57C-C206-44CD-8E10-E651C6E34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1BB1-A92C-427A-836E-0C38888DCF30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2623C39-D4E8-44F5-8E3B-1E8378E3F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ACA7DE-42F0-4614-A44B-38772D464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4274" y="5296962"/>
            <a:ext cx="2057400" cy="304271"/>
          </a:xfrm>
        </p:spPr>
        <p:txBody>
          <a:bodyPr/>
          <a:lstStyle/>
          <a:p>
            <a:fld id="{7D53CFC4-C598-4BDE-8ADD-A05590EF589A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901592BF-F565-44AD-B9CE-5703151EE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136750"/>
            <a:ext cx="6018600" cy="347058"/>
          </a:xfrm>
        </p:spPr>
        <p:txBody>
          <a:bodyPr>
            <a:noAutofit/>
          </a:bodyPr>
          <a:lstStyle>
            <a:lvl1pPr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9A403EDB-A82A-484D-A6BE-90369B4DA104}"/>
              </a:ext>
            </a:extLst>
          </p:cNvPr>
          <p:cNvCxnSpPr>
            <a:cxnSpLocks/>
          </p:cNvCxnSpPr>
          <p:nvPr userDrawn="1"/>
        </p:nvCxnSpPr>
        <p:spPr>
          <a:xfrm>
            <a:off x="306000" y="610398"/>
            <a:ext cx="2088000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2F5022C-D1D7-47DA-AEA5-0C3222225722}"/>
              </a:ext>
            </a:extLst>
          </p:cNvPr>
          <p:cNvCxnSpPr>
            <a:cxnSpLocks/>
          </p:cNvCxnSpPr>
          <p:nvPr userDrawn="1"/>
        </p:nvCxnSpPr>
        <p:spPr>
          <a:xfrm>
            <a:off x="2480775" y="610398"/>
            <a:ext cx="2088000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71FDE65-A8EF-431F-BEC4-BB27AC107839}"/>
              </a:ext>
            </a:extLst>
          </p:cNvPr>
          <p:cNvCxnSpPr>
            <a:cxnSpLocks/>
          </p:cNvCxnSpPr>
          <p:nvPr userDrawn="1"/>
        </p:nvCxnSpPr>
        <p:spPr>
          <a:xfrm>
            <a:off x="6840000" y="610398"/>
            <a:ext cx="2088000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512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EA992C5-BDD7-4BFB-9033-3EB8C783C38C}"/>
              </a:ext>
            </a:extLst>
          </p:cNvPr>
          <p:cNvCxnSpPr>
            <a:cxnSpLocks/>
          </p:cNvCxnSpPr>
          <p:nvPr userDrawn="1"/>
        </p:nvCxnSpPr>
        <p:spPr>
          <a:xfrm>
            <a:off x="6833175" y="610398"/>
            <a:ext cx="208800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48EC57C-C206-44CD-8E10-E651C6E34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1BB1-A92C-427A-836E-0C38888DCF30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2623C39-D4E8-44F5-8E3B-1E8378E3F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ACA7DE-42F0-4614-A44B-38772D464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4274" y="5296962"/>
            <a:ext cx="2057400" cy="304271"/>
          </a:xfrm>
        </p:spPr>
        <p:txBody>
          <a:bodyPr/>
          <a:lstStyle/>
          <a:p>
            <a:fld id="{7D53CFC4-C598-4BDE-8ADD-A05590EF589A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901592BF-F565-44AD-B9CE-5703151EE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136750"/>
            <a:ext cx="6018600" cy="347058"/>
          </a:xfrm>
        </p:spPr>
        <p:txBody>
          <a:bodyPr>
            <a:noAutofit/>
          </a:bodyPr>
          <a:lstStyle>
            <a:lvl1pPr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9A403EDB-A82A-484D-A6BE-90369B4DA104}"/>
              </a:ext>
            </a:extLst>
          </p:cNvPr>
          <p:cNvCxnSpPr>
            <a:cxnSpLocks/>
          </p:cNvCxnSpPr>
          <p:nvPr userDrawn="1"/>
        </p:nvCxnSpPr>
        <p:spPr>
          <a:xfrm>
            <a:off x="306000" y="610398"/>
            <a:ext cx="2088000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2F5022C-D1D7-47DA-AEA5-0C3222225722}"/>
              </a:ext>
            </a:extLst>
          </p:cNvPr>
          <p:cNvCxnSpPr>
            <a:cxnSpLocks/>
          </p:cNvCxnSpPr>
          <p:nvPr userDrawn="1"/>
        </p:nvCxnSpPr>
        <p:spPr>
          <a:xfrm>
            <a:off x="2480775" y="610398"/>
            <a:ext cx="2088000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71FDE65-A8EF-431F-BEC4-BB27AC107839}"/>
              </a:ext>
            </a:extLst>
          </p:cNvPr>
          <p:cNvCxnSpPr>
            <a:cxnSpLocks/>
          </p:cNvCxnSpPr>
          <p:nvPr userDrawn="1"/>
        </p:nvCxnSpPr>
        <p:spPr>
          <a:xfrm>
            <a:off x="4654500" y="610398"/>
            <a:ext cx="2088000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071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EA992C5-BDD7-4BFB-9033-3EB8C783C38C}"/>
              </a:ext>
            </a:extLst>
          </p:cNvPr>
          <p:cNvCxnSpPr>
            <a:cxnSpLocks/>
          </p:cNvCxnSpPr>
          <p:nvPr userDrawn="1"/>
        </p:nvCxnSpPr>
        <p:spPr>
          <a:xfrm>
            <a:off x="306000" y="510145"/>
            <a:ext cx="2088000" cy="0"/>
          </a:xfrm>
          <a:prstGeom prst="line">
            <a:avLst/>
          </a:prstGeom>
          <a:ln w="7620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48EC57C-C206-44CD-8E10-E651C6E34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1BB1-A92C-427A-836E-0C38888DCF30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2623C39-D4E8-44F5-8E3B-1E8378E3F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ACA7DE-42F0-4614-A44B-38772D464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4274" y="5296962"/>
            <a:ext cx="2057400" cy="304271"/>
          </a:xfrm>
        </p:spPr>
        <p:txBody>
          <a:bodyPr/>
          <a:lstStyle/>
          <a:p>
            <a:fld id="{7D53CFC4-C598-4BDE-8ADD-A05590EF589A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901592BF-F565-44AD-B9CE-5703151EE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105000"/>
            <a:ext cx="4546416" cy="347058"/>
          </a:xfrm>
        </p:spPr>
        <p:txBody>
          <a:bodyPr>
            <a:noAutofit/>
          </a:bodyPr>
          <a:lstStyle>
            <a:lvl1pPr>
              <a:defRPr sz="2333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9A403EDB-A82A-484D-A6BE-90369B4DA104}"/>
              </a:ext>
            </a:extLst>
          </p:cNvPr>
          <p:cNvCxnSpPr>
            <a:cxnSpLocks/>
          </p:cNvCxnSpPr>
          <p:nvPr userDrawn="1"/>
        </p:nvCxnSpPr>
        <p:spPr>
          <a:xfrm>
            <a:off x="2484000" y="510145"/>
            <a:ext cx="208800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2F5022C-D1D7-47DA-AEA5-0C3222225722}"/>
              </a:ext>
            </a:extLst>
          </p:cNvPr>
          <p:cNvCxnSpPr>
            <a:cxnSpLocks/>
          </p:cNvCxnSpPr>
          <p:nvPr userDrawn="1"/>
        </p:nvCxnSpPr>
        <p:spPr>
          <a:xfrm>
            <a:off x="4662000" y="510145"/>
            <a:ext cx="2088000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71FDE65-A8EF-431F-BEC4-BB27AC107839}"/>
              </a:ext>
            </a:extLst>
          </p:cNvPr>
          <p:cNvCxnSpPr>
            <a:cxnSpLocks/>
          </p:cNvCxnSpPr>
          <p:nvPr userDrawn="1"/>
        </p:nvCxnSpPr>
        <p:spPr>
          <a:xfrm>
            <a:off x="6840000" y="507210"/>
            <a:ext cx="2088000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477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EA992C5-BDD7-4BFB-9033-3EB8C783C38C}"/>
              </a:ext>
            </a:extLst>
          </p:cNvPr>
          <p:cNvCxnSpPr>
            <a:cxnSpLocks/>
          </p:cNvCxnSpPr>
          <p:nvPr userDrawn="1"/>
        </p:nvCxnSpPr>
        <p:spPr>
          <a:xfrm>
            <a:off x="306000" y="510145"/>
            <a:ext cx="2088000" cy="0"/>
          </a:xfrm>
          <a:prstGeom prst="line">
            <a:avLst/>
          </a:prstGeom>
          <a:ln w="7620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48EC57C-C206-44CD-8E10-E651C6E34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1BB1-A92C-427A-836E-0C38888DCF30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2623C39-D4E8-44F5-8E3B-1E8378E3F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ACA7DE-42F0-4614-A44B-38772D464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4274" y="5296962"/>
            <a:ext cx="2057400" cy="304271"/>
          </a:xfrm>
        </p:spPr>
        <p:txBody>
          <a:bodyPr/>
          <a:lstStyle/>
          <a:p>
            <a:fld id="{7D53CFC4-C598-4BDE-8ADD-A05590EF589A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901592BF-F565-44AD-B9CE-5703151EE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105000"/>
            <a:ext cx="4631760" cy="347058"/>
          </a:xfrm>
        </p:spPr>
        <p:txBody>
          <a:bodyPr>
            <a:noAutofit/>
          </a:bodyPr>
          <a:lstStyle>
            <a:lvl1pPr>
              <a:defRPr sz="2333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9A403EDB-A82A-484D-A6BE-90369B4DA104}"/>
              </a:ext>
            </a:extLst>
          </p:cNvPr>
          <p:cNvCxnSpPr>
            <a:cxnSpLocks/>
          </p:cNvCxnSpPr>
          <p:nvPr userDrawn="1"/>
        </p:nvCxnSpPr>
        <p:spPr>
          <a:xfrm>
            <a:off x="2484000" y="510145"/>
            <a:ext cx="2088000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2F5022C-D1D7-47DA-AEA5-0C3222225722}"/>
              </a:ext>
            </a:extLst>
          </p:cNvPr>
          <p:cNvCxnSpPr>
            <a:cxnSpLocks/>
          </p:cNvCxnSpPr>
          <p:nvPr userDrawn="1"/>
        </p:nvCxnSpPr>
        <p:spPr>
          <a:xfrm>
            <a:off x="4662000" y="510145"/>
            <a:ext cx="2088000" cy="0"/>
          </a:xfrm>
          <a:prstGeom prst="line">
            <a:avLst/>
          </a:prstGeom>
          <a:ln w="7620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71FDE65-A8EF-431F-BEC4-BB27AC107839}"/>
              </a:ext>
            </a:extLst>
          </p:cNvPr>
          <p:cNvCxnSpPr>
            <a:cxnSpLocks/>
          </p:cNvCxnSpPr>
          <p:nvPr userDrawn="1"/>
        </p:nvCxnSpPr>
        <p:spPr>
          <a:xfrm>
            <a:off x="6840000" y="507210"/>
            <a:ext cx="2088000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169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EA992C5-BDD7-4BFB-9033-3EB8C783C38C}"/>
              </a:ext>
            </a:extLst>
          </p:cNvPr>
          <p:cNvCxnSpPr>
            <a:cxnSpLocks/>
          </p:cNvCxnSpPr>
          <p:nvPr userDrawn="1"/>
        </p:nvCxnSpPr>
        <p:spPr>
          <a:xfrm>
            <a:off x="306000" y="510145"/>
            <a:ext cx="2088000" cy="0"/>
          </a:xfrm>
          <a:prstGeom prst="line">
            <a:avLst/>
          </a:prstGeom>
          <a:ln w="7620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48EC57C-C206-44CD-8E10-E651C6E34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1BB1-A92C-427A-836E-0C38888DCF30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2623C39-D4E8-44F5-8E3B-1E8378E3F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ACA7DE-42F0-4614-A44B-38772D464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4274" y="5296962"/>
            <a:ext cx="2057400" cy="304271"/>
          </a:xfrm>
        </p:spPr>
        <p:txBody>
          <a:bodyPr/>
          <a:lstStyle/>
          <a:p>
            <a:fld id="{7D53CFC4-C598-4BDE-8ADD-A05590EF589A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901592BF-F565-44AD-B9CE-5703151EE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105000"/>
            <a:ext cx="4540320" cy="347058"/>
          </a:xfrm>
        </p:spPr>
        <p:txBody>
          <a:bodyPr>
            <a:noAutofit/>
          </a:bodyPr>
          <a:lstStyle>
            <a:lvl1pPr>
              <a:defRPr sz="2333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9A403EDB-A82A-484D-A6BE-90369B4DA104}"/>
              </a:ext>
            </a:extLst>
          </p:cNvPr>
          <p:cNvCxnSpPr>
            <a:cxnSpLocks/>
          </p:cNvCxnSpPr>
          <p:nvPr userDrawn="1"/>
        </p:nvCxnSpPr>
        <p:spPr>
          <a:xfrm>
            <a:off x="2484000" y="510145"/>
            <a:ext cx="2088000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2F5022C-D1D7-47DA-AEA5-0C3222225722}"/>
              </a:ext>
            </a:extLst>
          </p:cNvPr>
          <p:cNvCxnSpPr>
            <a:cxnSpLocks/>
          </p:cNvCxnSpPr>
          <p:nvPr userDrawn="1"/>
        </p:nvCxnSpPr>
        <p:spPr>
          <a:xfrm>
            <a:off x="4662000" y="510145"/>
            <a:ext cx="2088000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71FDE65-A8EF-431F-BEC4-BB27AC107839}"/>
              </a:ext>
            </a:extLst>
          </p:cNvPr>
          <p:cNvCxnSpPr>
            <a:cxnSpLocks/>
          </p:cNvCxnSpPr>
          <p:nvPr userDrawn="1"/>
        </p:nvCxnSpPr>
        <p:spPr>
          <a:xfrm>
            <a:off x="6840000" y="507210"/>
            <a:ext cx="2088000" cy="0"/>
          </a:xfrm>
          <a:prstGeom prst="line">
            <a:avLst/>
          </a:prstGeom>
          <a:ln w="7620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842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B233-C22F-4C91-8921-99789002AE63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CFC4-C598-4BDE-8ADD-A05590EF58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50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1A83-6C74-4FC4-A576-98C3A835EA3E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CFC4-C598-4BDE-8ADD-A05590EF58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51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6BFB-158F-472F-8754-559F9FDD188E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CFC4-C598-4BDE-8ADD-A05590EF58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26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1627-081A-420A-9C92-E1DB726F84C5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CFC4-C598-4BDE-8ADD-A05590EF58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87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7A32-A3F2-4E19-B6CD-EA08E618D1C1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CFC4-C598-4BDE-8ADD-A05590EF58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31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D61E-44E3-450A-A1F8-16E9A385D504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CFC4-C598-4BDE-8ADD-A05590EF58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24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EBAC-9CBB-4B66-B2A2-A17F3C178E5C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CFC4-C598-4BDE-8ADD-A05590EF58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27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E614-E220-43CA-8720-404284676D65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CFC4-C598-4BDE-8ADD-A05590EF58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46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09BB3-CB69-4215-B229-C998F269FB5C}" type="datetime1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3CFC4-C598-4BDE-8ADD-A05590EF589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008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77" r:id="rId12"/>
    <p:sldLayoutId id="2147483684" r:id="rId13"/>
    <p:sldLayoutId id="2147483685" r:id="rId14"/>
    <p:sldLayoutId id="2147483686" r:id="rId15"/>
    <p:sldLayoutId id="2147483681" r:id="rId16"/>
    <p:sldLayoutId id="2147483682" r:id="rId17"/>
    <p:sldLayoutId id="2147483683" r:id="rId1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0450CC0-B305-4173-AD98-9FB871D04481}"/>
              </a:ext>
            </a:extLst>
          </p:cNvPr>
          <p:cNvSpPr txBox="1"/>
          <p:nvPr/>
        </p:nvSpPr>
        <p:spPr>
          <a:xfrm>
            <a:off x="44098" y="614761"/>
            <a:ext cx="9052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Protein-ligand Structure Prediction by Template-guided Ensemble Docking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1CDD72E-C664-4900-B5E4-2B95870627B8}"/>
              </a:ext>
            </a:extLst>
          </p:cNvPr>
          <p:cNvSpPr txBox="1"/>
          <p:nvPr/>
        </p:nvSpPr>
        <p:spPr>
          <a:xfrm>
            <a:off x="1056208" y="2663756"/>
            <a:ext cx="722601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 err="1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Keqiong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Zhang, </a:t>
            </a:r>
            <a:r>
              <a:rPr lang="en-US" altLang="zh-CN" sz="2400" b="1" dirty="0" err="1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Qilong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Wu, </a:t>
            </a:r>
            <a:r>
              <a:rPr lang="en-US" altLang="zh-CN" sz="2400" b="1" u="sng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Sheng-You Huang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*</a:t>
            </a:r>
            <a:endParaRPr lang="en-US" altLang="zh-CN" sz="2400" dirty="0">
              <a:solidFill>
                <a:srgbClr val="0000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77586" y="1671555"/>
            <a:ext cx="5544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to CASP16 Ligand Tasks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32256" y="4013657"/>
            <a:ext cx="70739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School of Physics</a:t>
            </a:r>
          </a:p>
          <a:p>
            <a:pPr algn="ctr"/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Huazhong University of Science and Technology</a:t>
            </a:r>
          </a:p>
          <a:p>
            <a:pPr algn="ctr"/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Wuhan, China </a:t>
            </a:r>
          </a:p>
        </p:txBody>
      </p:sp>
      <p:sp>
        <p:nvSpPr>
          <p:cNvPr id="12" name="矩形 11"/>
          <p:cNvSpPr/>
          <p:nvPr/>
        </p:nvSpPr>
        <p:spPr>
          <a:xfrm>
            <a:off x="3660120" y="3241606"/>
            <a:ext cx="1779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Dec. 03, 2024</a:t>
            </a:r>
            <a:endParaRPr lang="zh-CN" alt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4122741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">
            <a:extLst>
              <a:ext uri="{FF2B5EF4-FFF2-40B4-BE49-F238E27FC236}">
                <a16:creationId xmlns:a16="http://schemas.microsoft.com/office/drawing/2014/main" id="{CA1187E7-F3CC-4A39-8116-B894634DB8B2}"/>
              </a:ext>
            </a:extLst>
          </p:cNvPr>
          <p:cNvSpPr txBox="1"/>
          <p:nvPr/>
        </p:nvSpPr>
        <p:spPr>
          <a:xfrm>
            <a:off x="230665" y="67991"/>
            <a:ext cx="3160673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CASP experience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023AA8D-7D95-4A58-9F6C-B16323A8CD58}"/>
              </a:ext>
            </a:extLst>
          </p:cNvPr>
          <p:cNvSpPr/>
          <p:nvPr/>
        </p:nvSpPr>
        <p:spPr>
          <a:xfrm flipV="1">
            <a:off x="283535" y="543831"/>
            <a:ext cx="8491870" cy="4571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5" name="文本框 13">
            <a:extLst>
              <a:ext uri="{FF2B5EF4-FFF2-40B4-BE49-F238E27FC236}">
                <a16:creationId xmlns:a16="http://schemas.microsoft.com/office/drawing/2014/main" id="{C30BCAA2-4D1B-4B8A-9264-4C8B868EE11C}"/>
              </a:ext>
            </a:extLst>
          </p:cNvPr>
          <p:cNvSpPr txBox="1"/>
          <p:nvPr/>
        </p:nvSpPr>
        <p:spPr>
          <a:xfrm>
            <a:off x="3077520" y="641937"/>
            <a:ext cx="3342582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/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What we went right ? 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7" t="14494" r="34031" b="26734"/>
          <a:stretch/>
        </p:blipFill>
        <p:spPr>
          <a:xfrm>
            <a:off x="1035302" y="1397545"/>
            <a:ext cx="3374064" cy="315769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748811" y="1940787"/>
            <a:ext cx="3536609" cy="2071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200" b="1" dirty="0"/>
              <a:t>L1003  RMSD= 1.914</a:t>
            </a:r>
          </a:p>
          <a:p>
            <a:pPr algn="ctr">
              <a:lnSpc>
                <a:spcPct val="150000"/>
              </a:lnSpc>
            </a:pPr>
            <a:r>
              <a:rPr lang="en-US" altLang="zh-CN" sz="2200" b="1" dirty="0">
                <a:solidFill>
                  <a:schemeClr val="accent2"/>
                </a:solidFill>
              </a:rPr>
              <a:t>Crystal structure</a:t>
            </a:r>
          </a:p>
          <a:p>
            <a:pPr algn="ctr">
              <a:lnSpc>
                <a:spcPct val="150000"/>
              </a:lnSpc>
            </a:pPr>
            <a:r>
              <a:rPr lang="en-US" altLang="zh-CN" sz="2200" b="1" dirty="0">
                <a:solidFill>
                  <a:srgbClr val="00B200"/>
                </a:solidFill>
              </a:rPr>
              <a:t>“misleading” template 2HVX</a:t>
            </a:r>
          </a:p>
          <a:p>
            <a:pPr algn="ctr">
              <a:lnSpc>
                <a:spcPct val="150000"/>
              </a:lnSpc>
            </a:pPr>
            <a:r>
              <a:rPr lang="en-US" altLang="zh-CN" sz="2200" b="1" dirty="0">
                <a:solidFill>
                  <a:srgbClr val="0000FF"/>
                </a:solidFill>
              </a:rPr>
              <a:t>Our prediction (</a:t>
            </a:r>
            <a:r>
              <a:rPr lang="en-US" altLang="zh-CN" sz="2200" b="1" dirty="0" err="1">
                <a:solidFill>
                  <a:srgbClr val="0000FF"/>
                </a:solidFill>
              </a:rPr>
              <a:t>XDock</a:t>
            </a:r>
            <a:r>
              <a:rPr lang="en-US" altLang="zh-CN" sz="2200" b="1" dirty="0">
                <a:solidFill>
                  <a:srgbClr val="0000FF"/>
                </a:solidFill>
              </a:rPr>
              <a:t>)</a:t>
            </a:r>
            <a:endParaRPr lang="zh-CN" altLang="en-US" sz="2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98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">
            <a:extLst>
              <a:ext uri="{FF2B5EF4-FFF2-40B4-BE49-F238E27FC236}">
                <a16:creationId xmlns:a16="http://schemas.microsoft.com/office/drawing/2014/main" id="{CA1187E7-F3CC-4A39-8116-B894634DB8B2}"/>
              </a:ext>
            </a:extLst>
          </p:cNvPr>
          <p:cNvSpPr txBox="1"/>
          <p:nvPr/>
        </p:nvSpPr>
        <p:spPr>
          <a:xfrm>
            <a:off x="230665" y="67991"/>
            <a:ext cx="3160673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CASP experience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023AA8D-7D95-4A58-9F6C-B16323A8CD58}"/>
              </a:ext>
            </a:extLst>
          </p:cNvPr>
          <p:cNvSpPr/>
          <p:nvPr/>
        </p:nvSpPr>
        <p:spPr>
          <a:xfrm flipV="1">
            <a:off x="283535" y="543831"/>
            <a:ext cx="8491870" cy="4571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5" name="文本框 13">
            <a:extLst>
              <a:ext uri="{FF2B5EF4-FFF2-40B4-BE49-F238E27FC236}">
                <a16:creationId xmlns:a16="http://schemas.microsoft.com/office/drawing/2014/main" id="{C30BCAA2-4D1B-4B8A-9264-4C8B868EE11C}"/>
              </a:ext>
            </a:extLst>
          </p:cNvPr>
          <p:cNvSpPr txBox="1"/>
          <p:nvPr/>
        </p:nvSpPr>
        <p:spPr>
          <a:xfrm>
            <a:off x="3077520" y="641937"/>
            <a:ext cx="3342582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/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What we went right ? 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 t="18478" r="33250" b="16448"/>
          <a:stretch/>
        </p:blipFill>
        <p:spPr>
          <a:xfrm>
            <a:off x="1516560" y="1132898"/>
            <a:ext cx="2871558" cy="26308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0" t="18478" r="32334" b="18207"/>
          <a:stretch/>
        </p:blipFill>
        <p:spPr>
          <a:xfrm>
            <a:off x="4730268" y="1132899"/>
            <a:ext cx="2861379" cy="2630895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5390420" y="2459665"/>
            <a:ext cx="1354414" cy="129894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244503" y="4466490"/>
            <a:ext cx="25699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200" b="1" dirty="0"/>
              <a:t>L1013  RMSD= 1.057</a:t>
            </a:r>
          </a:p>
          <a:p>
            <a:pPr algn="ctr"/>
            <a:r>
              <a:rPr lang="en-US" altLang="zh-CN" sz="2200" b="1" dirty="0">
                <a:solidFill>
                  <a:schemeClr val="accent2"/>
                </a:solidFill>
              </a:rPr>
              <a:t>Crystal structure</a:t>
            </a:r>
          </a:p>
          <a:p>
            <a:pPr algn="ctr"/>
            <a:r>
              <a:rPr lang="en-US" altLang="zh-CN" sz="2200" b="1" dirty="0">
                <a:solidFill>
                  <a:srgbClr val="00B200"/>
                </a:solidFill>
              </a:rPr>
              <a:t>template 3S0N</a:t>
            </a:r>
          </a:p>
        </p:txBody>
      </p:sp>
      <p:sp>
        <p:nvSpPr>
          <p:cNvPr id="4" name="矩形 3"/>
          <p:cNvSpPr/>
          <p:nvPr/>
        </p:nvSpPr>
        <p:spPr>
          <a:xfrm>
            <a:off x="1962806" y="3845857"/>
            <a:ext cx="19539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B0F0"/>
                </a:solidFill>
              </a:rPr>
              <a:t>Direct alignment</a:t>
            </a: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4736349" y="3758604"/>
            <a:ext cx="28045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00FF"/>
                </a:solidFill>
              </a:rPr>
              <a:t>Our prediction</a:t>
            </a:r>
          </a:p>
          <a:p>
            <a:pPr algn="ctr"/>
            <a:r>
              <a:rPr lang="en-US" altLang="zh-CN" sz="2000" b="1" dirty="0">
                <a:solidFill>
                  <a:srgbClr val="0000FF"/>
                </a:solidFill>
              </a:rPr>
              <a:t> (</a:t>
            </a:r>
            <a:r>
              <a:rPr lang="en-US" altLang="zh-CN" sz="2000" b="1" dirty="0" err="1">
                <a:solidFill>
                  <a:srgbClr val="0000FF"/>
                </a:solidFill>
              </a:rPr>
              <a:t>LSalign</a:t>
            </a:r>
            <a:r>
              <a:rPr lang="en-US" altLang="zh-CN" sz="2000" b="1" dirty="0">
                <a:solidFill>
                  <a:srgbClr val="0000FF"/>
                </a:solidFill>
              </a:rPr>
              <a:t> + human adjust)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A6A4D9DD-1042-41E3-8955-8D374BA63555}"/>
              </a:ext>
            </a:extLst>
          </p:cNvPr>
          <p:cNvSpPr/>
          <p:nvPr/>
        </p:nvSpPr>
        <p:spPr>
          <a:xfrm>
            <a:off x="2332453" y="1553081"/>
            <a:ext cx="1112567" cy="1066998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184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">
            <a:extLst>
              <a:ext uri="{FF2B5EF4-FFF2-40B4-BE49-F238E27FC236}">
                <a16:creationId xmlns:a16="http://schemas.microsoft.com/office/drawing/2014/main" id="{CA1187E7-F3CC-4A39-8116-B894634DB8B2}"/>
              </a:ext>
            </a:extLst>
          </p:cNvPr>
          <p:cNvSpPr txBox="1"/>
          <p:nvPr/>
        </p:nvSpPr>
        <p:spPr>
          <a:xfrm>
            <a:off x="230665" y="67991"/>
            <a:ext cx="3160673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CASP experience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023AA8D-7D95-4A58-9F6C-B16323A8CD58}"/>
              </a:ext>
            </a:extLst>
          </p:cNvPr>
          <p:cNvSpPr/>
          <p:nvPr/>
        </p:nvSpPr>
        <p:spPr>
          <a:xfrm flipV="1">
            <a:off x="283535" y="543831"/>
            <a:ext cx="8491870" cy="4571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10" name="文本框 9"/>
          <p:cNvSpPr txBox="1"/>
          <p:nvPr/>
        </p:nvSpPr>
        <p:spPr>
          <a:xfrm>
            <a:off x="3244504" y="4466490"/>
            <a:ext cx="256993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200" b="1" dirty="0"/>
              <a:t>L1009  RMSD= 1.469</a:t>
            </a:r>
          </a:p>
          <a:p>
            <a:pPr algn="ctr"/>
            <a:r>
              <a:rPr lang="en-US" altLang="zh-CN" sz="2200" b="1" dirty="0">
                <a:solidFill>
                  <a:schemeClr val="accent2"/>
                </a:solidFill>
              </a:rPr>
              <a:t>Crystal structure</a:t>
            </a:r>
          </a:p>
          <a:p>
            <a:pPr algn="ctr"/>
            <a:r>
              <a:rPr lang="en-US" altLang="zh-CN" sz="2200" b="1" dirty="0">
                <a:solidFill>
                  <a:srgbClr val="00B200"/>
                </a:solidFill>
              </a:rPr>
              <a:t>template 4KP0</a:t>
            </a:r>
          </a:p>
        </p:txBody>
      </p:sp>
      <p:sp>
        <p:nvSpPr>
          <p:cNvPr id="11" name="矩形 10"/>
          <p:cNvSpPr/>
          <p:nvPr/>
        </p:nvSpPr>
        <p:spPr>
          <a:xfrm>
            <a:off x="2117245" y="3839373"/>
            <a:ext cx="161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BB5DFE"/>
                </a:solidFill>
              </a:rPr>
              <a:t>Direct </a:t>
            </a:r>
            <a:r>
              <a:rPr lang="en-US" altLang="zh-CN" sz="2000" b="1" dirty="0" err="1">
                <a:solidFill>
                  <a:srgbClr val="BB5DFE"/>
                </a:solidFill>
              </a:rPr>
              <a:t>XDock</a:t>
            </a:r>
            <a:endParaRPr lang="zh-CN" altLang="en-US" sz="2000" dirty="0">
              <a:solidFill>
                <a:srgbClr val="BB5DF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36349" y="3758604"/>
            <a:ext cx="28045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00FF"/>
                </a:solidFill>
              </a:rPr>
              <a:t>Our prediction</a:t>
            </a:r>
          </a:p>
          <a:p>
            <a:pPr algn="ctr"/>
            <a:r>
              <a:rPr lang="en-US" altLang="zh-CN" sz="2000" b="1" dirty="0">
                <a:solidFill>
                  <a:srgbClr val="0000FF"/>
                </a:solidFill>
              </a:rPr>
              <a:t> (</a:t>
            </a:r>
            <a:r>
              <a:rPr lang="en-US" altLang="zh-CN" sz="2000" b="1" dirty="0" err="1">
                <a:solidFill>
                  <a:srgbClr val="0000FF"/>
                </a:solidFill>
              </a:rPr>
              <a:t>LSalign</a:t>
            </a:r>
            <a:r>
              <a:rPr lang="en-US" altLang="zh-CN" sz="2000" b="1" dirty="0">
                <a:solidFill>
                  <a:srgbClr val="0000FF"/>
                </a:solidFill>
              </a:rPr>
              <a:t> + human adjust)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8" t="14368" r="32557" b="14903"/>
          <a:stretch/>
        </p:blipFill>
        <p:spPr>
          <a:xfrm>
            <a:off x="1389666" y="1079957"/>
            <a:ext cx="3019647" cy="27594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5" t="11851" r="34297" b="16413"/>
          <a:stretch/>
        </p:blipFill>
        <p:spPr>
          <a:xfrm>
            <a:off x="4748811" y="1079958"/>
            <a:ext cx="3038109" cy="2759416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 rot="1005898">
            <a:off x="2581705" y="1247039"/>
            <a:ext cx="1728736" cy="105153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rot="19778651">
            <a:off x="6148803" y="1205284"/>
            <a:ext cx="970128" cy="131973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3">
            <a:extLst>
              <a:ext uri="{FF2B5EF4-FFF2-40B4-BE49-F238E27FC236}">
                <a16:creationId xmlns:a16="http://schemas.microsoft.com/office/drawing/2014/main" id="{27FEFF8D-E9B1-415E-BADD-0939346781D0}"/>
              </a:ext>
            </a:extLst>
          </p:cNvPr>
          <p:cNvSpPr txBox="1"/>
          <p:nvPr/>
        </p:nvSpPr>
        <p:spPr>
          <a:xfrm>
            <a:off x="3077520" y="641937"/>
            <a:ext cx="3342582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/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What we went right ? 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290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>
            <a:extLst>
              <a:ext uri="{FF2B5EF4-FFF2-40B4-BE49-F238E27FC236}">
                <a16:creationId xmlns:a16="http://schemas.microsoft.com/office/drawing/2014/main" id="{33A2A7F1-681F-4D4D-AE4A-C63852220A21}"/>
              </a:ext>
            </a:extLst>
          </p:cNvPr>
          <p:cNvSpPr txBox="1"/>
          <p:nvPr/>
        </p:nvSpPr>
        <p:spPr>
          <a:xfrm>
            <a:off x="3703524" y="562848"/>
            <a:ext cx="18424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CN" altLang="en-US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023AA8D-7D95-4A58-9F6C-B16323A8CD58}"/>
              </a:ext>
            </a:extLst>
          </p:cNvPr>
          <p:cNvSpPr/>
          <p:nvPr/>
        </p:nvSpPr>
        <p:spPr>
          <a:xfrm>
            <a:off x="1453116" y="1160696"/>
            <a:ext cx="6315740" cy="5653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10" name="文本框 12">
            <a:extLst>
              <a:ext uri="{FF2B5EF4-FFF2-40B4-BE49-F238E27FC236}">
                <a16:creationId xmlns:a16="http://schemas.microsoft.com/office/drawing/2014/main" id="{6C2DA2D9-2234-4275-95A3-F3B2A5E3B29D}"/>
              </a:ext>
            </a:extLst>
          </p:cNvPr>
          <p:cNvSpPr txBox="1"/>
          <p:nvPr/>
        </p:nvSpPr>
        <p:spPr>
          <a:xfrm>
            <a:off x="1995670" y="2315193"/>
            <a:ext cx="3075714" cy="461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/>
          <a:p>
            <a:pPr marL="342900" lvl="0" indent="-342900" algn="l" eaLnBrk="1" hangingPunct="1"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CASP experience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13">
            <a:extLst>
              <a:ext uri="{FF2B5EF4-FFF2-40B4-BE49-F238E27FC236}">
                <a16:creationId xmlns:a16="http://schemas.microsoft.com/office/drawing/2014/main" id="{C30BCAA2-4D1B-4B8A-9264-4C8B868EE11C}"/>
              </a:ext>
            </a:extLst>
          </p:cNvPr>
          <p:cNvSpPr txBox="1"/>
          <p:nvPr/>
        </p:nvSpPr>
        <p:spPr>
          <a:xfrm>
            <a:off x="2421852" y="2728048"/>
            <a:ext cx="3063659" cy="40011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Cases we went right </a:t>
            </a:r>
            <a:endParaRPr lang="zh-CN" altLang="en-US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文本框 1">
            <a:extLst>
              <a:ext uri="{FF2B5EF4-FFF2-40B4-BE49-F238E27FC236}">
                <a16:creationId xmlns:a16="http://schemas.microsoft.com/office/drawing/2014/main" id="{CA1187E7-F3CC-4A39-8116-B894634DB8B2}"/>
              </a:ext>
            </a:extLst>
          </p:cNvPr>
          <p:cNvSpPr txBox="1"/>
          <p:nvPr/>
        </p:nvSpPr>
        <p:spPr>
          <a:xfrm>
            <a:off x="1995670" y="1667940"/>
            <a:ext cx="5242974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lvl="0" indent="-342900" algn="l" eaLnBrk="1" hangingPunct="1">
              <a:buFont typeface="Wingdings" panose="05000000000000000000" pitchFamily="2" charset="2"/>
              <a:buChar char="u"/>
            </a:pPr>
            <a:r>
              <a:rPr lang="en-US" altLang="zh-CN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Method used for CASP LG tasks</a:t>
            </a:r>
            <a:endParaRPr lang="zh-CN" altLang="en-US" sz="24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框 13">
            <a:extLst>
              <a:ext uri="{FF2B5EF4-FFF2-40B4-BE49-F238E27FC236}">
                <a16:creationId xmlns:a16="http://schemas.microsoft.com/office/drawing/2014/main" id="{C30BCAA2-4D1B-4B8A-9264-4C8B868EE11C}"/>
              </a:ext>
            </a:extLst>
          </p:cNvPr>
          <p:cNvSpPr txBox="1"/>
          <p:nvPr/>
        </p:nvSpPr>
        <p:spPr>
          <a:xfrm>
            <a:off x="2421852" y="3095064"/>
            <a:ext cx="3193503" cy="40011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Cases we went wrong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30BCAA2-4D1B-4B8A-9264-4C8B868EE11C}"/>
              </a:ext>
            </a:extLst>
          </p:cNvPr>
          <p:cNvSpPr txBox="1"/>
          <p:nvPr/>
        </p:nvSpPr>
        <p:spPr>
          <a:xfrm>
            <a:off x="2421852" y="3606134"/>
            <a:ext cx="530915" cy="40011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endParaRPr lang="zh-CN" altLang="en-US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12">
            <a:extLst>
              <a:ext uri="{FF2B5EF4-FFF2-40B4-BE49-F238E27FC236}">
                <a16:creationId xmlns:a16="http://schemas.microsoft.com/office/drawing/2014/main" id="{6C2DA2D9-2234-4275-95A3-F3B2A5E3B29D}"/>
              </a:ext>
            </a:extLst>
          </p:cNvPr>
          <p:cNvSpPr txBox="1"/>
          <p:nvPr/>
        </p:nvSpPr>
        <p:spPr>
          <a:xfrm>
            <a:off x="1995670" y="3789939"/>
            <a:ext cx="4652236" cy="461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u"/>
            </a:pPr>
            <a:r>
              <a:rPr lang="en-US" altLang="zh-CN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What we learn from CASP16</a:t>
            </a:r>
            <a:endParaRPr lang="zh-CN" altLang="en-US" sz="24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197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">
            <a:extLst>
              <a:ext uri="{FF2B5EF4-FFF2-40B4-BE49-F238E27FC236}">
                <a16:creationId xmlns:a16="http://schemas.microsoft.com/office/drawing/2014/main" id="{CA1187E7-F3CC-4A39-8116-B894634DB8B2}"/>
              </a:ext>
            </a:extLst>
          </p:cNvPr>
          <p:cNvSpPr txBox="1"/>
          <p:nvPr/>
        </p:nvSpPr>
        <p:spPr>
          <a:xfrm>
            <a:off x="230665" y="67991"/>
            <a:ext cx="3160673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CASP experience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023AA8D-7D95-4A58-9F6C-B16323A8CD58}"/>
              </a:ext>
            </a:extLst>
          </p:cNvPr>
          <p:cNvSpPr/>
          <p:nvPr/>
        </p:nvSpPr>
        <p:spPr>
          <a:xfrm flipV="1">
            <a:off x="283535" y="543831"/>
            <a:ext cx="8491870" cy="4571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6" name="文本框 5"/>
          <p:cNvSpPr txBox="1"/>
          <p:nvPr/>
        </p:nvSpPr>
        <p:spPr>
          <a:xfrm>
            <a:off x="5014155" y="1848432"/>
            <a:ext cx="336034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200" b="1" dirty="0"/>
              <a:t>L4026  RMSD= 5.66</a:t>
            </a:r>
          </a:p>
          <a:p>
            <a:pPr algn="ctr">
              <a:lnSpc>
                <a:spcPct val="150000"/>
              </a:lnSpc>
            </a:pPr>
            <a:r>
              <a:rPr lang="en-US" altLang="zh-CN" sz="2200" b="1" dirty="0">
                <a:solidFill>
                  <a:schemeClr val="accent2"/>
                </a:solidFill>
              </a:rPr>
              <a:t>Crystal structure</a:t>
            </a:r>
          </a:p>
          <a:p>
            <a:pPr algn="ctr">
              <a:lnSpc>
                <a:spcPct val="150000"/>
              </a:lnSpc>
            </a:pPr>
            <a:r>
              <a:rPr lang="zh-CN" altLang="en-US" sz="2200" b="1" dirty="0">
                <a:solidFill>
                  <a:srgbClr val="00B200"/>
                </a:solidFill>
              </a:rPr>
              <a:t>（ </a:t>
            </a:r>
            <a:r>
              <a:rPr lang="en-US" altLang="zh-CN" sz="2200" b="1" dirty="0">
                <a:solidFill>
                  <a:srgbClr val="00B200"/>
                </a:solidFill>
              </a:rPr>
              <a:t>no reliable template </a:t>
            </a:r>
            <a:r>
              <a:rPr lang="zh-CN" altLang="en-US" sz="2200" b="1" dirty="0">
                <a:solidFill>
                  <a:srgbClr val="00B200"/>
                </a:solidFill>
              </a:rPr>
              <a:t>）</a:t>
            </a:r>
            <a:endParaRPr lang="en-US" altLang="zh-CN" sz="2200" b="1" dirty="0">
              <a:solidFill>
                <a:srgbClr val="00B2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sz="2200" b="1" dirty="0">
                <a:solidFill>
                  <a:srgbClr val="0000FF"/>
                </a:solidFill>
              </a:rPr>
              <a:t>Our prediction (</a:t>
            </a:r>
            <a:r>
              <a:rPr lang="en-US" altLang="zh-CN" sz="2200" b="1" dirty="0" err="1">
                <a:solidFill>
                  <a:srgbClr val="0000FF"/>
                </a:solidFill>
              </a:rPr>
              <a:t>XDock</a:t>
            </a:r>
            <a:r>
              <a:rPr lang="en-US" altLang="zh-CN" sz="2200" b="1" dirty="0">
                <a:solidFill>
                  <a:srgbClr val="0000FF"/>
                </a:solidFill>
              </a:rPr>
              <a:t>)</a:t>
            </a:r>
            <a:endParaRPr lang="zh-CN" altLang="en-US" sz="2200" b="1" dirty="0">
              <a:solidFill>
                <a:srgbClr val="0000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41120" y="4886828"/>
            <a:ext cx="678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Clash in the pocket leads to wrong docking poses !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文本框 13">
            <a:extLst>
              <a:ext uri="{FF2B5EF4-FFF2-40B4-BE49-F238E27FC236}">
                <a16:creationId xmlns:a16="http://schemas.microsoft.com/office/drawing/2014/main" id="{C30BCAA2-4D1B-4B8A-9264-4C8B868EE11C}"/>
              </a:ext>
            </a:extLst>
          </p:cNvPr>
          <p:cNvSpPr txBox="1"/>
          <p:nvPr/>
        </p:nvSpPr>
        <p:spPr>
          <a:xfrm>
            <a:off x="2738755" y="660866"/>
            <a:ext cx="3581430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/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What we went wrong ? 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5" t="10785" r="32804" b="19154"/>
          <a:stretch/>
        </p:blipFill>
        <p:spPr>
          <a:xfrm>
            <a:off x="1171030" y="1347891"/>
            <a:ext cx="3358440" cy="3313577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 rot="1005898">
            <a:off x="2776254" y="1596859"/>
            <a:ext cx="1481458" cy="122008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102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">
            <a:extLst>
              <a:ext uri="{FF2B5EF4-FFF2-40B4-BE49-F238E27FC236}">
                <a16:creationId xmlns:a16="http://schemas.microsoft.com/office/drawing/2014/main" id="{CA1187E7-F3CC-4A39-8116-B894634DB8B2}"/>
              </a:ext>
            </a:extLst>
          </p:cNvPr>
          <p:cNvSpPr txBox="1"/>
          <p:nvPr/>
        </p:nvSpPr>
        <p:spPr>
          <a:xfrm>
            <a:off x="230665" y="67991"/>
            <a:ext cx="3160673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CASP experience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023AA8D-7D95-4A58-9F6C-B16323A8CD58}"/>
              </a:ext>
            </a:extLst>
          </p:cNvPr>
          <p:cNvSpPr/>
          <p:nvPr/>
        </p:nvSpPr>
        <p:spPr>
          <a:xfrm flipV="1">
            <a:off x="283535" y="543831"/>
            <a:ext cx="8491870" cy="4571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5" t="4835" r="21085" b="21794"/>
          <a:stretch/>
        </p:blipFill>
        <p:spPr>
          <a:xfrm>
            <a:off x="807760" y="1169581"/>
            <a:ext cx="3817088" cy="34289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23755" y="1848432"/>
            <a:ext cx="394114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200" b="1" dirty="0"/>
              <a:t>L4006  RMSD= 16.511</a:t>
            </a:r>
          </a:p>
          <a:p>
            <a:pPr algn="ctr">
              <a:lnSpc>
                <a:spcPct val="150000"/>
              </a:lnSpc>
            </a:pPr>
            <a:r>
              <a:rPr lang="en-US" altLang="zh-CN" sz="2200" b="1" dirty="0">
                <a:solidFill>
                  <a:schemeClr val="accent2"/>
                </a:solidFill>
              </a:rPr>
              <a:t>Crystal structure</a:t>
            </a:r>
          </a:p>
          <a:p>
            <a:pPr algn="ctr">
              <a:lnSpc>
                <a:spcPct val="150000"/>
              </a:lnSpc>
            </a:pPr>
            <a:r>
              <a:rPr lang="en-US" altLang="zh-CN" sz="2200" b="1" dirty="0">
                <a:solidFill>
                  <a:srgbClr val="00B200"/>
                </a:solidFill>
              </a:rPr>
              <a:t>“good” template 5RGZ</a:t>
            </a:r>
          </a:p>
          <a:p>
            <a:pPr algn="ctr">
              <a:lnSpc>
                <a:spcPct val="150000"/>
              </a:lnSpc>
            </a:pPr>
            <a:r>
              <a:rPr lang="en-US" altLang="zh-CN" sz="2200" b="1" dirty="0">
                <a:solidFill>
                  <a:srgbClr val="0000FF"/>
                </a:solidFill>
              </a:rPr>
              <a:t>Our prediction (</a:t>
            </a:r>
            <a:r>
              <a:rPr lang="en-US" altLang="zh-CN" sz="2200" b="1" dirty="0" err="1">
                <a:solidFill>
                  <a:srgbClr val="0000FF"/>
                </a:solidFill>
              </a:rPr>
              <a:t>LSalign+ITScore</a:t>
            </a:r>
            <a:r>
              <a:rPr lang="en-US" altLang="zh-CN" sz="2200" b="1" dirty="0">
                <a:solidFill>
                  <a:srgbClr val="0000FF"/>
                </a:solidFill>
              </a:rPr>
              <a:t>)</a:t>
            </a:r>
            <a:endParaRPr lang="zh-CN" altLang="en-US" sz="2200" b="1" dirty="0">
              <a:solidFill>
                <a:srgbClr val="0000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18536" y="4790326"/>
            <a:ext cx="6146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Other potential binding sites were overlooked!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文本框 13">
            <a:extLst>
              <a:ext uri="{FF2B5EF4-FFF2-40B4-BE49-F238E27FC236}">
                <a16:creationId xmlns:a16="http://schemas.microsoft.com/office/drawing/2014/main" id="{C30BCAA2-4D1B-4B8A-9264-4C8B868EE11C}"/>
              </a:ext>
            </a:extLst>
          </p:cNvPr>
          <p:cNvSpPr txBox="1"/>
          <p:nvPr/>
        </p:nvSpPr>
        <p:spPr>
          <a:xfrm>
            <a:off x="2738755" y="660866"/>
            <a:ext cx="3581430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/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What we went wrong ? 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987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">
            <a:extLst>
              <a:ext uri="{FF2B5EF4-FFF2-40B4-BE49-F238E27FC236}">
                <a16:creationId xmlns:a16="http://schemas.microsoft.com/office/drawing/2014/main" id="{CA1187E7-F3CC-4A39-8116-B894634DB8B2}"/>
              </a:ext>
            </a:extLst>
          </p:cNvPr>
          <p:cNvSpPr txBox="1"/>
          <p:nvPr/>
        </p:nvSpPr>
        <p:spPr>
          <a:xfrm>
            <a:off x="230665" y="67991"/>
            <a:ext cx="3160673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CASP experience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023AA8D-7D95-4A58-9F6C-B16323A8CD58}"/>
              </a:ext>
            </a:extLst>
          </p:cNvPr>
          <p:cNvSpPr/>
          <p:nvPr/>
        </p:nvSpPr>
        <p:spPr>
          <a:xfrm flipV="1">
            <a:off x="283535" y="543831"/>
            <a:ext cx="8491870" cy="4571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t="12603"/>
          <a:stretch/>
        </p:blipFill>
        <p:spPr>
          <a:xfrm>
            <a:off x="974423" y="1388309"/>
            <a:ext cx="7110094" cy="3682561"/>
          </a:xfrm>
          <a:prstGeom prst="rect">
            <a:avLst/>
          </a:prstGeom>
        </p:spPr>
      </p:pic>
      <p:sp>
        <p:nvSpPr>
          <p:cNvPr id="9" name="文本框 13">
            <a:extLst>
              <a:ext uri="{FF2B5EF4-FFF2-40B4-BE49-F238E27FC236}">
                <a16:creationId xmlns:a16="http://schemas.microsoft.com/office/drawing/2014/main" id="{C30BCAA2-4D1B-4B8A-9264-4C8B868EE11C}"/>
              </a:ext>
            </a:extLst>
          </p:cNvPr>
          <p:cNvSpPr txBox="1"/>
          <p:nvPr/>
        </p:nvSpPr>
        <p:spPr>
          <a:xfrm>
            <a:off x="2738755" y="660866"/>
            <a:ext cx="3581430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/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What we went wrong ? 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40480" y="2478540"/>
            <a:ext cx="274320" cy="21564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ACFA571-FBA1-447C-826A-39131559E680}"/>
              </a:ext>
            </a:extLst>
          </p:cNvPr>
          <p:cNvSpPr txBox="1"/>
          <p:nvPr/>
        </p:nvSpPr>
        <p:spPr>
          <a:xfrm>
            <a:off x="2175012" y="129539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binding affinity prediction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">
            <a:extLst>
              <a:ext uri="{FF2B5EF4-FFF2-40B4-BE49-F238E27FC236}">
                <a16:creationId xmlns:a16="http://schemas.microsoft.com/office/drawing/2014/main" id="{CA1187E7-F3CC-4A39-8116-B894634DB8B2}"/>
              </a:ext>
            </a:extLst>
          </p:cNvPr>
          <p:cNvSpPr txBox="1"/>
          <p:nvPr/>
        </p:nvSpPr>
        <p:spPr>
          <a:xfrm>
            <a:off x="230665" y="67991"/>
            <a:ext cx="3160673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CASP experience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023AA8D-7D95-4A58-9F6C-B16323A8CD58}"/>
              </a:ext>
            </a:extLst>
          </p:cNvPr>
          <p:cNvSpPr/>
          <p:nvPr/>
        </p:nvSpPr>
        <p:spPr>
          <a:xfrm flipV="1">
            <a:off x="283535" y="543831"/>
            <a:ext cx="8491870" cy="4571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6" name="文本框 5"/>
          <p:cNvSpPr txBox="1"/>
          <p:nvPr/>
        </p:nvSpPr>
        <p:spPr>
          <a:xfrm>
            <a:off x="1943544" y="1377693"/>
            <a:ext cx="1827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L1000 (n=17)</a:t>
            </a:r>
            <a:endParaRPr lang="zh-CN" altLang="en-US" sz="2400" b="1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706" y="1871797"/>
            <a:ext cx="3214420" cy="2806522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3229734" y="4994981"/>
            <a:ext cx="2599471" cy="369332"/>
            <a:chOff x="4059478" y="4937759"/>
            <a:chExt cx="2599471" cy="369332"/>
          </a:xfrm>
        </p:grpSpPr>
        <p:grpSp>
          <p:nvGrpSpPr>
            <p:cNvPr id="30" name="组合 29"/>
            <p:cNvGrpSpPr/>
            <p:nvPr/>
          </p:nvGrpSpPr>
          <p:grpSpPr>
            <a:xfrm>
              <a:off x="4157997" y="4937759"/>
              <a:ext cx="2461218" cy="369332"/>
              <a:chOff x="4382974" y="2127250"/>
              <a:chExt cx="2461218" cy="369332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4473322" y="2127250"/>
                <a:ext cx="8772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0000FF"/>
                    </a:solidFill>
                  </a:rPr>
                  <a:t>Stage 1</a:t>
                </a:r>
                <a:endParaRPr lang="zh-CN" altLang="en-US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5966964" y="2127250"/>
                <a:ext cx="8772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FF0000"/>
                    </a:solidFill>
                  </a:rPr>
                  <a:t>Stage 2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4382974" y="2276991"/>
                <a:ext cx="69850" cy="6985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5866998" y="2276991"/>
                <a:ext cx="69850" cy="6985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矩形 30"/>
            <p:cNvSpPr/>
            <p:nvPr/>
          </p:nvSpPr>
          <p:spPr>
            <a:xfrm>
              <a:off x="4059478" y="4944109"/>
              <a:ext cx="2599471" cy="3629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963" y="1871797"/>
            <a:ext cx="3179846" cy="2806522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5440489" y="1377693"/>
            <a:ext cx="1983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L3000 (n=123)</a:t>
            </a:r>
            <a:endParaRPr lang="zh-CN" altLang="en-US" sz="2400" b="1" dirty="0"/>
          </a:p>
        </p:txBody>
      </p:sp>
      <p:sp>
        <p:nvSpPr>
          <p:cNvPr id="38" name="文本框 13">
            <a:extLst>
              <a:ext uri="{FF2B5EF4-FFF2-40B4-BE49-F238E27FC236}">
                <a16:creationId xmlns:a16="http://schemas.microsoft.com/office/drawing/2014/main" id="{C30BCAA2-4D1B-4B8A-9264-4C8B868EE11C}"/>
              </a:ext>
            </a:extLst>
          </p:cNvPr>
          <p:cNvSpPr txBox="1"/>
          <p:nvPr/>
        </p:nvSpPr>
        <p:spPr>
          <a:xfrm>
            <a:off x="2738755" y="660866"/>
            <a:ext cx="3581430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/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What we went wrong ? 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423724" y="244307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0.32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423724" y="2858097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0.28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633434" y="3365775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-0.18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630228" y="2858097"/>
            <a:ext cx="667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-0.06</a:t>
            </a:r>
          </a:p>
          <a:p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461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>
            <a:extLst>
              <a:ext uri="{FF2B5EF4-FFF2-40B4-BE49-F238E27FC236}">
                <a16:creationId xmlns:a16="http://schemas.microsoft.com/office/drawing/2014/main" id="{33A2A7F1-681F-4D4D-AE4A-C63852220A21}"/>
              </a:ext>
            </a:extLst>
          </p:cNvPr>
          <p:cNvSpPr txBox="1"/>
          <p:nvPr/>
        </p:nvSpPr>
        <p:spPr>
          <a:xfrm>
            <a:off x="3703524" y="562848"/>
            <a:ext cx="18424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CN" altLang="en-US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023AA8D-7D95-4A58-9F6C-B16323A8CD58}"/>
              </a:ext>
            </a:extLst>
          </p:cNvPr>
          <p:cNvSpPr/>
          <p:nvPr/>
        </p:nvSpPr>
        <p:spPr>
          <a:xfrm>
            <a:off x="1453116" y="1160696"/>
            <a:ext cx="6315740" cy="5653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10" name="文本框 12">
            <a:extLst>
              <a:ext uri="{FF2B5EF4-FFF2-40B4-BE49-F238E27FC236}">
                <a16:creationId xmlns:a16="http://schemas.microsoft.com/office/drawing/2014/main" id="{6C2DA2D9-2234-4275-95A3-F3B2A5E3B29D}"/>
              </a:ext>
            </a:extLst>
          </p:cNvPr>
          <p:cNvSpPr txBox="1"/>
          <p:nvPr/>
        </p:nvSpPr>
        <p:spPr>
          <a:xfrm>
            <a:off x="1995670" y="2315193"/>
            <a:ext cx="3075714" cy="461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/>
          <a:p>
            <a:pPr marL="342900" lvl="0" indent="-342900" algn="l" eaLnBrk="1" hangingPunct="1">
              <a:buFont typeface="Wingdings" panose="05000000000000000000" pitchFamily="2" charset="2"/>
              <a:buChar char="u"/>
            </a:pPr>
            <a:r>
              <a:rPr lang="en-US" altLang="zh-CN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CASP experience</a:t>
            </a:r>
            <a:endParaRPr lang="zh-CN" altLang="en-US" sz="24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13">
            <a:extLst>
              <a:ext uri="{FF2B5EF4-FFF2-40B4-BE49-F238E27FC236}">
                <a16:creationId xmlns:a16="http://schemas.microsoft.com/office/drawing/2014/main" id="{C30BCAA2-4D1B-4B8A-9264-4C8B868EE11C}"/>
              </a:ext>
            </a:extLst>
          </p:cNvPr>
          <p:cNvSpPr txBox="1"/>
          <p:nvPr/>
        </p:nvSpPr>
        <p:spPr>
          <a:xfrm>
            <a:off x="2421852" y="2728048"/>
            <a:ext cx="3063659" cy="40011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Cases we went right </a:t>
            </a:r>
            <a:endParaRPr lang="zh-CN" altLang="en-US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文本框 1">
            <a:extLst>
              <a:ext uri="{FF2B5EF4-FFF2-40B4-BE49-F238E27FC236}">
                <a16:creationId xmlns:a16="http://schemas.microsoft.com/office/drawing/2014/main" id="{CA1187E7-F3CC-4A39-8116-B894634DB8B2}"/>
              </a:ext>
            </a:extLst>
          </p:cNvPr>
          <p:cNvSpPr txBox="1"/>
          <p:nvPr/>
        </p:nvSpPr>
        <p:spPr>
          <a:xfrm>
            <a:off x="1995670" y="1667940"/>
            <a:ext cx="5242974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lvl="0" indent="-342900" algn="l" eaLnBrk="1" hangingPunct="1">
              <a:buFont typeface="Wingdings" panose="05000000000000000000" pitchFamily="2" charset="2"/>
              <a:buChar char="u"/>
            </a:pPr>
            <a:r>
              <a:rPr lang="en-US" altLang="zh-CN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Method used for CASP LG tasks</a:t>
            </a:r>
            <a:endParaRPr lang="zh-CN" altLang="en-US" sz="24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框 13">
            <a:extLst>
              <a:ext uri="{FF2B5EF4-FFF2-40B4-BE49-F238E27FC236}">
                <a16:creationId xmlns:a16="http://schemas.microsoft.com/office/drawing/2014/main" id="{C30BCAA2-4D1B-4B8A-9264-4C8B868EE11C}"/>
              </a:ext>
            </a:extLst>
          </p:cNvPr>
          <p:cNvSpPr txBox="1"/>
          <p:nvPr/>
        </p:nvSpPr>
        <p:spPr>
          <a:xfrm>
            <a:off x="2421852" y="3095064"/>
            <a:ext cx="3193503" cy="40011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Cases we went wrong</a:t>
            </a:r>
            <a:endParaRPr lang="zh-CN" altLang="en-US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30BCAA2-4D1B-4B8A-9264-4C8B868EE11C}"/>
              </a:ext>
            </a:extLst>
          </p:cNvPr>
          <p:cNvSpPr txBox="1"/>
          <p:nvPr/>
        </p:nvSpPr>
        <p:spPr>
          <a:xfrm>
            <a:off x="2421852" y="3606134"/>
            <a:ext cx="530915" cy="40011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endParaRPr lang="zh-CN" altLang="en-US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12">
            <a:extLst>
              <a:ext uri="{FF2B5EF4-FFF2-40B4-BE49-F238E27FC236}">
                <a16:creationId xmlns:a16="http://schemas.microsoft.com/office/drawing/2014/main" id="{6C2DA2D9-2234-4275-95A3-F3B2A5E3B29D}"/>
              </a:ext>
            </a:extLst>
          </p:cNvPr>
          <p:cNvSpPr txBox="1"/>
          <p:nvPr/>
        </p:nvSpPr>
        <p:spPr>
          <a:xfrm>
            <a:off x="1995670" y="3789939"/>
            <a:ext cx="4652236" cy="461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What we learn from CASP16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223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">
            <a:extLst>
              <a:ext uri="{FF2B5EF4-FFF2-40B4-BE49-F238E27FC236}">
                <a16:creationId xmlns:a16="http://schemas.microsoft.com/office/drawing/2014/main" id="{CA1187E7-F3CC-4A39-8116-B894634DB8B2}"/>
              </a:ext>
            </a:extLst>
          </p:cNvPr>
          <p:cNvSpPr txBox="1"/>
          <p:nvPr/>
        </p:nvSpPr>
        <p:spPr>
          <a:xfrm>
            <a:off x="230665" y="67991"/>
            <a:ext cx="4737194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What we learn from CASP16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023AA8D-7D95-4A58-9F6C-B16323A8CD58}"/>
              </a:ext>
            </a:extLst>
          </p:cNvPr>
          <p:cNvSpPr/>
          <p:nvPr/>
        </p:nvSpPr>
        <p:spPr>
          <a:xfrm flipV="1">
            <a:off x="283535" y="543831"/>
            <a:ext cx="8491870" cy="4571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6" name="文本框 13">
            <a:extLst>
              <a:ext uri="{FF2B5EF4-FFF2-40B4-BE49-F238E27FC236}">
                <a16:creationId xmlns:a16="http://schemas.microsoft.com/office/drawing/2014/main" id="{C30BCAA2-4D1B-4B8A-9264-4C8B868EE11C}"/>
              </a:ext>
            </a:extLst>
          </p:cNvPr>
          <p:cNvSpPr txBox="1"/>
          <p:nvPr/>
        </p:nvSpPr>
        <p:spPr>
          <a:xfrm>
            <a:off x="1991147" y="668486"/>
            <a:ext cx="5076646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/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“Docking” or “Template-based” ?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258818" y="4313308"/>
            <a:ext cx="4225837" cy="461665"/>
            <a:chOff x="2382830" y="3591381"/>
            <a:chExt cx="4225837" cy="461665"/>
          </a:xfrm>
        </p:grpSpPr>
        <p:sp>
          <p:nvSpPr>
            <p:cNvPr id="12" name="矩形 11"/>
            <p:cNvSpPr/>
            <p:nvPr/>
          </p:nvSpPr>
          <p:spPr>
            <a:xfrm>
              <a:off x="5783580" y="3606621"/>
              <a:ext cx="746761" cy="41632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382830" y="3591381"/>
              <a:ext cx="422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CASP16 success rate:  59%</a:t>
              </a:r>
              <a:endPara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13152" y="4912437"/>
            <a:ext cx="89372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“Template-based + Docking + Human” vs. “Docking with native protein”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6A52D72-B3E7-4F40-9906-CBC2198D1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611" y="1304230"/>
            <a:ext cx="6518744" cy="273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46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2">
            <a:extLst>
              <a:ext uri="{FF2B5EF4-FFF2-40B4-BE49-F238E27FC236}">
                <a16:creationId xmlns:a16="http://schemas.microsoft.com/office/drawing/2014/main" id="{6C2DA2D9-2234-4275-95A3-F3B2A5E3B29D}"/>
              </a:ext>
            </a:extLst>
          </p:cNvPr>
          <p:cNvSpPr txBox="1"/>
          <p:nvPr/>
        </p:nvSpPr>
        <p:spPr>
          <a:xfrm>
            <a:off x="1995670" y="2315193"/>
            <a:ext cx="3075714" cy="461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/>
          <a:p>
            <a:pPr marL="342900" lvl="0" indent="-342900" algn="l" eaLnBrk="1" hangingPunct="1"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CASP experience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13">
            <a:extLst>
              <a:ext uri="{FF2B5EF4-FFF2-40B4-BE49-F238E27FC236}">
                <a16:creationId xmlns:a16="http://schemas.microsoft.com/office/drawing/2014/main" id="{C30BCAA2-4D1B-4B8A-9264-4C8B868EE11C}"/>
              </a:ext>
            </a:extLst>
          </p:cNvPr>
          <p:cNvSpPr txBox="1"/>
          <p:nvPr/>
        </p:nvSpPr>
        <p:spPr>
          <a:xfrm>
            <a:off x="2421852" y="2728048"/>
            <a:ext cx="3063659" cy="40011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Cases we went right 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1">
            <a:extLst>
              <a:ext uri="{FF2B5EF4-FFF2-40B4-BE49-F238E27FC236}">
                <a16:creationId xmlns:a16="http://schemas.microsoft.com/office/drawing/2014/main" id="{CA1187E7-F3CC-4A39-8116-B894634DB8B2}"/>
              </a:ext>
            </a:extLst>
          </p:cNvPr>
          <p:cNvSpPr txBox="1"/>
          <p:nvPr/>
        </p:nvSpPr>
        <p:spPr>
          <a:xfrm>
            <a:off x="1995670" y="1667940"/>
            <a:ext cx="5242974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lvl="0" indent="-342900" algn="l" eaLnBrk="1" hangingPunct="1"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Method used for CASP LG tasks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3A2A7F1-681F-4D4D-AE4A-C63852220A21}"/>
              </a:ext>
            </a:extLst>
          </p:cNvPr>
          <p:cNvSpPr txBox="1"/>
          <p:nvPr/>
        </p:nvSpPr>
        <p:spPr>
          <a:xfrm>
            <a:off x="3703524" y="562848"/>
            <a:ext cx="18424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CN" altLang="en-US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13">
            <a:extLst>
              <a:ext uri="{FF2B5EF4-FFF2-40B4-BE49-F238E27FC236}">
                <a16:creationId xmlns:a16="http://schemas.microsoft.com/office/drawing/2014/main" id="{C30BCAA2-4D1B-4B8A-9264-4C8B868EE11C}"/>
              </a:ext>
            </a:extLst>
          </p:cNvPr>
          <p:cNvSpPr txBox="1"/>
          <p:nvPr/>
        </p:nvSpPr>
        <p:spPr>
          <a:xfrm>
            <a:off x="2421852" y="3095064"/>
            <a:ext cx="3193503" cy="40011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Cases we went wrong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13">
            <a:extLst>
              <a:ext uri="{FF2B5EF4-FFF2-40B4-BE49-F238E27FC236}">
                <a16:creationId xmlns:a16="http://schemas.microsoft.com/office/drawing/2014/main" id="{C30BCAA2-4D1B-4B8A-9264-4C8B868EE11C}"/>
              </a:ext>
            </a:extLst>
          </p:cNvPr>
          <p:cNvSpPr txBox="1"/>
          <p:nvPr/>
        </p:nvSpPr>
        <p:spPr>
          <a:xfrm>
            <a:off x="2421852" y="3606134"/>
            <a:ext cx="530915" cy="40011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文本框 12">
            <a:extLst>
              <a:ext uri="{FF2B5EF4-FFF2-40B4-BE49-F238E27FC236}">
                <a16:creationId xmlns:a16="http://schemas.microsoft.com/office/drawing/2014/main" id="{6C2DA2D9-2234-4275-95A3-F3B2A5E3B29D}"/>
              </a:ext>
            </a:extLst>
          </p:cNvPr>
          <p:cNvSpPr txBox="1"/>
          <p:nvPr/>
        </p:nvSpPr>
        <p:spPr>
          <a:xfrm>
            <a:off x="1995670" y="3789939"/>
            <a:ext cx="4652236" cy="461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What we learn from CASP16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023AA8D-7D95-4A58-9F6C-B16323A8CD58}"/>
              </a:ext>
            </a:extLst>
          </p:cNvPr>
          <p:cNvSpPr/>
          <p:nvPr/>
        </p:nvSpPr>
        <p:spPr>
          <a:xfrm>
            <a:off x="1453116" y="1160696"/>
            <a:ext cx="6315740" cy="5653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</p:spTree>
    <p:extLst>
      <p:ext uri="{BB962C8B-B14F-4D97-AF65-F5344CB8AC3E}">
        <p14:creationId xmlns:p14="http://schemas.microsoft.com/office/powerpoint/2010/main" val="3641022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">
            <a:extLst>
              <a:ext uri="{FF2B5EF4-FFF2-40B4-BE49-F238E27FC236}">
                <a16:creationId xmlns:a16="http://schemas.microsoft.com/office/drawing/2014/main" id="{CA1187E7-F3CC-4A39-8116-B894634DB8B2}"/>
              </a:ext>
            </a:extLst>
          </p:cNvPr>
          <p:cNvSpPr txBox="1"/>
          <p:nvPr/>
        </p:nvSpPr>
        <p:spPr>
          <a:xfrm>
            <a:off x="230665" y="67991"/>
            <a:ext cx="4737194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What we learn from CASP16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023AA8D-7D95-4A58-9F6C-B16323A8CD58}"/>
              </a:ext>
            </a:extLst>
          </p:cNvPr>
          <p:cNvSpPr/>
          <p:nvPr/>
        </p:nvSpPr>
        <p:spPr>
          <a:xfrm flipV="1">
            <a:off x="283535" y="543831"/>
            <a:ext cx="8491870" cy="4571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6" name="文本框 13">
            <a:extLst>
              <a:ext uri="{FF2B5EF4-FFF2-40B4-BE49-F238E27FC236}">
                <a16:creationId xmlns:a16="http://schemas.microsoft.com/office/drawing/2014/main" id="{C30BCAA2-4D1B-4B8A-9264-4C8B868EE11C}"/>
              </a:ext>
            </a:extLst>
          </p:cNvPr>
          <p:cNvSpPr txBox="1"/>
          <p:nvPr/>
        </p:nvSpPr>
        <p:spPr>
          <a:xfrm>
            <a:off x="2599262" y="648021"/>
            <a:ext cx="3895618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/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Lessons we have learned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C2DA2D9-2234-4275-95A3-F3B2A5E3B29D}"/>
              </a:ext>
            </a:extLst>
          </p:cNvPr>
          <p:cNvSpPr txBox="1"/>
          <p:nvPr/>
        </p:nvSpPr>
        <p:spPr>
          <a:xfrm>
            <a:off x="330199" y="1309849"/>
            <a:ext cx="8288022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Although the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receptor ensemble docking 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can to some extent provide a description of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protein flexibility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protein-ligand docking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algorithms remain a challenge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C2DA2D9-2234-4275-95A3-F3B2A5E3B29D}"/>
              </a:ext>
            </a:extLst>
          </p:cNvPr>
          <p:cNvSpPr txBox="1"/>
          <p:nvPr/>
        </p:nvSpPr>
        <p:spPr>
          <a:xfrm>
            <a:off x="330197" y="2578888"/>
            <a:ext cx="8288024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Template-based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are not always accurate. Further evaluations with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docking methods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 inspection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is essential.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Combining different methods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is necessary. 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0197" y="3847928"/>
            <a:ext cx="82880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Binding affinity prediction is much more challenging than binding pose prediction. There is an urgent need to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an accurate scoring method for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binding affinity prediction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140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01B0C48-B747-405E-8609-5EC88924BF9C}"/>
              </a:ext>
            </a:extLst>
          </p:cNvPr>
          <p:cNvSpPr txBox="1"/>
          <p:nvPr/>
        </p:nvSpPr>
        <p:spPr>
          <a:xfrm>
            <a:off x="1050823" y="260329"/>
            <a:ext cx="7069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AF90076-19E7-4951-9E4A-1266330BAE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2"/>
          <a:stretch/>
        </p:blipFill>
        <p:spPr>
          <a:xfrm>
            <a:off x="6433016" y="3971944"/>
            <a:ext cx="909012" cy="61288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BCB1B98-11EA-47C4-8A8C-97FC9565A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904" y="4682206"/>
            <a:ext cx="2032081" cy="62578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A0DC01F-28CA-4F8C-A7FA-192C922BB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471" y="3973202"/>
            <a:ext cx="803514" cy="611629"/>
          </a:xfrm>
          <a:prstGeom prst="rect">
            <a:avLst/>
          </a:prstGeom>
        </p:spPr>
      </p:pic>
      <p:pic>
        <p:nvPicPr>
          <p:cNvPr id="14" name="Picture 2" descr="Zou">
            <a:extLst>
              <a:ext uri="{FF2B5EF4-FFF2-40B4-BE49-F238E27FC236}">
                <a16:creationId xmlns:a16="http://schemas.microsoft.com/office/drawing/2014/main" id="{39F9ACC5-49ED-4AA9-9F47-F05CE16EE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4" r="10359"/>
          <a:stretch/>
        </p:blipFill>
        <p:spPr bwMode="auto">
          <a:xfrm>
            <a:off x="6593036" y="953902"/>
            <a:ext cx="149455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B4FF97BE-1FBB-45AE-8767-5637B55D61DD}"/>
              </a:ext>
            </a:extLst>
          </p:cNvPr>
          <p:cNvSpPr/>
          <p:nvPr/>
        </p:nvSpPr>
        <p:spPr>
          <a:xfrm>
            <a:off x="6336904" y="2811532"/>
            <a:ext cx="2006823" cy="1118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Prof.</a:t>
            </a:r>
            <a:r>
              <a:rPr lang="zh-CN" alt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Xiaoqin</a:t>
            </a: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Zou</a:t>
            </a: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University </a:t>
            </a: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of Missouri</a:t>
            </a: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at C</a:t>
            </a:r>
            <a:r>
              <a:rPr lang="en-US" altLang="zh-CN" sz="1600" b="1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olumbia</a:t>
            </a:r>
            <a:endParaRPr lang="en-US" altLang="zh-CN" sz="1600" dirty="0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21483" y="4253937"/>
            <a:ext cx="47290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b="1" dirty="0">
                <a:solidFill>
                  <a:prstClr val="black"/>
                </a:solidFill>
                <a:cs typeface="Arial" panose="020B0604020202020204" pitchFamily="34" charset="0"/>
              </a:rPr>
              <a:t>Protein-ligand prediction:</a:t>
            </a:r>
          </a:p>
          <a:p>
            <a:pPr>
              <a:defRPr/>
            </a:pPr>
            <a:r>
              <a:rPr lang="en-US" altLang="zh-CN" sz="1600" dirty="0">
                <a:cs typeface="Arial" panose="020B0604020202020204" pitchFamily="34" charset="0"/>
              </a:rPr>
              <a:t>Dr. </a:t>
            </a:r>
            <a:r>
              <a:rPr lang="en-US" altLang="zh-CN" sz="1600" dirty="0" err="1">
                <a:cs typeface="Arial" panose="020B0604020202020204" pitchFamily="34" charset="0"/>
              </a:rPr>
              <a:t>Keqiong</a:t>
            </a:r>
            <a:r>
              <a:rPr lang="en-US" altLang="zh-CN" sz="1600" dirty="0">
                <a:cs typeface="Arial" panose="020B0604020202020204" pitchFamily="34" charset="0"/>
              </a:rPr>
              <a:t> Zhang:  kqzhang@hust.edu.cn</a:t>
            </a:r>
          </a:p>
          <a:p>
            <a:pPr>
              <a:defRPr/>
            </a:pPr>
            <a:r>
              <a:rPr lang="en-US" altLang="zh-CN" sz="1600" dirty="0">
                <a:cs typeface="Arial" panose="020B0604020202020204" pitchFamily="34" charset="0"/>
              </a:rPr>
              <a:t>Dr. </a:t>
            </a:r>
            <a:r>
              <a:rPr lang="en-US" altLang="zh-CN" sz="1600" dirty="0" err="1">
                <a:cs typeface="Arial" panose="020B0604020202020204" pitchFamily="34" charset="0"/>
              </a:rPr>
              <a:t>Qilong</a:t>
            </a:r>
            <a:r>
              <a:rPr lang="en-US" altLang="zh-CN" sz="1600" dirty="0">
                <a:cs typeface="Arial" panose="020B0604020202020204" pitchFamily="34" charset="0"/>
              </a:rPr>
              <a:t> Wu:  d202180088@hust.edu.cn</a:t>
            </a:r>
          </a:p>
          <a:p>
            <a:pPr>
              <a:defRPr/>
            </a:pPr>
            <a:r>
              <a:rPr lang="en-US" altLang="zh-CN" sz="1600" dirty="0">
                <a:cs typeface="Arial" panose="020B0604020202020204" pitchFamily="34" charset="0"/>
              </a:rPr>
              <a:t>Prof. Sheng-you Huang:  huangsy@hust.edu.cn</a:t>
            </a:r>
            <a:endParaRPr lang="zh-CN" altLang="en-US" sz="1600" dirty="0">
              <a:cs typeface="Arial" panose="020B0604020202020204" pitchFamily="34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D53ECAEE-8E8B-40E8-AB8C-EA15FE879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489" y="1196194"/>
            <a:ext cx="172636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0759F4BB-9CD6-42BC-AEAD-812B6B7D7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23" y="1196194"/>
            <a:ext cx="1728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ADA169B7-A38B-4041-A48A-E19B6D445575}"/>
              </a:ext>
            </a:extLst>
          </p:cNvPr>
          <p:cNvSpPr txBox="1"/>
          <p:nvPr/>
        </p:nvSpPr>
        <p:spPr>
          <a:xfrm>
            <a:off x="947857" y="3356194"/>
            <a:ext cx="19339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Keqiong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Zhang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FD0B0F1-1935-44E3-A355-E38CB5110F44}"/>
              </a:ext>
            </a:extLst>
          </p:cNvPr>
          <p:cNvSpPr txBox="1"/>
          <p:nvPr/>
        </p:nvSpPr>
        <p:spPr>
          <a:xfrm>
            <a:off x="3618705" y="3356194"/>
            <a:ext cx="19339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61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Qilong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Wu</a:t>
            </a:r>
          </a:p>
        </p:txBody>
      </p:sp>
    </p:spTree>
    <p:extLst>
      <p:ext uri="{BB962C8B-B14F-4D97-AF65-F5344CB8AC3E}">
        <p14:creationId xmlns:p14="http://schemas.microsoft.com/office/powerpoint/2010/main" val="3116668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34676B94-AFD3-44D4-9C2D-46B1B3C68562}"/>
              </a:ext>
            </a:extLst>
          </p:cNvPr>
          <p:cNvSpPr txBox="1"/>
          <p:nvPr/>
        </p:nvSpPr>
        <p:spPr>
          <a:xfrm>
            <a:off x="2286000" y="2215634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Thanks!</a:t>
            </a:r>
            <a:endParaRPr lang="zh-CN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148607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>
            <a:extLst>
              <a:ext uri="{FF2B5EF4-FFF2-40B4-BE49-F238E27FC236}">
                <a16:creationId xmlns:a16="http://schemas.microsoft.com/office/drawing/2014/main" id="{33A2A7F1-681F-4D4D-AE4A-C63852220A21}"/>
              </a:ext>
            </a:extLst>
          </p:cNvPr>
          <p:cNvSpPr txBox="1"/>
          <p:nvPr/>
        </p:nvSpPr>
        <p:spPr>
          <a:xfrm>
            <a:off x="3703524" y="562848"/>
            <a:ext cx="18424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CN" altLang="en-US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023AA8D-7D95-4A58-9F6C-B16323A8CD58}"/>
              </a:ext>
            </a:extLst>
          </p:cNvPr>
          <p:cNvSpPr/>
          <p:nvPr/>
        </p:nvSpPr>
        <p:spPr>
          <a:xfrm>
            <a:off x="1453116" y="1160696"/>
            <a:ext cx="6315740" cy="5653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10" name="文本框 12">
            <a:extLst>
              <a:ext uri="{FF2B5EF4-FFF2-40B4-BE49-F238E27FC236}">
                <a16:creationId xmlns:a16="http://schemas.microsoft.com/office/drawing/2014/main" id="{6C2DA2D9-2234-4275-95A3-F3B2A5E3B29D}"/>
              </a:ext>
            </a:extLst>
          </p:cNvPr>
          <p:cNvSpPr txBox="1"/>
          <p:nvPr/>
        </p:nvSpPr>
        <p:spPr>
          <a:xfrm>
            <a:off x="1995670" y="2315193"/>
            <a:ext cx="3075714" cy="461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/>
          <a:p>
            <a:pPr marL="342900" lvl="0" indent="-342900" algn="l" eaLnBrk="1" hangingPunct="1">
              <a:buFont typeface="Wingdings" panose="05000000000000000000" pitchFamily="2" charset="2"/>
              <a:buChar char="u"/>
            </a:pPr>
            <a:r>
              <a:rPr lang="en-US" altLang="zh-CN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CASP experience</a:t>
            </a:r>
            <a:endParaRPr lang="zh-CN" altLang="en-US" sz="24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13">
            <a:extLst>
              <a:ext uri="{FF2B5EF4-FFF2-40B4-BE49-F238E27FC236}">
                <a16:creationId xmlns:a16="http://schemas.microsoft.com/office/drawing/2014/main" id="{C30BCAA2-4D1B-4B8A-9264-4C8B868EE11C}"/>
              </a:ext>
            </a:extLst>
          </p:cNvPr>
          <p:cNvSpPr txBox="1"/>
          <p:nvPr/>
        </p:nvSpPr>
        <p:spPr>
          <a:xfrm>
            <a:off x="2421852" y="2728048"/>
            <a:ext cx="3063659" cy="40011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Cases we went right </a:t>
            </a:r>
            <a:endParaRPr lang="zh-CN" altLang="en-US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文本框 1">
            <a:extLst>
              <a:ext uri="{FF2B5EF4-FFF2-40B4-BE49-F238E27FC236}">
                <a16:creationId xmlns:a16="http://schemas.microsoft.com/office/drawing/2014/main" id="{CA1187E7-F3CC-4A39-8116-B894634DB8B2}"/>
              </a:ext>
            </a:extLst>
          </p:cNvPr>
          <p:cNvSpPr txBox="1"/>
          <p:nvPr/>
        </p:nvSpPr>
        <p:spPr>
          <a:xfrm>
            <a:off x="1995670" y="1667940"/>
            <a:ext cx="5242974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lvl="0" indent="-342900" algn="l" eaLnBrk="1" hangingPunct="1"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Method used for CASP LG tasks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框 13">
            <a:extLst>
              <a:ext uri="{FF2B5EF4-FFF2-40B4-BE49-F238E27FC236}">
                <a16:creationId xmlns:a16="http://schemas.microsoft.com/office/drawing/2014/main" id="{C30BCAA2-4D1B-4B8A-9264-4C8B868EE11C}"/>
              </a:ext>
            </a:extLst>
          </p:cNvPr>
          <p:cNvSpPr txBox="1"/>
          <p:nvPr/>
        </p:nvSpPr>
        <p:spPr>
          <a:xfrm>
            <a:off x="2421852" y="3095064"/>
            <a:ext cx="3193503" cy="40011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Cases we went wrong</a:t>
            </a:r>
            <a:endParaRPr lang="zh-CN" altLang="en-US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30BCAA2-4D1B-4B8A-9264-4C8B868EE11C}"/>
              </a:ext>
            </a:extLst>
          </p:cNvPr>
          <p:cNvSpPr txBox="1"/>
          <p:nvPr/>
        </p:nvSpPr>
        <p:spPr>
          <a:xfrm>
            <a:off x="2421852" y="3606134"/>
            <a:ext cx="530915" cy="40011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endParaRPr lang="zh-CN" altLang="en-US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12">
            <a:extLst>
              <a:ext uri="{FF2B5EF4-FFF2-40B4-BE49-F238E27FC236}">
                <a16:creationId xmlns:a16="http://schemas.microsoft.com/office/drawing/2014/main" id="{6C2DA2D9-2234-4275-95A3-F3B2A5E3B29D}"/>
              </a:ext>
            </a:extLst>
          </p:cNvPr>
          <p:cNvSpPr txBox="1"/>
          <p:nvPr/>
        </p:nvSpPr>
        <p:spPr>
          <a:xfrm>
            <a:off x="1995670" y="3789939"/>
            <a:ext cx="4652236" cy="461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u"/>
            </a:pPr>
            <a:r>
              <a:rPr lang="en-US" altLang="zh-CN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What we learn from CASP16</a:t>
            </a:r>
            <a:endParaRPr lang="zh-CN" altLang="en-US" sz="24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556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圆角矩形 73"/>
          <p:cNvSpPr/>
          <p:nvPr/>
        </p:nvSpPr>
        <p:spPr>
          <a:xfrm>
            <a:off x="1682633" y="778989"/>
            <a:ext cx="5049248" cy="2016687"/>
          </a:xfrm>
          <a:prstGeom prst="roundRect">
            <a:avLst>
              <a:gd name="adj" fmla="val 774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文本框 1">
            <a:extLst>
              <a:ext uri="{FF2B5EF4-FFF2-40B4-BE49-F238E27FC236}">
                <a16:creationId xmlns:a16="http://schemas.microsoft.com/office/drawing/2014/main" id="{CA1187E7-F3CC-4A39-8116-B894634DB8B2}"/>
              </a:ext>
            </a:extLst>
          </p:cNvPr>
          <p:cNvSpPr txBox="1"/>
          <p:nvPr/>
        </p:nvSpPr>
        <p:spPr>
          <a:xfrm>
            <a:off x="230665" y="67991"/>
            <a:ext cx="5327933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lvl="0" indent="-342900" algn="l" eaLnBrk="1" hangingPunct="1"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Method used for CASP LG tasks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023AA8D-7D95-4A58-9F6C-B16323A8CD58}"/>
              </a:ext>
            </a:extLst>
          </p:cNvPr>
          <p:cNvSpPr/>
          <p:nvPr/>
        </p:nvSpPr>
        <p:spPr>
          <a:xfrm flipV="1">
            <a:off x="283535" y="543831"/>
            <a:ext cx="8491870" cy="4571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2" name="矩形 1"/>
          <p:cNvSpPr/>
          <p:nvPr/>
        </p:nvSpPr>
        <p:spPr>
          <a:xfrm>
            <a:off x="528766" y="1913039"/>
            <a:ext cx="1177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/>
              <a:t>KRAEWDSPW</a:t>
            </a:r>
            <a:r>
              <a:rPr lang="en-US" altLang="zh-CN" sz="1200" dirty="0"/>
              <a:t>···</a:t>
            </a:r>
            <a:endParaRPr lang="zh-CN" altLang="en-US" sz="1200" dirty="0"/>
          </a:p>
        </p:txBody>
      </p:sp>
      <p:sp>
        <p:nvSpPr>
          <p:cNvPr id="3" name="文本框 2"/>
          <p:cNvSpPr txBox="1"/>
          <p:nvPr/>
        </p:nvSpPr>
        <p:spPr>
          <a:xfrm>
            <a:off x="491584" y="1586449"/>
            <a:ext cx="1191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sequence</a:t>
            </a:r>
            <a:endParaRPr lang="zh-CN" altLang="en-US" sz="2000" dirty="0"/>
          </a:p>
        </p:txBody>
      </p:sp>
      <p:sp>
        <p:nvSpPr>
          <p:cNvPr id="14" name="圆角矩形 13"/>
          <p:cNvSpPr/>
          <p:nvPr/>
        </p:nvSpPr>
        <p:spPr>
          <a:xfrm>
            <a:off x="3176542" y="1170272"/>
            <a:ext cx="841218" cy="593985"/>
          </a:xfrm>
          <a:prstGeom prst="roundRect">
            <a:avLst/>
          </a:prstGeom>
          <a:solidFill>
            <a:srgbClr val="F5B48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</a:rPr>
              <a:t>AF3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cxnSp>
        <p:nvCxnSpPr>
          <p:cNvPr id="7" name="曲线连接符 6"/>
          <p:cNvCxnSpPr/>
          <p:nvPr/>
        </p:nvCxnSpPr>
        <p:spPr>
          <a:xfrm flipV="1">
            <a:off x="1836420" y="1416011"/>
            <a:ext cx="1230579" cy="489134"/>
          </a:xfrm>
          <a:prstGeom prst="curvedConnector3">
            <a:avLst>
              <a:gd name="adj1" fmla="val 62384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曲线连接符 19"/>
          <p:cNvCxnSpPr/>
          <p:nvPr/>
        </p:nvCxnSpPr>
        <p:spPr>
          <a:xfrm>
            <a:off x="1835071" y="1910949"/>
            <a:ext cx="1208896" cy="473397"/>
          </a:xfrm>
          <a:prstGeom prst="curvedConnector3">
            <a:avLst>
              <a:gd name="adj1" fmla="val 63867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圆角矩形 23"/>
          <p:cNvSpPr/>
          <p:nvPr/>
        </p:nvSpPr>
        <p:spPr>
          <a:xfrm>
            <a:off x="3036300" y="2049420"/>
            <a:ext cx="1175836" cy="593985"/>
          </a:xfrm>
          <a:prstGeom prst="roundRect">
            <a:avLst/>
          </a:prstGeom>
          <a:solidFill>
            <a:srgbClr val="F5B48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</a:rPr>
              <a:t>MODELLER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749188" y="2057867"/>
            <a:ext cx="1138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</a:rPr>
              <a:t>Homology modelling</a:t>
            </a:r>
            <a:endParaRPr lang="zh-CN" altLang="en-US" sz="1200" dirty="0">
              <a:solidFill>
                <a:srgbClr val="0000FF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35139" y="3632384"/>
            <a:ext cx="85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SMILE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501180" y="3935958"/>
            <a:ext cx="8419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c1ccccc1</a:t>
            </a:r>
            <a:endParaRPr lang="zh-CN" altLang="en-US" sz="1400" dirty="0"/>
          </a:p>
        </p:txBody>
      </p:sp>
      <p:sp>
        <p:nvSpPr>
          <p:cNvPr id="37" name="圆角矩形 36"/>
          <p:cNvSpPr/>
          <p:nvPr/>
        </p:nvSpPr>
        <p:spPr>
          <a:xfrm>
            <a:off x="5056143" y="3157426"/>
            <a:ext cx="1111532" cy="605633"/>
          </a:xfrm>
          <a:prstGeom prst="roundRect">
            <a:avLst/>
          </a:prstGeom>
          <a:solidFill>
            <a:srgbClr val="C1C1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</a:rPr>
              <a:t>Ligand alignment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cxnSp>
        <p:nvCxnSpPr>
          <p:cNvPr id="40" name="直接箭头连接符 39"/>
          <p:cNvCxnSpPr/>
          <p:nvPr/>
        </p:nvCxnSpPr>
        <p:spPr>
          <a:xfrm>
            <a:off x="1424868" y="3913994"/>
            <a:ext cx="657636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1275685" y="3944601"/>
            <a:ext cx="1002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Search template</a:t>
            </a:r>
            <a:endParaRPr lang="zh-CN" altLang="en-US" sz="1200" dirty="0"/>
          </a:p>
        </p:txBody>
      </p:sp>
      <p:sp>
        <p:nvSpPr>
          <p:cNvPr id="45" name="圆柱形 44"/>
          <p:cNvSpPr/>
          <p:nvPr/>
        </p:nvSpPr>
        <p:spPr>
          <a:xfrm>
            <a:off x="2326120" y="3478233"/>
            <a:ext cx="1243828" cy="1317287"/>
          </a:xfrm>
          <a:prstGeom prst="can">
            <a:avLst>
              <a:gd name="adj" fmla="val 31350"/>
            </a:avLst>
          </a:prstGeom>
          <a:solidFill>
            <a:schemeClr val="accent5">
              <a:lumMod val="20000"/>
              <a:lumOff val="80000"/>
              <a:alpha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152400" dist="1270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sp>
        <p:nvSpPr>
          <p:cNvPr id="46" name="矩形 45"/>
          <p:cNvSpPr/>
          <p:nvPr/>
        </p:nvSpPr>
        <p:spPr>
          <a:xfrm>
            <a:off x="2597375" y="3502585"/>
            <a:ext cx="721801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67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PDB</a:t>
            </a:r>
            <a:endParaRPr lang="zh-CN" altLang="en-US" sz="1667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200623" y="3897338"/>
            <a:ext cx="1552714" cy="100797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3463516" y="3134168"/>
            <a:ext cx="1050189" cy="39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200" dirty="0"/>
              <a:t>have template</a:t>
            </a:r>
            <a:endParaRPr lang="zh-CN" altLang="en-US" sz="1200" dirty="0"/>
          </a:p>
        </p:txBody>
      </p:sp>
      <p:sp>
        <p:nvSpPr>
          <p:cNvPr id="57" name="圆角矩形 56"/>
          <p:cNvSpPr/>
          <p:nvPr/>
        </p:nvSpPr>
        <p:spPr>
          <a:xfrm>
            <a:off x="4457430" y="4564615"/>
            <a:ext cx="1901689" cy="393701"/>
          </a:xfrm>
          <a:prstGeom prst="roundRect">
            <a:avLst/>
          </a:prstGeom>
          <a:solidFill>
            <a:srgbClr val="FBC5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</a:rPr>
              <a:t>Molecular docking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5451104" y="1323967"/>
            <a:ext cx="1046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FF0000"/>
                </a:solidFill>
              </a:rPr>
              <a:t>“3D structure ensemble”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4180777" y="4977035"/>
            <a:ext cx="2829293" cy="373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>
                <a:solidFill>
                  <a:srgbClr val="FF0000"/>
                </a:solidFill>
              </a:rPr>
              <a:t>MDock</a:t>
            </a:r>
            <a:r>
              <a:rPr lang="en-US" altLang="zh-CN" b="1" dirty="0">
                <a:solidFill>
                  <a:srgbClr val="FF0000"/>
                </a:solidFill>
              </a:rPr>
              <a:t>, </a:t>
            </a:r>
            <a:r>
              <a:rPr lang="en-US" altLang="zh-CN" b="1" dirty="0" err="1">
                <a:solidFill>
                  <a:srgbClr val="FF0000"/>
                </a:solidFill>
              </a:rPr>
              <a:t>XDock</a:t>
            </a:r>
            <a:r>
              <a:rPr lang="en-US" altLang="zh-CN" b="1" dirty="0">
                <a:solidFill>
                  <a:srgbClr val="FF0000"/>
                </a:solidFill>
              </a:rPr>
              <a:t>, </a:t>
            </a:r>
            <a:r>
              <a:rPr lang="en-US" altLang="zh-CN" b="1" dirty="0" err="1">
                <a:solidFill>
                  <a:srgbClr val="FF0000"/>
                </a:solidFill>
              </a:rPr>
              <a:t>HcovDock</a:t>
            </a:r>
            <a:endParaRPr lang="zh-CN" altLang="en-US" dirty="0"/>
          </a:p>
        </p:txBody>
      </p:sp>
      <p:sp>
        <p:nvSpPr>
          <p:cNvPr id="61" name="文本框 60"/>
          <p:cNvSpPr txBox="1"/>
          <p:nvPr/>
        </p:nvSpPr>
        <p:spPr>
          <a:xfrm>
            <a:off x="4839494" y="3733927"/>
            <a:ext cx="1781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LSalign</a:t>
            </a:r>
            <a:r>
              <a:rPr lang="en-US" altLang="zh-CN" dirty="0"/>
              <a:t> + </a:t>
            </a:r>
            <a:r>
              <a:rPr lang="en-US" altLang="zh-CN" b="1" dirty="0">
                <a:solidFill>
                  <a:srgbClr val="FF0000"/>
                </a:solidFill>
              </a:rPr>
              <a:t>Human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1" t="43143" r="45811" b="32945"/>
          <a:stretch/>
        </p:blipFill>
        <p:spPr>
          <a:xfrm rot="2070771">
            <a:off x="4717004" y="3148411"/>
            <a:ext cx="268897" cy="393004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7" t="35729" r="43660" b="23509"/>
          <a:stretch/>
        </p:blipFill>
        <p:spPr>
          <a:xfrm rot="1704130">
            <a:off x="4308858" y="3471796"/>
            <a:ext cx="371989" cy="433344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6" t="19213" r="26356" b="5909"/>
          <a:stretch/>
        </p:blipFill>
        <p:spPr>
          <a:xfrm>
            <a:off x="4750354" y="1228225"/>
            <a:ext cx="593188" cy="614972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1" t="20283" r="28682" b="7982"/>
          <a:stretch/>
        </p:blipFill>
        <p:spPr>
          <a:xfrm>
            <a:off x="5300392" y="1968795"/>
            <a:ext cx="623035" cy="618694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4" t="17011" r="28295" b="7855"/>
          <a:stretch/>
        </p:blipFill>
        <p:spPr>
          <a:xfrm>
            <a:off x="4761491" y="1962545"/>
            <a:ext cx="580247" cy="632131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8" t="20661" r="28295" b="8610"/>
          <a:stretch/>
        </p:blipFill>
        <p:spPr>
          <a:xfrm>
            <a:off x="6111266" y="1968699"/>
            <a:ext cx="536650" cy="611760"/>
          </a:xfrm>
          <a:prstGeom prst="rect">
            <a:avLst/>
          </a:prstGeom>
        </p:spPr>
      </p:pic>
      <p:sp>
        <p:nvSpPr>
          <p:cNvPr id="75" name="矩形 74"/>
          <p:cNvSpPr/>
          <p:nvPr/>
        </p:nvSpPr>
        <p:spPr>
          <a:xfrm>
            <a:off x="5892184" y="2096744"/>
            <a:ext cx="333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…</a:t>
            </a:r>
            <a:endParaRPr lang="zh-CN" altLang="en-US" dirty="0"/>
          </a:p>
        </p:txBody>
      </p:sp>
      <p:sp>
        <p:nvSpPr>
          <p:cNvPr id="83" name="矩形 82"/>
          <p:cNvSpPr/>
          <p:nvPr/>
        </p:nvSpPr>
        <p:spPr>
          <a:xfrm>
            <a:off x="6573201" y="3414252"/>
            <a:ext cx="951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err="1">
                <a:solidFill>
                  <a:srgbClr val="FF0000"/>
                </a:solidFill>
              </a:rPr>
              <a:t>ITScore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95" name="圆角矩形 94"/>
          <p:cNvSpPr/>
          <p:nvPr/>
        </p:nvSpPr>
        <p:spPr>
          <a:xfrm>
            <a:off x="7857205" y="3310416"/>
            <a:ext cx="968493" cy="5939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Human check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10" name="曲线连接符 109"/>
          <p:cNvCxnSpPr/>
          <p:nvPr/>
        </p:nvCxnSpPr>
        <p:spPr>
          <a:xfrm rot="16200000" flipH="1">
            <a:off x="798777" y="2526598"/>
            <a:ext cx="1615190" cy="947769"/>
          </a:xfrm>
          <a:prstGeom prst="curved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肘形连接符 141"/>
          <p:cNvCxnSpPr/>
          <p:nvPr/>
        </p:nvCxnSpPr>
        <p:spPr>
          <a:xfrm flipH="1">
            <a:off x="5401187" y="1787333"/>
            <a:ext cx="1323606" cy="2777282"/>
          </a:xfrm>
          <a:prstGeom prst="bentConnector4">
            <a:avLst>
              <a:gd name="adj1" fmla="val -54223"/>
              <a:gd name="adj2" fmla="val 89337"/>
            </a:avLst>
          </a:prstGeom>
          <a:ln w="19050">
            <a:solidFill>
              <a:srgbClr val="FAAE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2" name="图片 151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3" t="48918" r="39333" b="27812"/>
          <a:stretch/>
        </p:blipFill>
        <p:spPr>
          <a:xfrm>
            <a:off x="758796" y="4260209"/>
            <a:ext cx="291188" cy="272198"/>
          </a:xfrm>
          <a:prstGeom prst="rect">
            <a:avLst/>
          </a:prstGeom>
        </p:spPr>
      </p:pic>
      <p:pic>
        <p:nvPicPr>
          <p:cNvPr id="153" name="图片 152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4" t="44047" r="46250" b="25783"/>
          <a:stretch/>
        </p:blipFill>
        <p:spPr>
          <a:xfrm>
            <a:off x="4348277" y="3190554"/>
            <a:ext cx="269655" cy="325044"/>
          </a:xfrm>
          <a:prstGeom prst="rect">
            <a:avLst/>
          </a:prstGeom>
        </p:spPr>
      </p:pic>
      <p:sp>
        <p:nvSpPr>
          <p:cNvPr id="154" name="矩形 153"/>
          <p:cNvSpPr/>
          <p:nvPr/>
        </p:nvSpPr>
        <p:spPr>
          <a:xfrm>
            <a:off x="4659910" y="3530542"/>
            <a:ext cx="374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···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8" name="文本框 177"/>
          <p:cNvSpPr txBox="1"/>
          <p:nvPr/>
        </p:nvSpPr>
        <p:spPr>
          <a:xfrm>
            <a:off x="1752535" y="1251732"/>
            <a:ext cx="1027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</a:rPr>
              <a:t>De novo modelling</a:t>
            </a:r>
            <a:endParaRPr lang="zh-CN" altLang="en-US" sz="1200" dirty="0">
              <a:solidFill>
                <a:srgbClr val="0000FF"/>
              </a:solidFill>
            </a:endParaRPr>
          </a:p>
        </p:txBody>
      </p:sp>
      <p:sp>
        <p:nvSpPr>
          <p:cNvPr id="202" name="文本框 201"/>
          <p:cNvSpPr txBox="1"/>
          <p:nvPr/>
        </p:nvSpPr>
        <p:spPr>
          <a:xfrm>
            <a:off x="2402929" y="740324"/>
            <a:ext cx="3720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Generation of receptor ensemble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209" name="下箭头 208"/>
          <p:cNvSpPr/>
          <p:nvPr/>
        </p:nvSpPr>
        <p:spPr>
          <a:xfrm rot="16200000">
            <a:off x="4297016" y="1335630"/>
            <a:ext cx="383100" cy="358019"/>
          </a:xfrm>
          <a:prstGeom prst="downArrow">
            <a:avLst>
              <a:gd name="adj1" fmla="val 49434"/>
              <a:gd name="adj2" fmla="val 4006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sp>
        <p:nvSpPr>
          <p:cNvPr id="210" name="下箭头 209"/>
          <p:cNvSpPr/>
          <p:nvPr/>
        </p:nvSpPr>
        <p:spPr>
          <a:xfrm rot="16200000">
            <a:off x="4297016" y="2139298"/>
            <a:ext cx="383100" cy="358019"/>
          </a:xfrm>
          <a:prstGeom prst="downArrow">
            <a:avLst>
              <a:gd name="adj1" fmla="val 49434"/>
              <a:gd name="adj2" fmla="val 4006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grpSp>
        <p:nvGrpSpPr>
          <p:cNvPr id="243" name="组合 242"/>
          <p:cNvGrpSpPr/>
          <p:nvPr/>
        </p:nvGrpSpPr>
        <p:grpSpPr>
          <a:xfrm>
            <a:off x="3726587" y="3542531"/>
            <a:ext cx="341318" cy="154393"/>
            <a:chOff x="3705702" y="3286410"/>
            <a:chExt cx="341318" cy="154393"/>
          </a:xfrm>
        </p:grpSpPr>
        <p:sp>
          <p:nvSpPr>
            <p:cNvPr id="240" name="燕尾形 239"/>
            <p:cNvSpPr/>
            <p:nvPr/>
          </p:nvSpPr>
          <p:spPr>
            <a:xfrm>
              <a:off x="3705702" y="3287528"/>
              <a:ext cx="144972" cy="153275"/>
            </a:xfrm>
            <a:prstGeom prst="chevron">
              <a:avLst/>
            </a:prstGeom>
            <a:solidFill>
              <a:srgbClr val="C1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1" name="燕尾形 240"/>
            <p:cNvSpPr/>
            <p:nvPr/>
          </p:nvSpPr>
          <p:spPr>
            <a:xfrm>
              <a:off x="3802963" y="3286410"/>
              <a:ext cx="144972" cy="153275"/>
            </a:xfrm>
            <a:prstGeom prst="chevron">
              <a:avLst/>
            </a:prstGeom>
            <a:solidFill>
              <a:srgbClr val="C1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2" name="燕尾形 241"/>
            <p:cNvSpPr/>
            <p:nvPr/>
          </p:nvSpPr>
          <p:spPr>
            <a:xfrm>
              <a:off x="3902048" y="3286410"/>
              <a:ext cx="144972" cy="153275"/>
            </a:xfrm>
            <a:prstGeom prst="chevron">
              <a:avLst/>
            </a:prstGeom>
            <a:solidFill>
              <a:srgbClr val="C1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44" name="燕尾形 243"/>
          <p:cNvSpPr/>
          <p:nvPr/>
        </p:nvSpPr>
        <p:spPr>
          <a:xfrm>
            <a:off x="4020603" y="3542531"/>
            <a:ext cx="144972" cy="153275"/>
          </a:xfrm>
          <a:prstGeom prst="chevron">
            <a:avLst/>
          </a:prstGeom>
          <a:solidFill>
            <a:srgbClr val="C1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5" name="燕尾形 244"/>
          <p:cNvSpPr/>
          <p:nvPr/>
        </p:nvSpPr>
        <p:spPr>
          <a:xfrm>
            <a:off x="4119050" y="3542531"/>
            <a:ext cx="144972" cy="153275"/>
          </a:xfrm>
          <a:prstGeom prst="chevron">
            <a:avLst/>
          </a:prstGeom>
          <a:solidFill>
            <a:srgbClr val="C1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47" name="图片 2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2378" y="3684734"/>
            <a:ext cx="1552714" cy="1007970"/>
          </a:xfrm>
          <a:prstGeom prst="rect">
            <a:avLst/>
          </a:prstGeom>
        </p:spPr>
      </p:pic>
      <p:grpSp>
        <p:nvGrpSpPr>
          <p:cNvPr id="249" name="组合 248"/>
          <p:cNvGrpSpPr/>
          <p:nvPr/>
        </p:nvGrpSpPr>
        <p:grpSpPr>
          <a:xfrm>
            <a:off x="3726587" y="4691586"/>
            <a:ext cx="341318" cy="154393"/>
            <a:chOff x="3705702" y="3286410"/>
            <a:chExt cx="341318" cy="154393"/>
          </a:xfrm>
          <a:solidFill>
            <a:srgbClr val="FAAEA8"/>
          </a:solidFill>
        </p:grpSpPr>
        <p:sp>
          <p:nvSpPr>
            <p:cNvPr id="252" name="燕尾形 251"/>
            <p:cNvSpPr/>
            <p:nvPr/>
          </p:nvSpPr>
          <p:spPr>
            <a:xfrm>
              <a:off x="3705702" y="3287528"/>
              <a:ext cx="144972" cy="153275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3" name="燕尾形 252"/>
            <p:cNvSpPr/>
            <p:nvPr/>
          </p:nvSpPr>
          <p:spPr>
            <a:xfrm>
              <a:off x="3802963" y="3286410"/>
              <a:ext cx="144972" cy="153275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4" name="燕尾形 253"/>
            <p:cNvSpPr/>
            <p:nvPr/>
          </p:nvSpPr>
          <p:spPr>
            <a:xfrm>
              <a:off x="3902048" y="3286410"/>
              <a:ext cx="144972" cy="153275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50" name="燕尾形 249"/>
          <p:cNvSpPr/>
          <p:nvPr/>
        </p:nvSpPr>
        <p:spPr>
          <a:xfrm>
            <a:off x="4020603" y="4691586"/>
            <a:ext cx="144972" cy="153275"/>
          </a:xfrm>
          <a:prstGeom prst="chevron">
            <a:avLst/>
          </a:prstGeom>
          <a:solidFill>
            <a:srgbClr val="FAA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1" name="燕尾形 250"/>
          <p:cNvSpPr/>
          <p:nvPr/>
        </p:nvSpPr>
        <p:spPr>
          <a:xfrm>
            <a:off x="4119050" y="4691586"/>
            <a:ext cx="144972" cy="153275"/>
          </a:xfrm>
          <a:prstGeom prst="chevron">
            <a:avLst/>
          </a:prstGeom>
          <a:solidFill>
            <a:srgbClr val="FAA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5" name="文本框 254"/>
          <p:cNvSpPr txBox="1"/>
          <p:nvPr/>
        </p:nvSpPr>
        <p:spPr>
          <a:xfrm>
            <a:off x="3538666" y="4298391"/>
            <a:ext cx="90066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200" dirty="0"/>
              <a:t>no template</a:t>
            </a:r>
            <a:endParaRPr lang="zh-CN" altLang="en-US" sz="1200" dirty="0"/>
          </a:p>
        </p:txBody>
      </p:sp>
      <p:grpSp>
        <p:nvGrpSpPr>
          <p:cNvPr id="259" name="组合 258"/>
          <p:cNvGrpSpPr/>
          <p:nvPr/>
        </p:nvGrpSpPr>
        <p:grpSpPr>
          <a:xfrm>
            <a:off x="6279594" y="3541971"/>
            <a:ext cx="341318" cy="154393"/>
            <a:chOff x="3705702" y="3286410"/>
            <a:chExt cx="341318" cy="154393"/>
          </a:xfrm>
        </p:grpSpPr>
        <p:sp>
          <p:nvSpPr>
            <p:cNvPr id="260" name="燕尾形 259"/>
            <p:cNvSpPr/>
            <p:nvPr/>
          </p:nvSpPr>
          <p:spPr>
            <a:xfrm>
              <a:off x="3705702" y="3287528"/>
              <a:ext cx="144972" cy="153275"/>
            </a:xfrm>
            <a:prstGeom prst="chevron">
              <a:avLst/>
            </a:prstGeom>
            <a:solidFill>
              <a:srgbClr val="C1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1" name="燕尾形 260"/>
            <p:cNvSpPr/>
            <p:nvPr/>
          </p:nvSpPr>
          <p:spPr>
            <a:xfrm>
              <a:off x="3802963" y="3286410"/>
              <a:ext cx="144972" cy="153275"/>
            </a:xfrm>
            <a:prstGeom prst="chevron">
              <a:avLst/>
            </a:prstGeom>
            <a:solidFill>
              <a:srgbClr val="C1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2" name="燕尾形 261"/>
            <p:cNvSpPr/>
            <p:nvPr/>
          </p:nvSpPr>
          <p:spPr>
            <a:xfrm>
              <a:off x="3902048" y="3286410"/>
              <a:ext cx="144972" cy="153275"/>
            </a:xfrm>
            <a:prstGeom prst="chevron">
              <a:avLst/>
            </a:prstGeom>
            <a:solidFill>
              <a:srgbClr val="C1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2" name="组合 271"/>
          <p:cNvGrpSpPr/>
          <p:nvPr/>
        </p:nvGrpSpPr>
        <p:grpSpPr>
          <a:xfrm>
            <a:off x="6499061" y="4684268"/>
            <a:ext cx="537435" cy="154393"/>
            <a:chOff x="3705702" y="3286410"/>
            <a:chExt cx="537435" cy="154393"/>
          </a:xfrm>
          <a:solidFill>
            <a:srgbClr val="FAAEA8"/>
          </a:solidFill>
        </p:grpSpPr>
        <p:grpSp>
          <p:nvGrpSpPr>
            <p:cNvPr id="273" name="组合 272"/>
            <p:cNvGrpSpPr/>
            <p:nvPr/>
          </p:nvGrpSpPr>
          <p:grpSpPr>
            <a:xfrm>
              <a:off x="3705702" y="3286410"/>
              <a:ext cx="341318" cy="154393"/>
              <a:chOff x="3705702" y="3286410"/>
              <a:chExt cx="341318" cy="154393"/>
            </a:xfrm>
            <a:grpFill/>
          </p:grpSpPr>
          <p:sp>
            <p:nvSpPr>
              <p:cNvPr id="276" name="燕尾形 275"/>
              <p:cNvSpPr/>
              <p:nvPr/>
            </p:nvSpPr>
            <p:spPr>
              <a:xfrm>
                <a:off x="3705702" y="3287528"/>
                <a:ext cx="144972" cy="153275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7" name="燕尾形 276"/>
              <p:cNvSpPr/>
              <p:nvPr/>
            </p:nvSpPr>
            <p:spPr>
              <a:xfrm>
                <a:off x="3802963" y="3286410"/>
                <a:ext cx="144972" cy="153275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8" name="燕尾形 277"/>
              <p:cNvSpPr/>
              <p:nvPr/>
            </p:nvSpPr>
            <p:spPr>
              <a:xfrm>
                <a:off x="3902048" y="3286410"/>
                <a:ext cx="144972" cy="153275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4" name="燕尾形 273"/>
            <p:cNvSpPr/>
            <p:nvPr/>
          </p:nvSpPr>
          <p:spPr>
            <a:xfrm>
              <a:off x="3999718" y="3286410"/>
              <a:ext cx="144972" cy="153275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5" name="燕尾形 274"/>
            <p:cNvSpPr/>
            <p:nvPr/>
          </p:nvSpPr>
          <p:spPr>
            <a:xfrm>
              <a:off x="4098165" y="3286410"/>
              <a:ext cx="144972" cy="153275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9" name="组合 278"/>
          <p:cNvGrpSpPr/>
          <p:nvPr/>
        </p:nvGrpSpPr>
        <p:grpSpPr>
          <a:xfrm>
            <a:off x="6991197" y="4682688"/>
            <a:ext cx="537435" cy="154393"/>
            <a:chOff x="3705702" y="3286410"/>
            <a:chExt cx="537435" cy="154393"/>
          </a:xfrm>
          <a:solidFill>
            <a:srgbClr val="FAAEA8"/>
          </a:solidFill>
        </p:grpSpPr>
        <p:grpSp>
          <p:nvGrpSpPr>
            <p:cNvPr id="280" name="组合 279"/>
            <p:cNvGrpSpPr/>
            <p:nvPr/>
          </p:nvGrpSpPr>
          <p:grpSpPr>
            <a:xfrm>
              <a:off x="3705702" y="3286410"/>
              <a:ext cx="341318" cy="154393"/>
              <a:chOff x="3705702" y="3286410"/>
              <a:chExt cx="341318" cy="154393"/>
            </a:xfrm>
            <a:grpFill/>
          </p:grpSpPr>
          <p:sp>
            <p:nvSpPr>
              <p:cNvPr id="283" name="燕尾形 282"/>
              <p:cNvSpPr/>
              <p:nvPr/>
            </p:nvSpPr>
            <p:spPr>
              <a:xfrm>
                <a:off x="3705702" y="3287528"/>
                <a:ext cx="144972" cy="153275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4" name="燕尾形 283"/>
              <p:cNvSpPr/>
              <p:nvPr/>
            </p:nvSpPr>
            <p:spPr>
              <a:xfrm>
                <a:off x="3802963" y="3286410"/>
                <a:ext cx="144972" cy="153275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5" name="燕尾形 284"/>
              <p:cNvSpPr/>
              <p:nvPr/>
            </p:nvSpPr>
            <p:spPr>
              <a:xfrm>
                <a:off x="3902048" y="3286410"/>
                <a:ext cx="144972" cy="153275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1" name="燕尾形 280"/>
            <p:cNvSpPr/>
            <p:nvPr/>
          </p:nvSpPr>
          <p:spPr>
            <a:xfrm>
              <a:off x="3999718" y="3286410"/>
              <a:ext cx="144972" cy="153275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2" name="燕尾形 281"/>
            <p:cNvSpPr/>
            <p:nvPr/>
          </p:nvSpPr>
          <p:spPr>
            <a:xfrm>
              <a:off x="4098165" y="3286410"/>
              <a:ext cx="144972" cy="153275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7481242" y="4678398"/>
            <a:ext cx="537435" cy="154393"/>
            <a:chOff x="3705702" y="3286410"/>
            <a:chExt cx="537435" cy="154393"/>
          </a:xfrm>
          <a:solidFill>
            <a:srgbClr val="FAAEA8"/>
          </a:solidFill>
        </p:grpSpPr>
        <p:grpSp>
          <p:nvGrpSpPr>
            <p:cNvPr id="287" name="组合 286"/>
            <p:cNvGrpSpPr/>
            <p:nvPr/>
          </p:nvGrpSpPr>
          <p:grpSpPr>
            <a:xfrm>
              <a:off x="3705702" y="3286410"/>
              <a:ext cx="341318" cy="154393"/>
              <a:chOff x="3705702" y="3286410"/>
              <a:chExt cx="341318" cy="154393"/>
            </a:xfrm>
            <a:grpFill/>
          </p:grpSpPr>
          <p:sp>
            <p:nvSpPr>
              <p:cNvPr id="290" name="燕尾形 289"/>
              <p:cNvSpPr/>
              <p:nvPr/>
            </p:nvSpPr>
            <p:spPr>
              <a:xfrm>
                <a:off x="3705702" y="3287528"/>
                <a:ext cx="144972" cy="153275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1" name="燕尾形 290"/>
              <p:cNvSpPr/>
              <p:nvPr/>
            </p:nvSpPr>
            <p:spPr>
              <a:xfrm>
                <a:off x="3802963" y="3286410"/>
                <a:ext cx="144972" cy="153275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2" name="燕尾形 291"/>
              <p:cNvSpPr/>
              <p:nvPr/>
            </p:nvSpPr>
            <p:spPr>
              <a:xfrm>
                <a:off x="3902048" y="3286410"/>
                <a:ext cx="144972" cy="153275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8" name="燕尾形 287"/>
            <p:cNvSpPr/>
            <p:nvPr/>
          </p:nvSpPr>
          <p:spPr>
            <a:xfrm>
              <a:off x="3999718" y="3286410"/>
              <a:ext cx="144972" cy="153275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9" name="燕尾形 288"/>
            <p:cNvSpPr/>
            <p:nvPr/>
          </p:nvSpPr>
          <p:spPr>
            <a:xfrm>
              <a:off x="4098165" y="3286410"/>
              <a:ext cx="144972" cy="153275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04" name="燕尾形 303"/>
          <p:cNvSpPr/>
          <p:nvPr/>
        </p:nvSpPr>
        <p:spPr>
          <a:xfrm>
            <a:off x="7971287" y="4678398"/>
            <a:ext cx="144972" cy="153275"/>
          </a:xfrm>
          <a:prstGeom prst="chevron">
            <a:avLst/>
          </a:prstGeom>
          <a:solidFill>
            <a:srgbClr val="FAA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05" name="组合 304"/>
          <p:cNvGrpSpPr/>
          <p:nvPr/>
        </p:nvGrpSpPr>
        <p:grpSpPr>
          <a:xfrm>
            <a:off x="7493593" y="3534075"/>
            <a:ext cx="341318" cy="154393"/>
            <a:chOff x="3705702" y="3286410"/>
            <a:chExt cx="341318" cy="154393"/>
          </a:xfrm>
        </p:grpSpPr>
        <p:sp>
          <p:nvSpPr>
            <p:cNvPr id="306" name="燕尾形 305"/>
            <p:cNvSpPr/>
            <p:nvPr/>
          </p:nvSpPr>
          <p:spPr>
            <a:xfrm>
              <a:off x="3705702" y="3287528"/>
              <a:ext cx="144972" cy="153275"/>
            </a:xfrm>
            <a:prstGeom prst="chevron">
              <a:avLst/>
            </a:prstGeom>
            <a:solidFill>
              <a:srgbClr val="C1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7" name="燕尾形 306"/>
            <p:cNvSpPr/>
            <p:nvPr/>
          </p:nvSpPr>
          <p:spPr>
            <a:xfrm>
              <a:off x="3802963" y="3286410"/>
              <a:ext cx="144972" cy="153275"/>
            </a:xfrm>
            <a:prstGeom prst="chevron">
              <a:avLst/>
            </a:prstGeom>
            <a:solidFill>
              <a:srgbClr val="C1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8" name="燕尾形 307"/>
            <p:cNvSpPr/>
            <p:nvPr/>
          </p:nvSpPr>
          <p:spPr>
            <a:xfrm>
              <a:off x="3902048" y="3286410"/>
              <a:ext cx="144972" cy="153275"/>
            </a:xfrm>
            <a:prstGeom prst="chevron">
              <a:avLst/>
            </a:prstGeom>
            <a:solidFill>
              <a:srgbClr val="C1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9" name="组合 308"/>
          <p:cNvGrpSpPr/>
          <p:nvPr/>
        </p:nvGrpSpPr>
        <p:grpSpPr>
          <a:xfrm rot="16200000">
            <a:off x="8061604" y="4117143"/>
            <a:ext cx="537435" cy="154393"/>
            <a:chOff x="3705702" y="3286410"/>
            <a:chExt cx="537435" cy="154393"/>
          </a:xfrm>
          <a:solidFill>
            <a:srgbClr val="FAAEA8"/>
          </a:solidFill>
        </p:grpSpPr>
        <p:grpSp>
          <p:nvGrpSpPr>
            <p:cNvPr id="310" name="组合 309"/>
            <p:cNvGrpSpPr/>
            <p:nvPr/>
          </p:nvGrpSpPr>
          <p:grpSpPr>
            <a:xfrm>
              <a:off x="3705702" y="3286410"/>
              <a:ext cx="341318" cy="154393"/>
              <a:chOff x="3705702" y="3286410"/>
              <a:chExt cx="341318" cy="154393"/>
            </a:xfrm>
            <a:grpFill/>
          </p:grpSpPr>
          <p:sp>
            <p:nvSpPr>
              <p:cNvPr id="313" name="燕尾形 312"/>
              <p:cNvSpPr/>
              <p:nvPr/>
            </p:nvSpPr>
            <p:spPr>
              <a:xfrm>
                <a:off x="3705702" y="3287528"/>
                <a:ext cx="144972" cy="153275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4" name="燕尾形 313"/>
              <p:cNvSpPr/>
              <p:nvPr/>
            </p:nvSpPr>
            <p:spPr>
              <a:xfrm>
                <a:off x="3802963" y="3286410"/>
                <a:ext cx="144972" cy="153275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5" name="燕尾形 314"/>
              <p:cNvSpPr/>
              <p:nvPr/>
            </p:nvSpPr>
            <p:spPr>
              <a:xfrm>
                <a:off x="3902048" y="3286410"/>
                <a:ext cx="144972" cy="153275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1" name="燕尾形 310"/>
            <p:cNvSpPr/>
            <p:nvPr/>
          </p:nvSpPr>
          <p:spPr>
            <a:xfrm>
              <a:off x="3999718" y="3286410"/>
              <a:ext cx="144972" cy="153275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2" name="燕尾形 311"/>
            <p:cNvSpPr/>
            <p:nvPr/>
          </p:nvSpPr>
          <p:spPr>
            <a:xfrm>
              <a:off x="4098165" y="3286410"/>
              <a:ext cx="144972" cy="153275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6" name="组合 315"/>
          <p:cNvGrpSpPr/>
          <p:nvPr/>
        </p:nvGrpSpPr>
        <p:grpSpPr>
          <a:xfrm rot="16200000">
            <a:off x="8208054" y="4458461"/>
            <a:ext cx="243419" cy="153275"/>
            <a:chOff x="3999718" y="3286410"/>
            <a:chExt cx="243419" cy="153275"/>
          </a:xfrm>
          <a:solidFill>
            <a:srgbClr val="FAAEA8"/>
          </a:solidFill>
        </p:grpSpPr>
        <p:sp>
          <p:nvSpPr>
            <p:cNvPr id="318" name="燕尾形 317"/>
            <p:cNvSpPr/>
            <p:nvPr/>
          </p:nvSpPr>
          <p:spPr>
            <a:xfrm>
              <a:off x="3999718" y="3286410"/>
              <a:ext cx="144972" cy="153275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9" name="燕尾形 318"/>
            <p:cNvSpPr/>
            <p:nvPr/>
          </p:nvSpPr>
          <p:spPr>
            <a:xfrm>
              <a:off x="4098165" y="3286410"/>
              <a:ext cx="144972" cy="153275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23" name="燕尾形 322"/>
          <p:cNvSpPr/>
          <p:nvPr/>
        </p:nvSpPr>
        <p:spPr>
          <a:xfrm>
            <a:off x="8072251" y="4678398"/>
            <a:ext cx="144972" cy="153275"/>
          </a:xfrm>
          <a:prstGeom prst="chevron">
            <a:avLst/>
          </a:prstGeom>
          <a:solidFill>
            <a:srgbClr val="FAA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4" name="燕尾形 323"/>
          <p:cNvSpPr/>
          <p:nvPr/>
        </p:nvSpPr>
        <p:spPr>
          <a:xfrm>
            <a:off x="8169424" y="4678398"/>
            <a:ext cx="144972" cy="153275"/>
          </a:xfrm>
          <a:prstGeom prst="chevron">
            <a:avLst/>
          </a:prstGeom>
          <a:solidFill>
            <a:srgbClr val="FAA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5" name="燕尾形 324"/>
          <p:cNvSpPr/>
          <p:nvPr/>
        </p:nvSpPr>
        <p:spPr>
          <a:xfrm>
            <a:off x="8272393" y="4678398"/>
            <a:ext cx="144972" cy="153275"/>
          </a:xfrm>
          <a:prstGeom prst="chevron">
            <a:avLst/>
          </a:prstGeom>
          <a:solidFill>
            <a:srgbClr val="FAA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6" name="矩形 325"/>
          <p:cNvSpPr/>
          <p:nvPr/>
        </p:nvSpPr>
        <p:spPr>
          <a:xfrm>
            <a:off x="1035510" y="4384854"/>
            <a:ext cx="1380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 err="1">
                <a:solidFill>
                  <a:srgbClr val="FF0000"/>
                </a:solidFill>
              </a:rPr>
              <a:t>seqID</a:t>
            </a:r>
            <a:r>
              <a:rPr lang="en-US" altLang="zh-CN" sz="1600" b="1" dirty="0">
                <a:solidFill>
                  <a:srgbClr val="FF0000"/>
                </a:solidFill>
              </a:rPr>
              <a:t>, </a:t>
            </a:r>
            <a:r>
              <a:rPr lang="en-US" altLang="zh-CN" sz="1600" b="1" dirty="0" err="1">
                <a:solidFill>
                  <a:srgbClr val="FF0000"/>
                </a:solidFill>
              </a:rPr>
              <a:t>LigTC</a:t>
            </a:r>
            <a:endParaRPr lang="en-US" altLang="zh-CN" sz="1600" b="1" dirty="0">
              <a:solidFill>
                <a:srgbClr val="FF0000"/>
              </a:solidFill>
            </a:endParaRPr>
          </a:p>
          <a:p>
            <a:pPr algn="ctr"/>
            <a:r>
              <a:rPr lang="en-US" altLang="zh-CN" sz="1600" b="1" dirty="0" err="1">
                <a:solidFill>
                  <a:srgbClr val="FF0000"/>
                </a:solidFill>
              </a:rPr>
              <a:t>qMCS</a:t>
            </a:r>
            <a:r>
              <a:rPr lang="en-US" altLang="zh-CN" sz="1600" b="1" dirty="0">
                <a:solidFill>
                  <a:srgbClr val="FF0000"/>
                </a:solidFill>
              </a:rPr>
              <a:t>, </a:t>
            </a:r>
            <a:r>
              <a:rPr lang="en-US" altLang="zh-CN" sz="1600" b="1" dirty="0" err="1">
                <a:solidFill>
                  <a:srgbClr val="FF0000"/>
                </a:solidFill>
              </a:rPr>
              <a:t>tMCS</a:t>
            </a:r>
            <a:endParaRPr lang="zh-CN" altLang="en-US" sz="1600" dirty="0"/>
          </a:p>
        </p:txBody>
      </p:sp>
      <p:cxnSp>
        <p:nvCxnSpPr>
          <p:cNvPr id="327" name="肘形连接符 326"/>
          <p:cNvCxnSpPr/>
          <p:nvPr/>
        </p:nvCxnSpPr>
        <p:spPr>
          <a:xfrm>
            <a:off x="6732221" y="1863031"/>
            <a:ext cx="316870" cy="1579013"/>
          </a:xfrm>
          <a:prstGeom prst="bentConnector2">
            <a:avLst/>
          </a:prstGeom>
          <a:ln w="19050">
            <a:solidFill>
              <a:srgbClr val="C1C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B4DD774A-6E75-4F24-99E6-F414D59142BA}"/>
              </a:ext>
            </a:extLst>
          </p:cNvPr>
          <p:cNvCxnSpPr/>
          <p:nvPr/>
        </p:nvCxnSpPr>
        <p:spPr>
          <a:xfrm flipV="1">
            <a:off x="8337631" y="2926597"/>
            <a:ext cx="0" cy="360000"/>
          </a:xfrm>
          <a:prstGeom prst="straightConnector1">
            <a:avLst/>
          </a:prstGeom>
          <a:ln w="76200">
            <a:solidFill>
              <a:srgbClr val="0000FF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圆角矩形 94">
            <a:extLst>
              <a:ext uri="{FF2B5EF4-FFF2-40B4-BE49-F238E27FC236}">
                <a16:creationId xmlns:a16="http://schemas.microsoft.com/office/drawing/2014/main" id="{D9550875-655B-4F59-B0D4-D6DE81BBDA05}"/>
              </a:ext>
            </a:extLst>
          </p:cNvPr>
          <p:cNvSpPr/>
          <p:nvPr/>
        </p:nvSpPr>
        <p:spPr>
          <a:xfrm>
            <a:off x="7847956" y="2308565"/>
            <a:ext cx="972000" cy="5939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zh-CN" b="1" dirty="0">
                <a:solidFill>
                  <a:srgbClr val="0000FF"/>
                </a:solidFill>
              </a:rPr>
              <a:t>Final</a:t>
            </a:r>
          </a:p>
          <a:p>
            <a:pPr algn="ctr">
              <a:lnSpc>
                <a:spcPct val="80000"/>
              </a:lnSpc>
            </a:pPr>
            <a:r>
              <a:rPr lang="en-US" altLang="zh-CN" b="1" dirty="0">
                <a:solidFill>
                  <a:srgbClr val="0000FF"/>
                </a:solidFill>
              </a:rPr>
              <a:t>pose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63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">
            <a:extLst>
              <a:ext uri="{FF2B5EF4-FFF2-40B4-BE49-F238E27FC236}">
                <a16:creationId xmlns:a16="http://schemas.microsoft.com/office/drawing/2014/main" id="{CA1187E7-F3CC-4A39-8116-B894634DB8B2}"/>
              </a:ext>
            </a:extLst>
          </p:cNvPr>
          <p:cNvSpPr txBox="1"/>
          <p:nvPr/>
        </p:nvSpPr>
        <p:spPr>
          <a:xfrm>
            <a:off x="230665" y="67991"/>
            <a:ext cx="5327933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lvl="0" indent="-342900" algn="l" eaLnBrk="1" hangingPunct="1"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Method used for CASP LG tasks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023AA8D-7D95-4A58-9F6C-B16323A8CD58}"/>
              </a:ext>
            </a:extLst>
          </p:cNvPr>
          <p:cNvSpPr/>
          <p:nvPr/>
        </p:nvSpPr>
        <p:spPr>
          <a:xfrm flipV="1">
            <a:off x="283535" y="543831"/>
            <a:ext cx="8491870" cy="4571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202" name="文本框 201"/>
          <p:cNvSpPr txBox="1"/>
          <p:nvPr/>
        </p:nvSpPr>
        <p:spPr>
          <a:xfrm>
            <a:off x="230665" y="603725"/>
            <a:ext cx="3415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Search reliable templates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6579" y="1079565"/>
            <a:ext cx="5900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Sequence identity</a:t>
            </a:r>
            <a:r>
              <a:rPr lang="en-US" altLang="zh-CN" sz="2000" dirty="0"/>
              <a:t>: </a:t>
            </a:r>
            <a:r>
              <a:rPr lang="zh-CN" altLang="en-US" sz="2000" dirty="0"/>
              <a:t>≥ </a:t>
            </a:r>
            <a:r>
              <a:rPr lang="en-US" altLang="zh-CN" sz="2000" dirty="0"/>
              <a:t>30% (</a:t>
            </a:r>
            <a:r>
              <a:rPr lang="zh-CN" altLang="en-US" sz="2000" dirty="0"/>
              <a:t>≥ </a:t>
            </a:r>
            <a:r>
              <a:rPr lang="en-US" altLang="zh-CN" sz="2000" dirty="0"/>
              <a:t>60% for RNA-Ligand tasks)</a:t>
            </a:r>
            <a:endParaRPr lang="zh-CN" altLang="en-US" sz="2000" dirty="0"/>
          </a:p>
        </p:txBody>
      </p:sp>
      <p:sp>
        <p:nvSpPr>
          <p:cNvPr id="6" name="文本框 5"/>
          <p:cNvSpPr txBox="1"/>
          <p:nvPr/>
        </p:nvSpPr>
        <p:spPr>
          <a:xfrm>
            <a:off x="646579" y="1467754"/>
            <a:ext cx="4882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Ligand similarity</a:t>
            </a:r>
            <a:r>
              <a:rPr lang="en-US" altLang="zh-CN" sz="2000" dirty="0"/>
              <a:t>: </a:t>
            </a:r>
            <a:r>
              <a:rPr lang="en-US" altLang="zh-CN" sz="2000" dirty="0" err="1"/>
              <a:t>Tanimoto</a:t>
            </a:r>
            <a:r>
              <a:rPr lang="en-US" altLang="zh-CN" sz="2000" dirty="0"/>
              <a:t> coefficient </a:t>
            </a:r>
            <a:r>
              <a:rPr lang="zh-CN" altLang="en-US" sz="2000" dirty="0"/>
              <a:t>≥ </a:t>
            </a:r>
            <a:r>
              <a:rPr lang="en-US" altLang="zh-CN" sz="2000" dirty="0"/>
              <a:t>0.30</a:t>
            </a:r>
            <a:endParaRPr lang="zh-CN" altLang="en-US" sz="2000" dirty="0"/>
          </a:p>
        </p:txBody>
      </p:sp>
      <p:sp>
        <p:nvSpPr>
          <p:cNvPr id="7" name="文本框 6"/>
          <p:cNvSpPr txBox="1"/>
          <p:nvPr/>
        </p:nvSpPr>
        <p:spPr>
          <a:xfrm>
            <a:off x="646579" y="1867864"/>
            <a:ext cx="6144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Maximum common substructure (MCS) on query</a:t>
            </a:r>
            <a:r>
              <a:rPr lang="en-US" altLang="zh-CN" sz="2000" dirty="0"/>
              <a:t>: </a:t>
            </a:r>
            <a:r>
              <a:rPr lang="zh-CN" altLang="en-US" sz="2000" dirty="0"/>
              <a:t>≥ </a:t>
            </a:r>
            <a:r>
              <a:rPr lang="en-US" altLang="zh-CN" sz="2000" dirty="0"/>
              <a:t>0.50</a:t>
            </a:r>
            <a:endParaRPr lang="zh-CN" altLang="en-US" sz="2000" dirty="0"/>
          </a:p>
        </p:txBody>
      </p:sp>
      <p:sp>
        <p:nvSpPr>
          <p:cNvPr id="8" name="文本框 7"/>
          <p:cNvSpPr txBox="1"/>
          <p:nvPr/>
        </p:nvSpPr>
        <p:spPr>
          <a:xfrm>
            <a:off x="646579" y="2256053"/>
            <a:ext cx="2787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MCS on template</a:t>
            </a:r>
            <a:r>
              <a:rPr lang="en-US" altLang="zh-CN" sz="2000" dirty="0"/>
              <a:t>: </a:t>
            </a:r>
            <a:r>
              <a:rPr lang="zh-CN" altLang="en-US" sz="2000" dirty="0"/>
              <a:t>≥ </a:t>
            </a:r>
            <a:r>
              <a:rPr lang="en-US" altLang="zh-CN" sz="2000" dirty="0"/>
              <a:t>0.50</a:t>
            </a:r>
            <a:endParaRPr lang="zh-CN" altLang="en-US" sz="2000" dirty="0"/>
          </a:p>
        </p:txBody>
      </p:sp>
      <p:sp>
        <p:nvSpPr>
          <p:cNvPr id="3" name="矩形 2"/>
          <p:cNvSpPr/>
          <p:nvPr/>
        </p:nvSpPr>
        <p:spPr>
          <a:xfrm>
            <a:off x="891399" y="2961141"/>
            <a:ext cx="3158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Definition of MCS-coverage: </a:t>
            </a:r>
            <a:endParaRPr lang="zh-CN" altLang="en-US" sz="2000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463988"/>
              </p:ext>
            </p:extLst>
          </p:nvPr>
        </p:nvGraphicFramePr>
        <p:xfrm>
          <a:off x="4073846" y="2795533"/>
          <a:ext cx="1531088" cy="776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8" name="Equation" r:id="rId4" imgW="901440" imgH="457200" progId="Equation.DSMT4">
                  <p:embed/>
                </p:oleObj>
              </mc:Choice>
              <mc:Fallback>
                <p:oleObj name="Equation" r:id="rId4" imgW="9014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73846" y="2795533"/>
                        <a:ext cx="1531088" cy="776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436875" y="3571820"/>
            <a:ext cx="805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err="1">
                <a:solidFill>
                  <a:srgbClr val="0000FF"/>
                </a:solidFill>
              </a:rPr>
              <a:t>qMCS</a:t>
            </a:r>
            <a:endParaRPr lang="zh-CN" altLang="en-US" sz="2000" dirty="0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778315"/>
              </p:ext>
            </p:extLst>
          </p:nvPr>
        </p:nvGraphicFramePr>
        <p:xfrm>
          <a:off x="6129783" y="2795533"/>
          <a:ext cx="1876027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9" name="Equation" r:id="rId6" imgW="1104840" imgH="457200" progId="Equation.DSMT4">
                  <p:embed/>
                </p:oleObj>
              </mc:Choice>
              <mc:Fallback>
                <p:oleObj name="Equation" r:id="rId6" imgW="11048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29783" y="2795533"/>
                        <a:ext cx="1876027" cy="77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5716812" y="2999010"/>
            <a:ext cx="341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&amp;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6690128" y="3571820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err="1">
                <a:solidFill>
                  <a:srgbClr val="0000FF"/>
                </a:solidFill>
              </a:rPr>
              <a:t>tMCS</a:t>
            </a:r>
            <a:endParaRPr lang="zh-CN" altLang="en-US" sz="2000" dirty="0"/>
          </a:p>
        </p:txBody>
      </p:sp>
      <p:sp>
        <p:nvSpPr>
          <p:cNvPr id="15" name="文本框 14"/>
          <p:cNvSpPr txBox="1"/>
          <p:nvPr/>
        </p:nvSpPr>
        <p:spPr>
          <a:xfrm>
            <a:off x="283535" y="3780039"/>
            <a:ext cx="2371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Ligand alignment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6579" y="4267627"/>
            <a:ext cx="73009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alignment</a:t>
            </a:r>
            <a:r>
              <a:rPr lang="en-US" altLang="zh-CN" sz="2000" dirty="0"/>
              <a:t>: </a:t>
            </a:r>
            <a:r>
              <a:rPr lang="en-US" altLang="zh-CN" sz="2000" dirty="0" err="1"/>
              <a:t>LSalign</a:t>
            </a:r>
            <a:r>
              <a:rPr lang="en-US" altLang="zh-CN" sz="2000" dirty="0"/>
              <a:t> (Rigid &amp; Flexible) + human adjust rotatable bonds</a:t>
            </a:r>
            <a:endParaRPr lang="zh-CN" altLang="en-US" sz="2000" dirty="0"/>
          </a:p>
        </p:txBody>
      </p:sp>
      <p:sp>
        <p:nvSpPr>
          <p:cNvPr id="19" name="矩形 18"/>
          <p:cNvSpPr/>
          <p:nvPr/>
        </p:nvSpPr>
        <p:spPr>
          <a:xfrm>
            <a:off x="646579" y="4653428"/>
            <a:ext cx="8240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energy minimized</a:t>
            </a:r>
            <a:r>
              <a:rPr lang="en-US" altLang="zh-CN" sz="2000" dirty="0"/>
              <a:t>: </a:t>
            </a:r>
            <a:r>
              <a:rPr lang="en-US" altLang="zh-CN" sz="2000" dirty="0" err="1"/>
              <a:t>XDock</a:t>
            </a:r>
            <a:r>
              <a:rPr lang="en-US" altLang="zh-CN" sz="2000" dirty="0"/>
              <a:t> (flexible minimization), </a:t>
            </a:r>
            <a:r>
              <a:rPr lang="en-US" altLang="zh-CN" sz="2000" dirty="0" err="1"/>
              <a:t>MDock</a:t>
            </a:r>
            <a:r>
              <a:rPr lang="en-US" altLang="zh-CN" sz="2000" dirty="0"/>
              <a:t> (Rigid minimization)</a:t>
            </a:r>
            <a:endParaRPr lang="zh-CN" altLang="en-US" sz="2000" dirty="0"/>
          </a:p>
        </p:txBody>
      </p:sp>
      <p:sp>
        <p:nvSpPr>
          <p:cNvPr id="12" name="椭圆 11"/>
          <p:cNvSpPr/>
          <p:nvPr/>
        </p:nvSpPr>
        <p:spPr>
          <a:xfrm>
            <a:off x="6861277" y="1141514"/>
            <a:ext cx="1545006" cy="29857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Required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0" name="右大括号 19"/>
          <p:cNvSpPr/>
          <p:nvPr/>
        </p:nvSpPr>
        <p:spPr>
          <a:xfrm>
            <a:off x="6791274" y="1634358"/>
            <a:ext cx="194555" cy="842142"/>
          </a:xfrm>
          <a:prstGeom prst="rightBrace">
            <a:avLst>
              <a:gd name="adj1" fmla="val 94785"/>
              <a:gd name="adj2" fmla="val 4901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982050" y="1706733"/>
            <a:ext cx="1793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Satisfy one of the conditions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87153" y="5285450"/>
            <a:ext cx="6089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RDKit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Open-Source Cheminformatics Software. https://www.rdkit.org.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D0519A0E-1500-4B93-A595-CAABED90E919}"/>
              </a:ext>
            </a:extLst>
          </p:cNvPr>
          <p:cNvCxnSpPr/>
          <p:nvPr/>
        </p:nvCxnSpPr>
        <p:spPr>
          <a:xfrm flipH="1">
            <a:off x="6425203" y="1299138"/>
            <a:ext cx="39118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580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74056" y="887462"/>
            <a:ext cx="989373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">
            <a:extLst>
              <a:ext uri="{FF2B5EF4-FFF2-40B4-BE49-F238E27FC236}">
                <a16:creationId xmlns:a16="http://schemas.microsoft.com/office/drawing/2014/main" id="{CA1187E7-F3CC-4A39-8116-B894634DB8B2}"/>
              </a:ext>
            </a:extLst>
          </p:cNvPr>
          <p:cNvSpPr txBox="1"/>
          <p:nvPr/>
        </p:nvSpPr>
        <p:spPr>
          <a:xfrm>
            <a:off x="230665" y="67991"/>
            <a:ext cx="5327933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lvl="0" indent="-342900" algn="l" eaLnBrk="1" hangingPunct="1"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Method used for CASP LG tasks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023AA8D-7D95-4A58-9F6C-B16323A8CD58}"/>
              </a:ext>
            </a:extLst>
          </p:cNvPr>
          <p:cNvSpPr/>
          <p:nvPr/>
        </p:nvSpPr>
        <p:spPr>
          <a:xfrm flipV="1">
            <a:off x="283535" y="543831"/>
            <a:ext cx="8491870" cy="4571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202" name="文本框 201"/>
          <p:cNvSpPr txBox="1"/>
          <p:nvPr/>
        </p:nvSpPr>
        <p:spPr>
          <a:xfrm>
            <a:off x="2178922" y="589550"/>
            <a:ext cx="4701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For tasks without </a:t>
            </a:r>
            <a:r>
              <a:rPr lang="en-US" altLang="zh-CN" sz="2400" b="1" dirty="0" err="1">
                <a:solidFill>
                  <a:srgbClr val="FF0000"/>
                </a:solidFill>
              </a:rPr>
              <a:t>relable</a:t>
            </a:r>
            <a:r>
              <a:rPr lang="en-US" altLang="zh-CN" sz="2400" b="1" dirty="0">
                <a:solidFill>
                  <a:srgbClr val="FF0000"/>
                </a:solidFill>
              </a:rPr>
              <a:t> templates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4056" y="887462"/>
            <a:ext cx="98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err="1">
                <a:solidFill>
                  <a:srgbClr val="0000FF"/>
                </a:solidFill>
              </a:rPr>
              <a:t>XDock</a:t>
            </a:r>
            <a:endParaRPr lang="zh-CN" altLang="en-US" sz="2400" dirty="0"/>
          </a:p>
        </p:txBody>
      </p:sp>
      <p:sp>
        <p:nvSpPr>
          <p:cNvPr id="196" name="文本框 195">
            <a:extLst>
              <a:ext uri="{FF2B5EF4-FFF2-40B4-BE49-F238E27FC236}">
                <a16:creationId xmlns:a16="http://schemas.microsoft.com/office/drawing/2014/main" id="{506A0733-CD66-4039-86B2-5993E34EDD47}"/>
              </a:ext>
            </a:extLst>
          </p:cNvPr>
          <p:cNvSpPr txBox="1"/>
          <p:nvPr/>
        </p:nvSpPr>
        <p:spPr>
          <a:xfrm>
            <a:off x="283535" y="5098309"/>
            <a:ext cx="8747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Wu Q, Huang S Y. </a:t>
            </a:r>
            <a:r>
              <a:rPr lang="en-US" altLang="zh-CN" sz="1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XDock</a:t>
            </a:r>
            <a:r>
              <a:rPr lang="en-US" altLang="zh-CN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A General Docking Method for Modeling Protein–Ligand and Nucleic Acid–Ligand Interactions[J]. </a:t>
            </a:r>
            <a:r>
              <a:rPr lang="en-US" altLang="zh-CN" sz="1400" b="1" i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Journal of Chemical Information and Modeling</a:t>
            </a:r>
            <a:r>
              <a:rPr lang="en-US" altLang="zh-CN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2024.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7" name="图片 196">
            <a:extLst>
              <a:ext uri="{FF2B5EF4-FFF2-40B4-BE49-F238E27FC236}">
                <a16:creationId xmlns:a16="http://schemas.microsoft.com/office/drawing/2014/main" id="{D6F40ABF-EDC6-46D2-80BE-BAF33048E1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4" b="45712"/>
          <a:stretch/>
        </p:blipFill>
        <p:spPr>
          <a:xfrm>
            <a:off x="729398" y="1782040"/>
            <a:ext cx="7889538" cy="260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28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30665" y="691373"/>
            <a:ext cx="1450269" cy="3709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">
            <a:extLst>
              <a:ext uri="{FF2B5EF4-FFF2-40B4-BE49-F238E27FC236}">
                <a16:creationId xmlns:a16="http://schemas.microsoft.com/office/drawing/2014/main" id="{CA1187E7-F3CC-4A39-8116-B894634DB8B2}"/>
              </a:ext>
            </a:extLst>
          </p:cNvPr>
          <p:cNvSpPr txBox="1"/>
          <p:nvPr/>
        </p:nvSpPr>
        <p:spPr>
          <a:xfrm>
            <a:off x="230665" y="67991"/>
            <a:ext cx="5327933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lvl="0" indent="-342900" algn="l" eaLnBrk="1" hangingPunct="1"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Method used for CASP LG tasks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023AA8D-7D95-4A58-9F6C-B16323A8CD58}"/>
              </a:ext>
            </a:extLst>
          </p:cNvPr>
          <p:cNvSpPr/>
          <p:nvPr/>
        </p:nvSpPr>
        <p:spPr>
          <a:xfrm flipV="1">
            <a:off x="283535" y="543831"/>
            <a:ext cx="8491870" cy="4571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5" name="矩形 4"/>
          <p:cNvSpPr/>
          <p:nvPr/>
        </p:nvSpPr>
        <p:spPr>
          <a:xfrm>
            <a:off x="253525" y="646719"/>
            <a:ext cx="1450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solidFill>
                  <a:srgbClr val="0000FF"/>
                </a:solidFill>
              </a:rPr>
              <a:t>HcovDock</a:t>
            </a:r>
            <a:endParaRPr lang="zh-CN" altLang="en-US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354D485-148F-487B-93CA-439E530A2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107" y="1269407"/>
            <a:ext cx="7090615" cy="34843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283CE91-B547-4CCE-B1BA-429633215B81}"/>
              </a:ext>
            </a:extLst>
          </p:cNvPr>
          <p:cNvSpPr txBox="1"/>
          <p:nvPr/>
        </p:nvSpPr>
        <p:spPr>
          <a:xfrm>
            <a:off x="197350" y="5128026"/>
            <a:ext cx="8892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Wu Q, Huang S Y. </a:t>
            </a:r>
            <a:r>
              <a:rPr lang="en-US" altLang="zh-CN" sz="1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HCovDock</a:t>
            </a:r>
            <a:r>
              <a:rPr lang="en-US" altLang="zh-CN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an efficient docking method for modeling covalent protein–ligand interactions[J]. </a:t>
            </a:r>
            <a:r>
              <a:rPr lang="en-US" altLang="zh-CN" sz="1400" b="1" i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Briefings in Bioinformatics</a:t>
            </a:r>
            <a:r>
              <a:rPr lang="en-US" altLang="zh-CN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2023, 24(1): bbac559.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920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>
            <a:extLst>
              <a:ext uri="{FF2B5EF4-FFF2-40B4-BE49-F238E27FC236}">
                <a16:creationId xmlns:a16="http://schemas.microsoft.com/office/drawing/2014/main" id="{33A2A7F1-681F-4D4D-AE4A-C63852220A21}"/>
              </a:ext>
            </a:extLst>
          </p:cNvPr>
          <p:cNvSpPr txBox="1"/>
          <p:nvPr/>
        </p:nvSpPr>
        <p:spPr>
          <a:xfrm>
            <a:off x="3703524" y="562848"/>
            <a:ext cx="18424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CN" altLang="en-US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023AA8D-7D95-4A58-9F6C-B16323A8CD58}"/>
              </a:ext>
            </a:extLst>
          </p:cNvPr>
          <p:cNvSpPr/>
          <p:nvPr/>
        </p:nvSpPr>
        <p:spPr>
          <a:xfrm>
            <a:off x="1453116" y="1160696"/>
            <a:ext cx="6315740" cy="5653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10" name="文本框 12">
            <a:extLst>
              <a:ext uri="{FF2B5EF4-FFF2-40B4-BE49-F238E27FC236}">
                <a16:creationId xmlns:a16="http://schemas.microsoft.com/office/drawing/2014/main" id="{6C2DA2D9-2234-4275-95A3-F3B2A5E3B29D}"/>
              </a:ext>
            </a:extLst>
          </p:cNvPr>
          <p:cNvSpPr txBox="1"/>
          <p:nvPr/>
        </p:nvSpPr>
        <p:spPr>
          <a:xfrm>
            <a:off x="1995670" y="2315193"/>
            <a:ext cx="3075714" cy="461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/>
          <a:p>
            <a:pPr marL="342900" lvl="0" indent="-342900" algn="l" eaLnBrk="1" hangingPunct="1"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CASP experience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13">
            <a:extLst>
              <a:ext uri="{FF2B5EF4-FFF2-40B4-BE49-F238E27FC236}">
                <a16:creationId xmlns:a16="http://schemas.microsoft.com/office/drawing/2014/main" id="{C30BCAA2-4D1B-4B8A-9264-4C8B868EE11C}"/>
              </a:ext>
            </a:extLst>
          </p:cNvPr>
          <p:cNvSpPr txBox="1"/>
          <p:nvPr/>
        </p:nvSpPr>
        <p:spPr>
          <a:xfrm>
            <a:off x="2421852" y="2728048"/>
            <a:ext cx="3063659" cy="40011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Cases we went right 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文本框 1">
            <a:extLst>
              <a:ext uri="{FF2B5EF4-FFF2-40B4-BE49-F238E27FC236}">
                <a16:creationId xmlns:a16="http://schemas.microsoft.com/office/drawing/2014/main" id="{CA1187E7-F3CC-4A39-8116-B894634DB8B2}"/>
              </a:ext>
            </a:extLst>
          </p:cNvPr>
          <p:cNvSpPr txBox="1"/>
          <p:nvPr/>
        </p:nvSpPr>
        <p:spPr>
          <a:xfrm>
            <a:off x="1995670" y="1667940"/>
            <a:ext cx="5242974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lvl="0" indent="-342900" algn="l" eaLnBrk="1" hangingPunct="1">
              <a:buFont typeface="Wingdings" panose="05000000000000000000" pitchFamily="2" charset="2"/>
              <a:buChar char="u"/>
            </a:pPr>
            <a:r>
              <a:rPr lang="en-US" altLang="zh-CN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Method used for CASP LG tasks</a:t>
            </a:r>
            <a:endParaRPr lang="zh-CN" altLang="en-US" sz="24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框 13">
            <a:extLst>
              <a:ext uri="{FF2B5EF4-FFF2-40B4-BE49-F238E27FC236}">
                <a16:creationId xmlns:a16="http://schemas.microsoft.com/office/drawing/2014/main" id="{C30BCAA2-4D1B-4B8A-9264-4C8B868EE11C}"/>
              </a:ext>
            </a:extLst>
          </p:cNvPr>
          <p:cNvSpPr txBox="1"/>
          <p:nvPr/>
        </p:nvSpPr>
        <p:spPr>
          <a:xfrm>
            <a:off x="2421852" y="3095064"/>
            <a:ext cx="3193503" cy="40011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Cases we went wrong</a:t>
            </a:r>
            <a:endParaRPr lang="zh-CN" altLang="en-US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30BCAA2-4D1B-4B8A-9264-4C8B868EE11C}"/>
              </a:ext>
            </a:extLst>
          </p:cNvPr>
          <p:cNvSpPr txBox="1"/>
          <p:nvPr/>
        </p:nvSpPr>
        <p:spPr>
          <a:xfrm>
            <a:off x="2421852" y="3606134"/>
            <a:ext cx="530915" cy="40011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endParaRPr lang="zh-CN" altLang="en-US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12">
            <a:extLst>
              <a:ext uri="{FF2B5EF4-FFF2-40B4-BE49-F238E27FC236}">
                <a16:creationId xmlns:a16="http://schemas.microsoft.com/office/drawing/2014/main" id="{6C2DA2D9-2234-4275-95A3-F3B2A5E3B29D}"/>
              </a:ext>
            </a:extLst>
          </p:cNvPr>
          <p:cNvSpPr txBox="1"/>
          <p:nvPr/>
        </p:nvSpPr>
        <p:spPr>
          <a:xfrm>
            <a:off x="1995670" y="3789939"/>
            <a:ext cx="4652236" cy="461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u"/>
            </a:pPr>
            <a:r>
              <a:rPr lang="en-US" altLang="zh-CN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What we learn from CASP16</a:t>
            </a:r>
            <a:endParaRPr lang="zh-CN" altLang="en-US" sz="24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862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">
            <a:extLst>
              <a:ext uri="{FF2B5EF4-FFF2-40B4-BE49-F238E27FC236}">
                <a16:creationId xmlns:a16="http://schemas.microsoft.com/office/drawing/2014/main" id="{CA1187E7-F3CC-4A39-8116-B894634DB8B2}"/>
              </a:ext>
            </a:extLst>
          </p:cNvPr>
          <p:cNvSpPr txBox="1"/>
          <p:nvPr/>
        </p:nvSpPr>
        <p:spPr>
          <a:xfrm>
            <a:off x="230665" y="67991"/>
            <a:ext cx="3160673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CASP experience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023AA8D-7D95-4A58-9F6C-B16323A8CD58}"/>
              </a:ext>
            </a:extLst>
          </p:cNvPr>
          <p:cNvSpPr/>
          <p:nvPr/>
        </p:nvSpPr>
        <p:spPr>
          <a:xfrm flipV="1">
            <a:off x="283535" y="543831"/>
            <a:ext cx="8491870" cy="4571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5" name="文本框 13">
            <a:extLst>
              <a:ext uri="{FF2B5EF4-FFF2-40B4-BE49-F238E27FC236}">
                <a16:creationId xmlns:a16="http://schemas.microsoft.com/office/drawing/2014/main" id="{C30BCAA2-4D1B-4B8A-9264-4C8B868EE11C}"/>
              </a:ext>
            </a:extLst>
          </p:cNvPr>
          <p:cNvSpPr txBox="1"/>
          <p:nvPr/>
        </p:nvSpPr>
        <p:spPr>
          <a:xfrm>
            <a:off x="0" y="641937"/>
            <a:ext cx="9069866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Performance in binding pose prediction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FD8E8F88-FE39-490B-948A-FF3934794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54" y="2043128"/>
            <a:ext cx="8149091" cy="247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D8016408-BB14-4B27-BC9E-CD37BA7651FF}"/>
              </a:ext>
            </a:extLst>
          </p:cNvPr>
          <p:cNvCxnSpPr/>
          <p:nvPr/>
        </p:nvCxnSpPr>
        <p:spPr>
          <a:xfrm>
            <a:off x="1985274" y="1946157"/>
            <a:ext cx="0" cy="360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6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24573</TotalTime>
  <Words>804</Words>
  <Application>Microsoft Office PowerPoint</Application>
  <PresentationFormat>全屏显示(16:10)</PresentationFormat>
  <Paragraphs>182</Paragraphs>
  <Slides>22</Slides>
  <Notes>22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等线</vt:lpstr>
      <vt:lpstr>Arial</vt:lpstr>
      <vt:lpstr>Calibri</vt:lpstr>
      <vt:lpstr>Calibri Light</vt:lpstr>
      <vt:lpstr>Times New Roman</vt:lpstr>
      <vt:lpstr>Wingdings</vt:lpstr>
      <vt:lpstr>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LPC</dc:creator>
  <cp:lastModifiedBy>Huang</cp:lastModifiedBy>
  <cp:revision>648</cp:revision>
  <dcterms:created xsi:type="dcterms:W3CDTF">2023-09-08T07:21:57Z</dcterms:created>
  <dcterms:modified xsi:type="dcterms:W3CDTF">2024-12-03T10:39:55Z</dcterms:modified>
</cp:coreProperties>
</file>