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g7iiOZput6FJkC6shLziNlTP+p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customschemas.google.com/relationships/presentationmetadata" Target="meta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4K69 was chosen as the receptor to dock to because it was 100% sequence ID to Chymase and it was in a conformation where LYS was exposed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Through conformer generation we were able to accurately model the tails in L4011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Try to integrate these steps into a complete alphafold-style architecture which does not require a real crystal structure for the receptor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" sz="1800">
                <a:solidFill>
                  <a:srgbClr val="595959"/>
                </a:solidFill>
              </a:rPr>
              <a:t>Mention ClusPro LigTBM, and how for this CASP we created a new protocol which utilized the underlying principles of the LigTBM method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1T32 is a Cathepsin receptor, but 4K69 is a Chymase ligand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Template ligand 8C30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Use L3124 as the example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Anchor selection can be informed by the ensemble of template ligands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write smarts patterns to describe shared motifs that also form interactions that are conserved in the ligand ensemble</a:t>
            </a:r>
            <a:endParaRPr sz="1300">
              <a:solidFill>
                <a:srgbClr val="CA332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Typically, this goes from hundreds of poses to  &lt; 20 poses that can be further analyzed</a:t>
            </a:r>
            <a:endParaRPr/>
          </a:p>
          <a:p>
            <a:pPr indent="-35109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9"/>
              <a:buAutoNum type="arabicPeriod"/>
            </a:pPr>
            <a:r>
              <a:rPr lang="en" sz="1929">
                <a:solidFill>
                  <a:srgbClr val="595959"/>
                </a:solidFill>
              </a:rPr>
              <a:t>Generate conformers with constrained </a:t>
            </a:r>
            <a:r>
              <a:rPr b="1" lang="en" sz="1929">
                <a:solidFill>
                  <a:srgbClr val="FF9900"/>
                </a:solidFill>
              </a:rPr>
              <a:t>anchor atom</a:t>
            </a:r>
            <a:r>
              <a:rPr lang="en" sz="1929">
                <a:solidFill>
                  <a:srgbClr val="595959"/>
                </a:solidFill>
              </a:rPr>
              <a:t> positions</a:t>
            </a:r>
            <a:endParaRPr sz="1929">
              <a:solidFill>
                <a:srgbClr val="595959"/>
              </a:solidFill>
            </a:endParaRPr>
          </a:p>
          <a:p>
            <a:pPr indent="-35109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9"/>
              <a:buAutoNum type="arabicPeriod"/>
            </a:pPr>
            <a:r>
              <a:rPr lang="en" sz="1929">
                <a:solidFill>
                  <a:srgbClr val="595959"/>
                </a:solidFill>
              </a:rPr>
              <a:t>Remove poses which clash with receptor atoms</a:t>
            </a:r>
            <a:endParaRPr sz="1929">
              <a:solidFill>
                <a:srgbClr val="595959"/>
              </a:solidFill>
            </a:endParaRPr>
          </a:p>
          <a:p>
            <a:pPr indent="-35109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9"/>
              <a:buAutoNum type="arabicPeriod"/>
            </a:pPr>
            <a:r>
              <a:rPr lang="en" sz="1929">
                <a:solidFill>
                  <a:srgbClr val="595959"/>
                </a:solidFill>
              </a:rPr>
              <a:t>Minimize </a:t>
            </a:r>
            <a:r>
              <a:rPr b="1" lang="en" sz="1929">
                <a:solidFill>
                  <a:srgbClr val="4285F4"/>
                </a:solidFill>
              </a:rPr>
              <a:t>aligned conformers</a:t>
            </a:r>
            <a:r>
              <a:rPr b="1" lang="en" sz="1929">
                <a:solidFill>
                  <a:srgbClr val="6D9EEB"/>
                </a:solidFill>
              </a:rPr>
              <a:t> </a:t>
            </a:r>
            <a:r>
              <a:rPr lang="en" sz="1929">
                <a:solidFill>
                  <a:srgbClr val="595959"/>
                </a:solidFill>
              </a:rPr>
              <a:t>in implicit solvent </a:t>
            </a:r>
            <a:endParaRPr sz="1929">
              <a:solidFill>
                <a:srgbClr val="595959"/>
              </a:solidFill>
            </a:endParaRPr>
          </a:p>
          <a:p>
            <a:pPr indent="-35109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29"/>
              <a:buAutoNum type="arabicPeriod"/>
            </a:pPr>
            <a:r>
              <a:rPr lang="en" sz="1929">
                <a:solidFill>
                  <a:srgbClr val="595959"/>
                </a:solidFill>
              </a:rPr>
              <a:t>Cluster minimized poses by RMSD, keep the </a:t>
            </a:r>
            <a:r>
              <a:rPr b="1" lang="en" sz="1929">
                <a:solidFill>
                  <a:srgbClr val="6AA84F"/>
                </a:solidFill>
              </a:rPr>
              <a:t>lowest energy member of each cluster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Scoring can be improved, but sampling is good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4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Relationship Id="rId4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10" Type="http://schemas.openxmlformats.org/officeDocument/2006/relationships/image" Target="../media/image69.png"/><Relationship Id="rId9" Type="http://schemas.openxmlformats.org/officeDocument/2006/relationships/image" Target="../media/image64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67.png"/><Relationship Id="rId8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11" Type="http://schemas.openxmlformats.org/officeDocument/2006/relationships/image" Target="../media/image6.png"/><Relationship Id="rId10" Type="http://schemas.openxmlformats.org/officeDocument/2006/relationships/image" Target="../media/image8.png"/><Relationship Id="rId9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Relationship Id="rId4" Type="http://schemas.openxmlformats.org/officeDocument/2006/relationships/image" Target="../media/image7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4.png"/><Relationship Id="rId4" Type="http://schemas.openxmlformats.org/officeDocument/2006/relationships/image" Target="../media/image8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png"/><Relationship Id="rId4" Type="http://schemas.openxmlformats.org/officeDocument/2006/relationships/image" Target="../media/image7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Relationship Id="rId4" Type="http://schemas.openxmlformats.org/officeDocument/2006/relationships/image" Target="../media/image8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gif"/><Relationship Id="rId4" Type="http://schemas.openxmlformats.org/officeDocument/2006/relationships/image" Target="../media/image27.png"/><Relationship Id="rId5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/>
              <a:t>CASP 16 Ligand Performance </a:t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Kozakov/Vajda (LG274) and ClusPro (LG494)</a:t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9225" y="3507275"/>
            <a:ext cx="174307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3663675"/>
            <a:ext cx="2238825" cy="100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/>
          <p:nvPr>
            <p:ph type="title"/>
          </p:nvPr>
        </p:nvSpPr>
        <p:spPr>
          <a:xfrm>
            <a:off x="311700" y="292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Model quality is dependent on template availability</a:t>
            </a:r>
            <a:endParaRPr/>
          </a:p>
        </p:txBody>
      </p:sp>
      <p:pic>
        <p:nvPicPr>
          <p:cNvPr id="248" name="Google Shape;2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76" y="1017725"/>
            <a:ext cx="5501024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1"/>
          <p:cNvSpPr txBox="1"/>
          <p:nvPr/>
        </p:nvSpPr>
        <p:spPr>
          <a:xfrm>
            <a:off x="6136250" y="1319225"/>
            <a:ext cx="26961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When a template is available, low RMSDs are typically achieved!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 txBox="1"/>
          <p:nvPr/>
        </p:nvSpPr>
        <p:spPr>
          <a:xfrm>
            <a:off x="6136250" y="2704750"/>
            <a:ext cx="26961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When no robust template was available,we could not accurately mode target ligands 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/>
          <p:cNvSpPr txBox="1"/>
          <p:nvPr>
            <p:ph idx="1" type="body"/>
          </p:nvPr>
        </p:nvSpPr>
        <p:spPr>
          <a:xfrm>
            <a:off x="311700" y="671075"/>
            <a:ext cx="85206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Identifying conserved </a:t>
            </a:r>
            <a:r>
              <a:rPr b="1" lang="en">
                <a:solidFill>
                  <a:srgbClr val="FF9900"/>
                </a:solidFill>
              </a:rPr>
              <a:t>aromatic</a:t>
            </a:r>
            <a:r>
              <a:rPr lang="en"/>
              <a:t> groups and </a:t>
            </a:r>
            <a:r>
              <a:rPr b="1" lang="en">
                <a:solidFill>
                  <a:srgbClr val="FF0000"/>
                </a:solidFill>
              </a:rPr>
              <a:t>HBA/Anionic groups</a:t>
            </a:r>
            <a:r>
              <a:rPr lang="en"/>
              <a:t> assisted with anchor selection</a:t>
            </a:r>
            <a:endParaRPr/>
          </a:p>
        </p:txBody>
      </p:sp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 b="0" l="21968" r="28519" t="0"/>
          <a:stretch/>
        </p:blipFill>
        <p:spPr>
          <a:xfrm>
            <a:off x="698100" y="1796075"/>
            <a:ext cx="3226924" cy="3226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8" name="Google Shape;258;p12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Conserved motif identification (L1000/L2000)</a:t>
            </a:r>
            <a:endParaRPr/>
          </a:p>
        </p:txBody>
      </p:sp>
      <p:cxnSp>
        <p:nvCxnSpPr>
          <p:cNvPr id="259" name="Google Shape;259;p12"/>
          <p:cNvCxnSpPr/>
          <p:nvPr/>
        </p:nvCxnSpPr>
        <p:spPr>
          <a:xfrm>
            <a:off x="4076399" y="3409450"/>
            <a:ext cx="991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60" name="Google Shape;260;p12"/>
          <p:cNvPicPr preferRelativeResize="0"/>
          <p:nvPr/>
        </p:nvPicPr>
        <p:blipFill rotWithShape="1">
          <a:blip r:embed="rId4">
            <a:alphaModFix/>
          </a:blip>
          <a:srcRect b="0" l="25246" r="25241" t="0"/>
          <a:stretch/>
        </p:blipFill>
        <p:spPr>
          <a:xfrm>
            <a:off x="5218975" y="1796075"/>
            <a:ext cx="3226924" cy="3226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1" name="Google Shape;261;p12"/>
          <p:cNvSpPr txBox="1"/>
          <p:nvPr/>
        </p:nvSpPr>
        <p:spPr>
          <a:xfrm>
            <a:off x="698163" y="1405775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of template ligands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2"/>
          <p:cNvSpPr txBox="1"/>
          <p:nvPr/>
        </p:nvSpPr>
        <p:spPr>
          <a:xfrm>
            <a:off x="5219025" y="1405775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interaction sites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6737950" y="3328575"/>
            <a:ext cx="748200" cy="748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5989750" y="2647950"/>
            <a:ext cx="921300" cy="9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5901900" y="3867375"/>
            <a:ext cx="748200" cy="9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3"/>
          <p:cNvPicPr preferRelativeResize="0"/>
          <p:nvPr/>
        </p:nvPicPr>
        <p:blipFill rotWithShape="1">
          <a:blip r:embed="rId3">
            <a:alphaModFix/>
          </a:blip>
          <a:srcRect b="0" l="22250" r="22257" t="0"/>
          <a:stretch/>
        </p:blipFill>
        <p:spPr>
          <a:xfrm>
            <a:off x="5009114" y="1170075"/>
            <a:ext cx="3368397" cy="29743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 b="0" l="21968" r="21961" t="0"/>
          <a:stretch/>
        </p:blipFill>
        <p:spPr>
          <a:xfrm>
            <a:off x="766487" y="1170075"/>
            <a:ext cx="3368397" cy="2974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3" name="Google Shape;273;p13"/>
          <p:cNvSpPr txBox="1"/>
          <p:nvPr>
            <p:ph idx="1" type="body"/>
          </p:nvPr>
        </p:nvSpPr>
        <p:spPr>
          <a:xfrm>
            <a:off x="311700" y="671075"/>
            <a:ext cx="85206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Diverse pose selection improved results</a:t>
            </a:r>
            <a:endParaRPr/>
          </a:p>
        </p:txBody>
      </p:sp>
      <p:sp>
        <p:nvSpPr>
          <p:cNvPr id="274" name="Google Shape;274;p13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right: L1005</a:t>
            </a:r>
            <a:endParaRPr/>
          </a:p>
        </p:txBody>
      </p:sp>
      <p:sp>
        <p:nvSpPr>
          <p:cNvPr id="275" name="Google Shape;275;p13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 txBox="1"/>
          <p:nvPr/>
        </p:nvSpPr>
        <p:spPr>
          <a:xfrm>
            <a:off x="766475" y="41444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2.8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4K69 (Rec) 3S0N (Lig)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3"/>
          <p:cNvSpPr txBox="1"/>
          <p:nvPr/>
        </p:nvSpPr>
        <p:spPr>
          <a:xfrm>
            <a:off x="5009113" y="41444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3 RMSD: 0.9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4K69 (Rec) 3S0N (Lig)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3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L1003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pose of the template ligand did not reflect the experimental structure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lang="en">
                <a:solidFill>
                  <a:srgbClr val="FF0000"/>
                </a:solidFill>
              </a:rPr>
              <a:t>conformational change</a:t>
            </a:r>
            <a:r>
              <a:rPr lang="en"/>
              <a:t> for LEU107 was not modeled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85" name="Google Shape;285;p14"/>
          <p:cNvPicPr preferRelativeResize="0"/>
          <p:nvPr/>
        </p:nvPicPr>
        <p:blipFill rotWithShape="1">
          <a:blip r:embed="rId3">
            <a:alphaModFix/>
          </a:blip>
          <a:srcRect b="0" l="12325" r="23910" t="0"/>
          <a:stretch/>
        </p:blipFill>
        <p:spPr>
          <a:xfrm>
            <a:off x="477100" y="1603250"/>
            <a:ext cx="3651401" cy="2835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6" name="Google Shape;286;p14"/>
          <p:cNvPicPr preferRelativeResize="0"/>
          <p:nvPr/>
        </p:nvPicPr>
        <p:blipFill rotWithShape="1">
          <a:blip r:embed="rId4">
            <a:alphaModFix/>
          </a:blip>
          <a:srcRect b="0" l="18121" r="18115" t="0"/>
          <a:stretch/>
        </p:blipFill>
        <p:spPr>
          <a:xfrm>
            <a:off x="4965875" y="1603250"/>
            <a:ext cx="3651401" cy="2835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87" name="Google Shape;287;p14"/>
          <p:cNvCxnSpPr/>
          <p:nvPr/>
        </p:nvCxnSpPr>
        <p:spPr>
          <a:xfrm>
            <a:off x="4295425" y="3009625"/>
            <a:ext cx="44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88" name="Google Shape;288;p14"/>
          <p:cNvCxnSpPr/>
          <p:nvPr/>
        </p:nvCxnSpPr>
        <p:spPr>
          <a:xfrm flipH="1" rot="10800000">
            <a:off x="5607225" y="2901125"/>
            <a:ext cx="141900" cy="309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89" name="Google Shape;289;p14"/>
          <p:cNvSpPr txBox="1"/>
          <p:nvPr/>
        </p:nvSpPr>
        <p:spPr>
          <a:xfrm>
            <a:off x="5020225" y="4438375"/>
            <a:ext cx="3542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RMSD = 3.6 Å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4"/>
          <p:cNvSpPr txBox="1"/>
          <p:nvPr/>
        </p:nvSpPr>
        <p:spPr>
          <a:xfrm>
            <a:off x="477100" y="4473800"/>
            <a:ext cx="36513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3N7O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4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4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Conserved motif identification (L3000)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98" name="Google Shape;298;p15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Conserved motifs in the </a:t>
            </a:r>
            <a:r>
              <a:rPr b="1" lang="en">
                <a:solidFill>
                  <a:srgbClr val="6AA84F"/>
                </a:solidFill>
              </a:rPr>
              <a:t>metal binding domain</a:t>
            </a:r>
            <a:r>
              <a:rPr lang="en"/>
              <a:t> and </a:t>
            </a:r>
            <a:r>
              <a:rPr b="1" lang="en">
                <a:solidFill>
                  <a:srgbClr val="BF9000"/>
                </a:solidFill>
              </a:rPr>
              <a:t>hydrophobic pocket</a:t>
            </a:r>
            <a:r>
              <a:rPr lang="en">
                <a:solidFill>
                  <a:srgbClr val="BF9000"/>
                </a:solidFill>
              </a:rPr>
              <a:t> </a:t>
            </a:r>
            <a:r>
              <a:rPr lang="en"/>
              <a:t>were used to design anchor SMARTS patterns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99" name="Google Shape;299;p15"/>
          <p:cNvPicPr preferRelativeResize="0"/>
          <p:nvPr/>
        </p:nvPicPr>
        <p:blipFill rotWithShape="1">
          <a:blip r:embed="rId3">
            <a:alphaModFix/>
          </a:blip>
          <a:srcRect b="0" l="17797" r="24230" t="0"/>
          <a:stretch/>
        </p:blipFill>
        <p:spPr>
          <a:xfrm>
            <a:off x="656900" y="1784187"/>
            <a:ext cx="3481876" cy="29429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0" name="Google Shape;300;p15"/>
          <p:cNvPicPr preferRelativeResize="0"/>
          <p:nvPr/>
        </p:nvPicPr>
        <p:blipFill rotWithShape="1">
          <a:blip r:embed="rId4">
            <a:alphaModFix/>
          </a:blip>
          <a:srcRect b="0" l="21014" r="21014" t="0"/>
          <a:stretch/>
        </p:blipFill>
        <p:spPr>
          <a:xfrm>
            <a:off x="5059600" y="1784200"/>
            <a:ext cx="3481876" cy="29429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1" name="Google Shape;301;p15"/>
          <p:cNvSpPr/>
          <p:nvPr/>
        </p:nvSpPr>
        <p:spPr>
          <a:xfrm>
            <a:off x="5360725" y="2571750"/>
            <a:ext cx="921300" cy="9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7112600" y="2774952"/>
            <a:ext cx="921300" cy="1090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5"/>
          <p:cNvSpPr txBox="1"/>
          <p:nvPr/>
        </p:nvSpPr>
        <p:spPr>
          <a:xfrm>
            <a:off x="698150" y="1416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of template ligands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5"/>
          <p:cNvSpPr txBox="1"/>
          <p:nvPr/>
        </p:nvSpPr>
        <p:spPr>
          <a:xfrm>
            <a:off x="5219038" y="1416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interaction sites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p15"/>
          <p:cNvCxnSpPr/>
          <p:nvPr/>
        </p:nvCxnSpPr>
        <p:spPr>
          <a:xfrm>
            <a:off x="4312388" y="3189825"/>
            <a:ext cx="573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06" name="Google Shape;306;p15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right: L3103, L3107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12" name="Google Shape;312;p16"/>
          <p:cNvSpPr txBox="1"/>
          <p:nvPr>
            <p:ph idx="1" type="body"/>
          </p:nvPr>
        </p:nvSpPr>
        <p:spPr>
          <a:xfrm>
            <a:off x="311700" y="5948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Accurate poses were produced for most models containing these motifs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13" name="Google Shape;313;p16"/>
          <p:cNvPicPr preferRelativeResize="0"/>
          <p:nvPr/>
        </p:nvPicPr>
        <p:blipFill rotWithShape="1">
          <a:blip r:embed="rId3">
            <a:alphaModFix/>
          </a:blip>
          <a:srcRect b="0" l="21014" r="21014" t="0"/>
          <a:stretch/>
        </p:blipFill>
        <p:spPr>
          <a:xfrm>
            <a:off x="656900" y="1326987"/>
            <a:ext cx="3481876" cy="29429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4" name="Google Shape;314;p16"/>
          <p:cNvPicPr preferRelativeResize="0"/>
          <p:nvPr/>
        </p:nvPicPr>
        <p:blipFill rotWithShape="1">
          <a:blip r:embed="rId4">
            <a:alphaModFix/>
          </a:blip>
          <a:srcRect b="0" l="20712" r="20712" t="0"/>
          <a:stretch/>
        </p:blipFill>
        <p:spPr>
          <a:xfrm>
            <a:off x="5059600" y="1327000"/>
            <a:ext cx="3481877" cy="2943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5" name="Google Shape;315;p16"/>
          <p:cNvSpPr txBox="1"/>
          <p:nvPr/>
        </p:nvSpPr>
        <p:spPr>
          <a:xfrm>
            <a:off x="698150" y="9593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L3103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6"/>
          <p:cNvSpPr txBox="1"/>
          <p:nvPr/>
        </p:nvSpPr>
        <p:spPr>
          <a:xfrm>
            <a:off x="5219038" y="9593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L3107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6"/>
          <p:cNvSpPr txBox="1"/>
          <p:nvPr/>
        </p:nvSpPr>
        <p:spPr>
          <a:xfrm>
            <a:off x="656900" y="4285450"/>
            <a:ext cx="34818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1.1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5S9N/5OHI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6"/>
          <p:cNvSpPr txBox="1"/>
          <p:nvPr/>
        </p:nvSpPr>
        <p:spPr>
          <a:xfrm>
            <a:off x="5059750" y="4285450"/>
            <a:ext cx="34818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3 RMSD: 0.4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5S9N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6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L3118</a:t>
            </a:r>
            <a:endParaRPr/>
          </a:p>
        </p:txBody>
      </p:sp>
      <p:sp>
        <p:nvSpPr>
          <p:cNvPr id="326" name="Google Shape;326;p17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 appropriate templates which bound two similar ligands</a:t>
            </a:r>
            <a:endParaRPr/>
          </a:p>
        </p:txBody>
      </p:sp>
      <p:pic>
        <p:nvPicPr>
          <p:cNvPr id="327" name="Google Shape;32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263" y="1242975"/>
            <a:ext cx="7131474" cy="34944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8" name="Google Shape;328;p17"/>
          <p:cNvSpPr txBox="1"/>
          <p:nvPr/>
        </p:nvSpPr>
        <p:spPr>
          <a:xfrm>
            <a:off x="1006277" y="4778450"/>
            <a:ext cx="21102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4ZG9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L3118</a:t>
            </a:r>
            <a:endParaRPr/>
          </a:p>
        </p:txBody>
      </p:sp>
      <p:pic>
        <p:nvPicPr>
          <p:cNvPr id="336" name="Google Shape;33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263" y="1242975"/>
            <a:ext cx="7131474" cy="34944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7" name="Google Shape;337;p18"/>
          <p:cNvSpPr txBox="1"/>
          <p:nvPr/>
        </p:nvSpPr>
        <p:spPr>
          <a:xfrm>
            <a:off x="1006274" y="4778450"/>
            <a:ext cx="3143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5S9M +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4ZG9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8"/>
          <p:cNvSpPr txBox="1"/>
          <p:nvPr/>
        </p:nvSpPr>
        <p:spPr>
          <a:xfrm>
            <a:off x="3871375" y="4782800"/>
            <a:ext cx="5272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8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 appropriate templates which bound two similar ligands</a:t>
            </a:r>
            <a:endParaRPr/>
          </a:p>
        </p:txBody>
      </p:sp>
      <p:sp>
        <p:nvSpPr>
          <p:cNvPr id="340" name="Google Shape;340;p18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8"/>
          <p:cNvSpPr txBox="1"/>
          <p:nvPr/>
        </p:nvSpPr>
        <p:spPr>
          <a:xfrm>
            <a:off x="1382275" y="3406975"/>
            <a:ext cx="2111400" cy="873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Replace template ligand in the main pocket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L3118</a:t>
            </a:r>
            <a:endParaRPr/>
          </a:p>
        </p:txBody>
      </p:sp>
      <p:pic>
        <p:nvPicPr>
          <p:cNvPr id="347" name="Google Shape;34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263" y="1242975"/>
            <a:ext cx="7131474" cy="34944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8" name="Google Shape;348;p19"/>
          <p:cNvSpPr txBox="1"/>
          <p:nvPr/>
        </p:nvSpPr>
        <p:spPr>
          <a:xfrm>
            <a:off x="3871375" y="4782800"/>
            <a:ext cx="5272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 appropriate templates which bound two similar ligands</a:t>
            </a:r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1006274" y="4778450"/>
            <a:ext cx="3143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5S9M +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4ZG9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L3118</a:t>
            </a:r>
            <a:endParaRPr/>
          </a:p>
        </p:txBody>
      </p:sp>
      <p:pic>
        <p:nvPicPr>
          <p:cNvPr id="357" name="Google Shape;35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6263" y="1242975"/>
            <a:ext cx="7131474" cy="34944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8" name="Google Shape;358;p20"/>
          <p:cNvSpPr txBox="1"/>
          <p:nvPr/>
        </p:nvSpPr>
        <p:spPr>
          <a:xfrm>
            <a:off x="3871375" y="4782800"/>
            <a:ext cx="52725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0"/>
          <p:cNvSpPr txBox="1"/>
          <p:nvPr/>
        </p:nvSpPr>
        <p:spPr>
          <a:xfrm>
            <a:off x="1382275" y="3642150"/>
            <a:ext cx="2111400" cy="4662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RMSD = 1.0 Å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5704100" y="2213375"/>
            <a:ext cx="2111400" cy="4662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RMSD = 9.4 Å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0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 appropriate templates which bound two similar ligands</a:t>
            </a:r>
            <a:endParaRPr/>
          </a:p>
        </p:txBody>
      </p:sp>
      <p:sp>
        <p:nvSpPr>
          <p:cNvPr id="362" name="Google Shape;362;p20"/>
          <p:cNvSpPr txBox="1"/>
          <p:nvPr/>
        </p:nvSpPr>
        <p:spPr>
          <a:xfrm>
            <a:off x="1006274" y="4778450"/>
            <a:ext cx="3143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5S9M +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4ZG9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0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63" name="Google Shape;63;p2"/>
          <p:cNvSpPr txBox="1"/>
          <p:nvPr>
            <p:ph idx="1" type="body"/>
          </p:nvPr>
        </p:nvSpPr>
        <p:spPr>
          <a:xfrm>
            <a:off x="3347650" y="1017725"/>
            <a:ext cx="4333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600" u="sng">
                <a:solidFill>
                  <a:schemeClr val="dk1"/>
                </a:solidFill>
              </a:rPr>
              <a:t>Boston University:</a:t>
            </a:r>
            <a:endParaRPr b="1" sz="1600" u="sng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Omeir Khan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Masha Lazou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Ayse Bekar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Prof. Diane Joseph-McCarthy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Prof. Sandor Vajda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4" name="Google Shape;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5025" y="3607700"/>
            <a:ext cx="174307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7863" y="4198950"/>
            <a:ext cx="15049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/>
          <p:nvPr/>
        </p:nvSpPr>
        <p:spPr>
          <a:xfrm>
            <a:off x="6720850" y="918725"/>
            <a:ext cx="1920000" cy="1807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Funding: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R35GM118078 RM1135136 from NIGMS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>
            <p:ph idx="1" type="body"/>
          </p:nvPr>
        </p:nvSpPr>
        <p:spPr>
          <a:xfrm>
            <a:off x="311700" y="1017725"/>
            <a:ext cx="4333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1600" u="sng">
                <a:solidFill>
                  <a:schemeClr val="dk1"/>
                </a:solidFill>
              </a:rPr>
              <a:t>Stony Brook University:</a:t>
            </a:r>
            <a:endParaRPr sz="1600" u="sng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 u="sng">
                <a:solidFill>
                  <a:schemeClr val="dk1"/>
                </a:solidFill>
              </a:rPr>
              <a:t>Sergei Kotelnikov</a:t>
            </a:r>
            <a:endParaRPr b="1" sz="1600" u="sng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Ryota Ashizawa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Stan Xiogang Li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Xin Cao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Yimin Zhu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Ernest Glukhov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George Jones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Dr. Dzmitry Padhorny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Prof. Mark Lukin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Prof. Dima Kozakov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Conserved motif identification (L4000)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369" name="Google Shape;369;p21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Clusters of </a:t>
            </a:r>
            <a:r>
              <a:rPr b="1" lang="en">
                <a:solidFill>
                  <a:srgbClr val="FF9900"/>
                </a:solidFill>
              </a:rPr>
              <a:t>aromatic rings with HBA atoms</a:t>
            </a:r>
            <a:r>
              <a:rPr lang="en"/>
              <a:t>, </a:t>
            </a:r>
            <a:r>
              <a:rPr b="1" lang="en">
                <a:solidFill>
                  <a:srgbClr val="FF0000"/>
                </a:solidFill>
              </a:rPr>
              <a:t>carbonyl groups</a:t>
            </a:r>
            <a:r>
              <a:rPr lang="en"/>
              <a:t>, and </a:t>
            </a:r>
            <a:r>
              <a:rPr b="1" lang="en">
                <a:solidFill>
                  <a:srgbClr val="BF9000"/>
                </a:solidFill>
              </a:rPr>
              <a:t>hydrophobic aromatic rings</a:t>
            </a:r>
            <a:r>
              <a:rPr lang="en"/>
              <a:t> were identified from template ligands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70" name="Google Shape;370;p21"/>
          <p:cNvPicPr preferRelativeResize="0"/>
          <p:nvPr/>
        </p:nvPicPr>
        <p:blipFill rotWithShape="1">
          <a:blip r:embed="rId3">
            <a:alphaModFix/>
          </a:blip>
          <a:srcRect b="0" l="20712" r="20712" t="0"/>
          <a:stretch/>
        </p:blipFill>
        <p:spPr>
          <a:xfrm>
            <a:off x="656900" y="1784187"/>
            <a:ext cx="3481877" cy="2943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1" name="Google Shape;371;p21"/>
          <p:cNvPicPr preferRelativeResize="0"/>
          <p:nvPr/>
        </p:nvPicPr>
        <p:blipFill rotWithShape="1">
          <a:blip r:embed="rId4">
            <a:alphaModFix/>
          </a:blip>
          <a:srcRect b="0" l="20712" r="20712" t="0"/>
          <a:stretch/>
        </p:blipFill>
        <p:spPr>
          <a:xfrm>
            <a:off x="5059600" y="1784200"/>
            <a:ext cx="3481877" cy="2943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72" name="Google Shape;372;p21"/>
          <p:cNvSpPr/>
          <p:nvPr/>
        </p:nvSpPr>
        <p:spPr>
          <a:xfrm>
            <a:off x="5219050" y="2438025"/>
            <a:ext cx="1071300" cy="9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"/>
          <p:cNvSpPr/>
          <p:nvPr/>
        </p:nvSpPr>
        <p:spPr>
          <a:xfrm rot="1144255">
            <a:off x="7023622" y="1947252"/>
            <a:ext cx="1051301" cy="2292544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1"/>
          <p:cNvSpPr txBox="1"/>
          <p:nvPr/>
        </p:nvSpPr>
        <p:spPr>
          <a:xfrm>
            <a:off x="698150" y="1416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of template ligands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1"/>
          <p:cNvSpPr txBox="1"/>
          <p:nvPr/>
        </p:nvSpPr>
        <p:spPr>
          <a:xfrm>
            <a:off x="5219038" y="1416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Conserved interaction sites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6" name="Google Shape;376;p21"/>
          <p:cNvCxnSpPr/>
          <p:nvPr/>
        </p:nvCxnSpPr>
        <p:spPr>
          <a:xfrm>
            <a:off x="4312388" y="3189825"/>
            <a:ext cx="573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7" name="Google Shape;377;p21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6343525" y="2571750"/>
            <a:ext cx="699900" cy="696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2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right: L4011, L4015</a:t>
            </a:r>
            <a:endParaRPr/>
          </a:p>
        </p:txBody>
      </p:sp>
      <p:sp>
        <p:nvSpPr>
          <p:cNvPr id="384" name="Google Shape;384;p22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22"/>
          <p:cNvPicPr preferRelativeResize="0"/>
          <p:nvPr/>
        </p:nvPicPr>
        <p:blipFill rotWithShape="1">
          <a:blip r:embed="rId3">
            <a:alphaModFix/>
          </a:blip>
          <a:srcRect b="0" l="22250" r="22257" t="0"/>
          <a:stretch/>
        </p:blipFill>
        <p:spPr>
          <a:xfrm>
            <a:off x="5000787" y="1291475"/>
            <a:ext cx="3368376" cy="29743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6" name="Google Shape;386;p22"/>
          <p:cNvPicPr preferRelativeResize="0"/>
          <p:nvPr/>
        </p:nvPicPr>
        <p:blipFill rotWithShape="1">
          <a:blip r:embed="rId4">
            <a:alphaModFix/>
          </a:blip>
          <a:srcRect b="0" l="22250" r="22257" t="0"/>
          <a:stretch/>
        </p:blipFill>
        <p:spPr>
          <a:xfrm>
            <a:off x="766487" y="1291475"/>
            <a:ext cx="3368376" cy="29743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7" name="Google Shape;387;p22"/>
          <p:cNvSpPr txBox="1"/>
          <p:nvPr>
            <p:ph idx="1" type="body"/>
          </p:nvPr>
        </p:nvSpPr>
        <p:spPr>
          <a:xfrm>
            <a:off x="311700" y="594875"/>
            <a:ext cx="85206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Models agreeing with the pharmacophore are accurate</a:t>
            </a:r>
            <a:endParaRPr/>
          </a:p>
        </p:txBody>
      </p:sp>
      <p:sp>
        <p:nvSpPr>
          <p:cNvPr id="388" name="Google Shape;388;p22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22"/>
          <p:cNvSpPr txBox="1"/>
          <p:nvPr/>
        </p:nvSpPr>
        <p:spPr>
          <a:xfrm>
            <a:off x="766475" y="42658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0.9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7P2G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2"/>
          <p:cNvSpPr txBox="1"/>
          <p:nvPr/>
        </p:nvSpPr>
        <p:spPr>
          <a:xfrm>
            <a:off x="5000763" y="42658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0.3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8CYZ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22"/>
          <p:cNvSpPr txBox="1"/>
          <p:nvPr/>
        </p:nvSpPr>
        <p:spPr>
          <a:xfrm>
            <a:off x="698150" y="9593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L4011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2"/>
          <p:cNvSpPr txBox="1"/>
          <p:nvPr/>
        </p:nvSpPr>
        <p:spPr>
          <a:xfrm>
            <a:off x="5219038" y="9593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L4015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"/>
          <p:cNvSpPr txBox="1"/>
          <p:nvPr>
            <p:ph type="title"/>
          </p:nvPr>
        </p:nvSpPr>
        <p:spPr>
          <a:xfrm>
            <a:off x="311700" y="2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L4002</a:t>
            </a:r>
            <a:endParaRPr/>
          </a:p>
        </p:txBody>
      </p:sp>
      <p:sp>
        <p:nvSpPr>
          <p:cNvPr id="398" name="Google Shape;398;p23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3"/>
          <p:cNvPicPr preferRelativeResize="0"/>
          <p:nvPr/>
        </p:nvPicPr>
        <p:blipFill rotWithShape="1">
          <a:blip r:embed="rId3">
            <a:alphaModFix/>
          </a:blip>
          <a:srcRect b="0" l="21965" r="21965" t="0"/>
          <a:stretch/>
        </p:blipFill>
        <p:spPr>
          <a:xfrm>
            <a:off x="5000787" y="1367675"/>
            <a:ext cx="3368377" cy="2974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0" name="Google Shape;400;p23"/>
          <p:cNvPicPr preferRelativeResize="0"/>
          <p:nvPr/>
        </p:nvPicPr>
        <p:blipFill rotWithShape="1">
          <a:blip r:embed="rId4">
            <a:alphaModFix/>
          </a:blip>
          <a:srcRect b="0" l="21965" r="21965" t="0"/>
          <a:stretch/>
        </p:blipFill>
        <p:spPr>
          <a:xfrm>
            <a:off x="766487" y="1367675"/>
            <a:ext cx="3368377" cy="2974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1" name="Google Shape;401;p23"/>
          <p:cNvSpPr txBox="1"/>
          <p:nvPr>
            <p:ph idx="1" type="body"/>
          </p:nvPr>
        </p:nvSpPr>
        <p:spPr>
          <a:xfrm>
            <a:off x="311700" y="518675"/>
            <a:ext cx="85206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999999"/>
                </a:solidFill>
              </a:rPr>
              <a:t>template ligand</a:t>
            </a:r>
            <a:r>
              <a:rPr lang="en">
                <a:solidFill>
                  <a:srgbClr val="999999"/>
                </a:solidFill>
              </a:rPr>
              <a:t> </a:t>
            </a:r>
            <a:r>
              <a:rPr lang="en"/>
              <a:t>deviated from the pharmacophore</a:t>
            </a:r>
            <a:endParaRPr/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The </a:t>
            </a:r>
            <a:r>
              <a:rPr b="1" lang="en">
                <a:solidFill>
                  <a:srgbClr val="FF00FF"/>
                </a:solidFill>
              </a:rPr>
              <a:t>experimental pose</a:t>
            </a:r>
            <a:r>
              <a:rPr lang="en"/>
              <a:t> followed </a:t>
            </a:r>
            <a:r>
              <a:rPr b="1" lang="en">
                <a:solidFill>
                  <a:srgbClr val="BF9000"/>
                </a:solidFill>
              </a:rPr>
              <a:t>conserved motif</a:t>
            </a:r>
            <a:r>
              <a:rPr lang="en"/>
              <a:t> density</a:t>
            </a:r>
            <a:endParaRPr/>
          </a:p>
        </p:txBody>
      </p:sp>
      <p:sp>
        <p:nvSpPr>
          <p:cNvPr id="402" name="Google Shape;402;p23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r>
              <a:rPr b="1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Conserved motifs</a:t>
            </a:r>
            <a:endParaRPr b="1" i="0" sz="15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3"/>
          <p:cNvSpPr txBox="1"/>
          <p:nvPr/>
        </p:nvSpPr>
        <p:spPr>
          <a:xfrm>
            <a:off x="766475" y="43420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7.1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2GZ7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3"/>
          <p:cNvSpPr txBox="1"/>
          <p:nvPr/>
        </p:nvSpPr>
        <p:spPr>
          <a:xfrm>
            <a:off x="5000763" y="43420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7.1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2GZ7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3"/>
          <p:cNvSpPr txBox="1"/>
          <p:nvPr/>
        </p:nvSpPr>
        <p:spPr>
          <a:xfrm>
            <a:off x="698150" y="1035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L4002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3"/>
          <p:cNvSpPr txBox="1"/>
          <p:nvPr/>
        </p:nvSpPr>
        <p:spPr>
          <a:xfrm>
            <a:off x="5219038" y="1035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L4002 + Conserved Motifs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p23"/>
          <p:cNvCxnSpPr/>
          <p:nvPr/>
        </p:nvCxnSpPr>
        <p:spPr>
          <a:xfrm>
            <a:off x="4281013" y="2854838"/>
            <a:ext cx="5736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Conserved motif identification (L4000 covalent ligands)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413" name="Google Shape;413;p24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Templates containing </a:t>
            </a:r>
            <a:r>
              <a:rPr b="1" lang="en">
                <a:solidFill>
                  <a:srgbClr val="783F04"/>
                </a:solidFill>
              </a:rPr>
              <a:t>covalent ligands</a:t>
            </a:r>
            <a:r>
              <a:rPr lang="en"/>
              <a:t> were used to identify </a:t>
            </a:r>
            <a:r>
              <a:rPr b="1" lang="en">
                <a:solidFill>
                  <a:srgbClr val="FF9900"/>
                </a:solidFill>
              </a:rPr>
              <a:t>attachment points </a:t>
            </a:r>
            <a:endParaRPr b="1">
              <a:solidFill>
                <a:srgbClr val="FF99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14" name="Google Shape;414;p24"/>
          <p:cNvPicPr preferRelativeResize="0"/>
          <p:nvPr/>
        </p:nvPicPr>
        <p:blipFill rotWithShape="1">
          <a:blip r:embed="rId3">
            <a:alphaModFix/>
          </a:blip>
          <a:srcRect b="0" l="20712" r="20712" t="0"/>
          <a:stretch/>
        </p:blipFill>
        <p:spPr>
          <a:xfrm>
            <a:off x="656900" y="1784187"/>
            <a:ext cx="3481877" cy="2943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4">
            <a:alphaModFix/>
          </a:blip>
          <a:srcRect b="0" l="20712" r="20712" t="0"/>
          <a:stretch/>
        </p:blipFill>
        <p:spPr>
          <a:xfrm>
            <a:off x="5059600" y="1784200"/>
            <a:ext cx="3481877" cy="2943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6" name="Google Shape;416;p24"/>
          <p:cNvSpPr txBox="1"/>
          <p:nvPr/>
        </p:nvSpPr>
        <p:spPr>
          <a:xfrm>
            <a:off x="698150" y="1416550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Covalent Ligand Templates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24"/>
          <p:cNvSpPr txBox="1"/>
          <p:nvPr/>
        </p:nvSpPr>
        <p:spPr>
          <a:xfrm>
            <a:off x="5187138" y="1233175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Covalent Ligands Templates + Conserved motifs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4"/>
          <p:cNvSpPr/>
          <p:nvPr/>
        </p:nvSpPr>
        <p:spPr>
          <a:xfrm>
            <a:off x="1210900" y="3166075"/>
            <a:ext cx="788700" cy="78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24"/>
          <p:cNvSpPr/>
          <p:nvPr/>
        </p:nvSpPr>
        <p:spPr>
          <a:xfrm>
            <a:off x="2974100" y="3107400"/>
            <a:ext cx="788700" cy="78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/>
          <p:nvPr/>
        </p:nvSpPr>
        <p:spPr>
          <a:xfrm>
            <a:off x="5681575" y="3226475"/>
            <a:ext cx="788700" cy="78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>
            <a:off x="7389250" y="3166075"/>
            <a:ext cx="788700" cy="788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5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right: L4003, L4013</a:t>
            </a:r>
            <a:endParaRPr/>
          </a:p>
        </p:txBody>
      </p:sp>
      <p:sp>
        <p:nvSpPr>
          <p:cNvPr id="428" name="Google Shape;428;p25"/>
          <p:cNvSpPr txBox="1"/>
          <p:nvPr>
            <p:ph idx="1" type="body"/>
          </p:nvPr>
        </p:nvSpPr>
        <p:spPr>
          <a:xfrm>
            <a:off x="311700" y="747275"/>
            <a:ext cx="8520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ct val="145161"/>
              <a:buNone/>
            </a:pPr>
            <a:r>
              <a:rPr b="1" lang="en" sz="1600">
                <a:solidFill>
                  <a:srgbClr val="38761D"/>
                </a:solidFill>
              </a:rPr>
              <a:t>Docked poses</a:t>
            </a:r>
            <a:r>
              <a:rPr lang="en" sz="1600"/>
              <a:t> were anchored near attachment points and poses which docked into </a:t>
            </a:r>
            <a:r>
              <a:rPr b="1" lang="en" sz="1600">
                <a:solidFill>
                  <a:srgbClr val="999999"/>
                </a:solidFill>
              </a:rPr>
              <a:t>conserved motifs </a:t>
            </a:r>
            <a:r>
              <a:rPr lang="en" sz="1600"/>
              <a:t>were selected</a:t>
            </a:r>
            <a:endParaRPr sz="1600"/>
          </a:p>
        </p:txBody>
      </p:sp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 b="0" l="20710" r="20715" t="0"/>
          <a:stretch/>
        </p:blipFill>
        <p:spPr>
          <a:xfrm>
            <a:off x="824925" y="1652376"/>
            <a:ext cx="3163644" cy="267403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0" name="Google Shape;430;p25"/>
          <p:cNvSpPr txBox="1"/>
          <p:nvPr/>
        </p:nvSpPr>
        <p:spPr>
          <a:xfrm>
            <a:off x="837275" y="1300175"/>
            <a:ext cx="32268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L4003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5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25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1" i="0" lang="en" sz="1400" u="none" cap="none" strike="noStrike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Conserved Motifs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783F04"/>
                </a:solidFill>
                <a:latin typeface="Arial"/>
                <a:ea typeface="Arial"/>
                <a:cs typeface="Arial"/>
                <a:sym typeface="Arial"/>
              </a:rPr>
              <a:t>Covalent Ligands</a:t>
            </a:r>
            <a:endParaRPr b="1" i="0" sz="1400" u="none" cap="none" strike="noStrike">
              <a:solidFill>
                <a:srgbClr val="783F0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5"/>
          <p:cNvSpPr txBox="1"/>
          <p:nvPr/>
        </p:nvSpPr>
        <p:spPr>
          <a:xfrm>
            <a:off x="829625" y="4326425"/>
            <a:ext cx="31638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1.1 Å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5RHB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25"/>
          <p:cNvPicPr preferRelativeResize="0"/>
          <p:nvPr/>
        </p:nvPicPr>
        <p:blipFill rotWithShape="1">
          <a:blip r:embed="rId4">
            <a:alphaModFix/>
          </a:blip>
          <a:srcRect b="0" l="20712" r="20712" t="0"/>
          <a:stretch/>
        </p:blipFill>
        <p:spPr>
          <a:xfrm>
            <a:off x="5222950" y="1691200"/>
            <a:ext cx="3163798" cy="267414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5" name="Google Shape;435;p25"/>
          <p:cNvSpPr txBox="1"/>
          <p:nvPr/>
        </p:nvSpPr>
        <p:spPr>
          <a:xfrm>
            <a:off x="5032400" y="1300175"/>
            <a:ext cx="3354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L4013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5"/>
          <p:cNvSpPr txBox="1"/>
          <p:nvPr/>
        </p:nvSpPr>
        <p:spPr>
          <a:xfrm>
            <a:off x="5222950" y="4404175"/>
            <a:ext cx="31638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1 RMSD: 0.9 Å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5RHB</a:t>
            </a:r>
            <a:endParaRPr b="1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6"/>
          <p:cNvPicPr preferRelativeResize="0"/>
          <p:nvPr/>
        </p:nvPicPr>
        <p:blipFill rotWithShape="1">
          <a:blip r:embed="rId3">
            <a:alphaModFix/>
          </a:blip>
          <a:srcRect b="13170" l="20312" r="10831" t="13251"/>
          <a:stretch/>
        </p:blipFill>
        <p:spPr>
          <a:xfrm rot="-580025">
            <a:off x="7461280" y="3603993"/>
            <a:ext cx="1145839" cy="129813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6"/>
          <p:cNvSpPr/>
          <p:nvPr/>
        </p:nvSpPr>
        <p:spPr>
          <a:xfrm>
            <a:off x="7155925" y="3075175"/>
            <a:ext cx="1724100" cy="1934100"/>
          </a:xfrm>
          <a:prstGeom prst="roundRect">
            <a:avLst>
              <a:gd fmla="val 5022" name="adj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26"/>
          <p:cNvPicPr preferRelativeResize="0"/>
          <p:nvPr/>
        </p:nvPicPr>
        <p:blipFill rotWithShape="1">
          <a:blip r:embed="rId3">
            <a:alphaModFix/>
          </a:blip>
          <a:srcRect b="13170" l="20312" r="10831" t="13251"/>
          <a:stretch/>
        </p:blipFill>
        <p:spPr>
          <a:xfrm rot="-545994">
            <a:off x="431450" y="2910875"/>
            <a:ext cx="1823275" cy="19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6"/>
          <p:cNvSpPr/>
          <p:nvPr/>
        </p:nvSpPr>
        <p:spPr>
          <a:xfrm>
            <a:off x="327575" y="2712650"/>
            <a:ext cx="2105100" cy="2296500"/>
          </a:xfrm>
          <a:prstGeom prst="roundRect">
            <a:avLst>
              <a:gd fmla="val 5022" name="adj"/>
            </a:avLst>
          </a:prstGeom>
          <a:noFill/>
          <a:ln cap="flat" cmpd="sng" w="19050">
            <a:solidFill>
              <a:srgbClr val="38761D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26"/>
          <p:cNvPicPr preferRelativeResize="0"/>
          <p:nvPr/>
        </p:nvPicPr>
        <p:blipFill rotWithShape="1">
          <a:blip r:embed="rId3">
            <a:alphaModFix/>
          </a:blip>
          <a:srcRect b="13170" l="20312" r="10831" t="13251"/>
          <a:stretch/>
        </p:blipFill>
        <p:spPr>
          <a:xfrm rot="-477309">
            <a:off x="2965929" y="2933741"/>
            <a:ext cx="1439690" cy="135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43814">
            <a:off x="5338812" y="1789524"/>
            <a:ext cx="1104925" cy="112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6"/>
          <p:cNvPicPr preferRelativeResize="0"/>
          <p:nvPr/>
        </p:nvPicPr>
        <p:blipFill rotWithShape="1">
          <a:blip r:embed="rId5">
            <a:alphaModFix/>
          </a:blip>
          <a:srcRect b="17048" l="35693" r="42240" t="33919"/>
          <a:stretch/>
        </p:blipFill>
        <p:spPr>
          <a:xfrm>
            <a:off x="5609138" y="2181667"/>
            <a:ext cx="197053" cy="21836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6"/>
          <p:cNvSpPr/>
          <p:nvPr/>
        </p:nvSpPr>
        <p:spPr>
          <a:xfrm>
            <a:off x="327563" y="1068017"/>
            <a:ext cx="2105100" cy="13074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013" y="1876825"/>
            <a:ext cx="809625" cy="4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6"/>
          <p:cNvSpPr txBox="1"/>
          <p:nvPr/>
        </p:nvSpPr>
        <p:spPr>
          <a:xfrm>
            <a:off x="203675" y="238200"/>
            <a:ext cx="875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Steps: Complete template-based protein-ligand structure prediction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9175" y="1472173"/>
            <a:ext cx="1823275" cy="1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6"/>
          <p:cNvSpPr txBox="1"/>
          <p:nvPr/>
        </p:nvSpPr>
        <p:spPr>
          <a:xfrm>
            <a:off x="542013" y="1147950"/>
            <a:ext cx="1617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sequence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64025" y="944428"/>
            <a:ext cx="1617600" cy="65017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6"/>
          <p:cNvSpPr/>
          <p:nvPr/>
        </p:nvSpPr>
        <p:spPr>
          <a:xfrm>
            <a:off x="1256325" y="1717375"/>
            <a:ext cx="189000" cy="1728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6"/>
          <p:cNvSpPr/>
          <p:nvPr/>
        </p:nvSpPr>
        <p:spPr>
          <a:xfrm>
            <a:off x="2982450" y="2014025"/>
            <a:ext cx="1564500" cy="4485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LigTBM search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6"/>
          <p:cNvSpPr/>
          <p:nvPr/>
        </p:nvSpPr>
        <p:spPr>
          <a:xfrm>
            <a:off x="7172150" y="985419"/>
            <a:ext cx="1724100" cy="16656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Evoformer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Structure module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6"/>
          <p:cNvSpPr txBox="1"/>
          <p:nvPr/>
        </p:nvSpPr>
        <p:spPr>
          <a:xfrm>
            <a:off x="9588350" y="1255413"/>
            <a:ext cx="1617600" cy="369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template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7278638" y="3131650"/>
            <a:ext cx="161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- anchor complex prediction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6"/>
          <p:cNvSpPr/>
          <p:nvPr/>
        </p:nvSpPr>
        <p:spPr>
          <a:xfrm>
            <a:off x="5062175" y="3111400"/>
            <a:ext cx="1769100" cy="18978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Torsional Diffusion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6"/>
          <p:cNvSpPr txBox="1"/>
          <p:nvPr/>
        </p:nvSpPr>
        <p:spPr>
          <a:xfrm>
            <a:off x="2862876" y="4435075"/>
            <a:ext cx="1769100" cy="400200"/>
          </a:xfrm>
          <a:prstGeom prst="rect">
            <a:avLst/>
          </a:prstGeom>
          <a:gradFill>
            <a:gsLst>
              <a:gs pos="0">
                <a:srgbClr val="D9EAD3"/>
              </a:gs>
              <a:gs pos="100000">
                <a:srgbClr val="38761D"/>
              </a:gs>
            </a:gsLst>
            <a:lin ang="10800025" scaled="0"/>
          </a:gradFill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Confidence score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6"/>
          <p:cNvSpPr/>
          <p:nvPr/>
        </p:nvSpPr>
        <p:spPr>
          <a:xfrm>
            <a:off x="2955900" y="907725"/>
            <a:ext cx="1617600" cy="723600"/>
          </a:xfrm>
          <a:prstGeom prst="can">
            <a:avLst>
              <a:gd fmla="val 2500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MSA 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26"/>
          <p:cNvSpPr txBox="1"/>
          <p:nvPr/>
        </p:nvSpPr>
        <p:spPr>
          <a:xfrm>
            <a:off x="9588363" y="1718125"/>
            <a:ext cx="1617600" cy="369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Anchor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26"/>
          <p:cNvPicPr preferRelativeResize="0"/>
          <p:nvPr/>
        </p:nvPicPr>
        <p:blipFill rotWithShape="1">
          <a:blip r:embed="rId9">
            <a:alphaModFix/>
          </a:blip>
          <a:srcRect b="16705" l="35659" r="37351" t="9241"/>
          <a:stretch/>
        </p:blipFill>
        <p:spPr>
          <a:xfrm>
            <a:off x="834700" y="3353091"/>
            <a:ext cx="420101" cy="6129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26"/>
          <p:cNvCxnSpPr>
            <a:stCxn id="448" idx="3"/>
            <a:endCxn id="461" idx="2"/>
          </p:cNvCxnSpPr>
          <p:nvPr/>
        </p:nvCxnSpPr>
        <p:spPr>
          <a:xfrm flipH="1" rot="10800000">
            <a:off x="2432663" y="1269617"/>
            <a:ext cx="523200" cy="4521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5" name="Google Shape;465;p26"/>
          <p:cNvCxnSpPr>
            <a:stCxn id="448" idx="3"/>
            <a:endCxn id="455" idx="1"/>
          </p:cNvCxnSpPr>
          <p:nvPr/>
        </p:nvCxnSpPr>
        <p:spPr>
          <a:xfrm>
            <a:off x="2432663" y="1721717"/>
            <a:ext cx="549900" cy="516600"/>
          </a:xfrm>
          <a:prstGeom prst="bentConnector3">
            <a:avLst>
              <a:gd fmla="val 48307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66" name="Google Shape;466;p26"/>
          <p:cNvPicPr preferRelativeResize="0"/>
          <p:nvPr/>
        </p:nvPicPr>
        <p:blipFill rotWithShape="1">
          <a:blip r:embed="rId5">
            <a:alphaModFix/>
          </a:blip>
          <a:srcRect b="17048" l="35693" r="42240" t="33919"/>
          <a:stretch/>
        </p:blipFill>
        <p:spPr>
          <a:xfrm>
            <a:off x="7655095" y="4013967"/>
            <a:ext cx="238172" cy="2992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26"/>
          <p:cNvCxnSpPr>
            <a:stCxn id="459" idx="1"/>
          </p:cNvCxnSpPr>
          <p:nvPr/>
        </p:nvCxnSpPr>
        <p:spPr>
          <a:xfrm flipH="1">
            <a:off x="4571375" y="4060300"/>
            <a:ext cx="490800" cy="1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8" name="Google Shape;468;p26"/>
          <p:cNvCxnSpPr>
            <a:endCxn id="453" idx="1"/>
          </p:cNvCxnSpPr>
          <p:nvPr/>
        </p:nvCxnSpPr>
        <p:spPr>
          <a:xfrm flipH="1" rot="10800000">
            <a:off x="4643425" y="1269515"/>
            <a:ext cx="4206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69" name="Google Shape;469;p26"/>
          <p:cNvCxnSpPr/>
          <p:nvPr/>
        </p:nvCxnSpPr>
        <p:spPr>
          <a:xfrm>
            <a:off x="6617188" y="1902775"/>
            <a:ext cx="49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0" name="Google Shape;470;p26"/>
          <p:cNvCxnSpPr/>
          <p:nvPr/>
        </p:nvCxnSpPr>
        <p:spPr>
          <a:xfrm flipH="1">
            <a:off x="8032125" y="2729900"/>
            <a:ext cx="1800" cy="26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471" name="Google Shape;471;p26"/>
          <p:cNvPicPr preferRelativeResize="0"/>
          <p:nvPr/>
        </p:nvPicPr>
        <p:blipFill rotWithShape="1">
          <a:blip r:embed="rId10">
            <a:alphaModFix/>
          </a:blip>
          <a:srcRect b="16560" l="35861" r="28459" t="8639"/>
          <a:stretch/>
        </p:blipFill>
        <p:spPr>
          <a:xfrm>
            <a:off x="3224897" y="3232233"/>
            <a:ext cx="461916" cy="4492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26"/>
          <p:cNvCxnSpPr/>
          <p:nvPr/>
        </p:nvCxnSpPr>
        <p:spPr>
          <a:xfrm flipH="1">
            <a:off x="6907500" y="4033875"/>
            <a:ext cx="172200" cy="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3" name="Google Shape;473;p26"/>
          <p:cNvCxnSpPr/>
          <p:nvPr/>
        </p:nvCxnSpPr>
        <p:spPr>
          <a:xfrm flipH="1">
            <a:off x="2559250" y="4034950"/>
            <a:ext cx="317100" cy="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74" name="Google Shape;474;p26"/>
          <p:cNvCxnSpPr/>
          <p:nvPr/>
        </p:nvCxnSpPr>
        <p:spPr>
          <a:xfrm flipH="1" rot="10800000">
            <a:off x="4664675" y="2375425"/>
            <a:ext cx="420600" cy="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75" name="Google Shape;475;p26"/>
          <p:cNvSpPr txBox="1"/>
          <p:nvPr/>
        </p:nvSpPr>
        <p:spPr>
          <a:xfrm>
            <a:off x="-1698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81" name="Google Shape;48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Using partial match substructures beyond maximum common substructure improves the results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Anchoring docked poses on conserved substructures improves chances of generating successful models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results demonstrate the usefulness of integrating machine learning with physics-based sampling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The approach is useful when there is a robust set of partial templates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482" name="Google Shape;482;p27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"/>
          <p:cNvSpPr txBox="1"/>
          <p:nvPr>
            <p:ph type="title"/>
          </p:nvPr>
        </p:nvSpPr>
        <p:spPr>
          <a:xfrm>
            <a:off x="311700" y="217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Extra slides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9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Overall success rates in CASP16 (Pharma Ligands)</a:t>
            </a:r>
            <a:endParaRPr/>
          </a:p>
        </p:txBody>
      </p:sp>
      <p:pic>
        <p:nvPicPr>
          <p:cNvPr id="493" name="Google Shape;4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617850"/>
            <a:ext cx="8046326" cy="44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9"/>
          <p:cNvSpPr txBox="1"/>
          <p:nvPr/>
        </p:nvSpPr>
        <p:spPr>
          <a:xfrm>
            <a:off x="7228125" y="1246675"/>
            <a:ext cx="1671000" cy="3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0"/>
          <p:cNvSpPr txBox="1"/>
          <p:nvPr>
            <p:ph type="title"/>
          </p:nvPr>
        </p:nvSpPr>
        <p:spPr>
          <a:xfrm>
            <a:off x="311700" y="182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Model quality is dependent on template availability</a:t>
            </a:r>
            <a:endParaRPr/>
          </a:p>
        </p:txBody>
      </p:sp>
      <p:sp>
        <p:nvSpPr>
          <p:cNvPr id="500" name="Google Shape;500;p30"/>
          <p:cNvSpPr txBox="1"/>
          <p:nvPr/>
        </p:nvSpPr>
        <p:spPr>
          <a:xfrm>
            <a:off x="6301475" y="1067700"/>
            <a:ext cx="21519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When a template is available, low RMSDs are typically achieved!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201" y="755475"/>
            <a:ext cx="5850701" cy="4388026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0"/>
          <p:cNvSpPr txBox="1"/>
          <p:nvPr/>
        </p:nvSpPr>
        <p:spPr>
          <a:xfrm>
            <a:off x="6301475" y="2812325"/>
            <a:ext cx="21519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 templates were found for 17 L3000 ligands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228600" y="2209800"/>
            <a:ext cx="2514600" cy="26670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Scoring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6400800" y="685800"/>
            <a:ext cx="2514600" cy="4191000"/>
          </a:xfrm>
          <a:prstGeom prst="roundRect">
            <a:avLst>
              <a:gd fmla="val 3208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Torsion sampling with positional constraints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228600" y="685800"/>
            <a:ext cx="2514600" cy="12192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search and </a:t>
            </a:r>
            <a:b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ligand identification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3314700" y="685800"/>
            <a:ext cx="2514600" cy="12192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Anchor mapping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2920950" y="1230300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6007050" y="1230300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3"/>
          <p:cNvSpPr/>
          <p:nvPr/>
        </p:nvSpPr>
        <p:spPr>
          <a:xfrm rot="-10795225">
            <a:off x="5988002" y="4283217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/>
          <p:nvPr/>
        </p:nvSpPr>
        <p:spPr>
          <a:xfrm rot="-10795225">
            <a:off x="2916302" y="4283217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6622350" y="1395150"/>
            <a:ext cx="2071500" cy="573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Physics-based sampling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3"/>
          <p:cNvPicPr preferRelativeResize="0"/>
          <p:nvPr/>
        </p:nvPicPr>
        <p:blipFill rotWithShape="1">
          <a:blip r:embed="rId3">
            <a:alphaModFix/>
          </a:blip>
          <a:srcRect b="0" l="22250" r="22257" t="0"/>
          <a:stretch/>
        </p:blipFill>
        <p:spPr>
          <a:xfrm>
            <a:off x="3849676" y="2095501"/>
            <a:ext cx="1523999" cy="13715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84" name="Google Shape;84;p3"/>
          <p:cNvGrpSpPr/>
          <p:nvPr/>
        </p:nvGrpSpPr>
        <p:grpSpPr>
          <a:xfrm>
            <a:off x="3953715" y="1279648"/>
            <a:ext cx="1236571" cy="549152"/>
            <a:chOff x="8425788" y="3443950"/>
            <a:chExt cx="2367548" cy="1008174"/>
          </a:xfrm>
        </p:grpSpPr>
        <p:pic>
          <p:nvPicPr>
            <p:cNvPr id="85" name="Google Shape;85;p3"/>
            <p:cNvPicPr preferRelativeResize="0"/>
            <p:nvPr/>
          </p:nvPicPr>
          <p:blipFill rotWithShape="1">
            <a:blip r:embed="rId4">
              <a:alphaModFix/>
            </a:blip>
            <a:srcRect b="53286" l="54187" r="4107" t="32899"/>
            <a:stretch/>
          </p:blipFill>
          <p:spPr>
            <a:xfrm>
              <a:off x="8425788" y="3443950"/>
              <a:ext cx="2367548" cy="1008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3"/>
            <p:cNvSpPr/>
            <p:nvPr/>
          </p:nvSpPr>
          <p:spPr>
            <a:xfrm>
              <a:off x="9090150" y="36770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9406900" y="34954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9721875" y="36770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9721875" y="40336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0036850" y="34954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346525" y="36770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346525" y="40336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036850" y="4224950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659300" y="3495475"/>
              <a:ext cx="108300" cy="108300"/>
            </a:xfrm>
            <a:prstGeom prst="ellipse">
              <a:avLst/>
            </a:prstGeom>
            <a:solidFill>
              <a:srgbClr val="FF9900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" name="Google Shape;95;p3"/>
          <p:cNvPicPr preferRelativeResize="0"/>
          <p:nvPr/>
        </p:nvPicPr>
        <p:blipFill rotWithShape="1">
          <a:blip r:embed="rId5">
            <a:alphaModFix/>
          </a:blip>
          <a:srcRect b="28862" l="0" r="0" t="26283"/>
          <a:stretch/>
        </p:blipFill>
        <p:spPr>
          <a:xfrm>
            <a:off x="772213" y="1289503"/>
            <a:ext cx="1456176" cy="54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/>
          <p:nvPr/>
        </p:nvSpPr>
        <p:spPr>
          <a:xfrm>
            <a:off x="3305400" y="3657600"/>
            <a:ext cx="2485800" cy="1219200"/>
          </a:xfrm>
          <a:prstGeom prst="roundRect">
            <a:avLst>
              <a:gd fmla="val 5022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Clustering by RMSD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"/>
          <p:cNvSpPr txBox="1"/>
          <p:nvPr/>
        </p:nvSpPr>
        <p:spPr>
          <a:xfrm>
            <a:off x="228600" y="76200"/>
            <a:ext cx="821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Overview of the </a:t>
            </a:r>
            <a:r>
              <a:rPr lang="en" sz="2000">
                <a:solidFill>
                  <a:schemeClr val="dk1"/>
                </a:solidFill>
              </a:rPr>
              <a:t>ClusPro LigTBM diffusion</a:t>
            </a: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pipeline (inspired by D3R)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7800" y="4085180"/>
            <a:ext cx="964713" cy="69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"/>
          <p:cNvPicPr preferRelativeResize="0"/>
          <p:nvPr/>
        </p:nvPicPr>
        <p:blipFill rotWithShape="1">
          <a:blip r:embed="rId7">
            <a:alphaModFix/>
          </a:blip>
          <a:srcRect b="2444" l="0" r="0" t="2443"/>
          <a:stretch/>
        </p:blipFill>
        <p:spPr>
          <a:xfrm>
            <a:off x="360181" y="2835174"/>
            <a:ext cx="2251430" cy="170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1934725" y="2810650"/>
            <a:ext cx="642300" cy="4854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99150" y="4282775"/>
            <a:ext cx="763077" cy="52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3"/>
          <p:cNvCxnSpPr/>
          <p:nvPr/>
        </p:nvCxnSpPr>
        <p:spPr>
          <a:xfrm flipH="1" rot="10800000">
            <a:off x="6986726" y="4568424"/>
            <a:ext cx="217200" cy="1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3" name="Google Shape;103;p3"/>
          <p:cNvCxnSpPr/>
          <p:nvPr/>
        </p:nvCxnSpPr>
        <p:spPr>
          <a:xfrm>
            <a:off x="7205462" y="4567426"/>
            <a:ext cx="133800" cy="1332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4" name="Google Shape;104;p3"/>
          <p:cNvCxnSpPr/>
          <p:nvPr/>
        </p:nvCxnSpPr>
        <p:spPr>
          <a:xfrm flipH="1" rot="10800000">
            <a:off x="7337748" y="4551275"/>
            <a:ext cx="48900" cy="1413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05" name="Google Shape;10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99150" y="3554275"/>
            <a:ext cx="763077" cy="52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3"/>
          <p:cNvCxnSpPr/>
          <p:nvPr/>
        </p:nvCxnSpPr>
        <p:spPr>
          <a:xfrm flipH="1" rot="10800000">
            <a:off x="6986726" y="3839924"/>
            <a:ext cx="217200" cy="1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07" name="Google Shape;107;p3"/>
          <p:cNvCxnSpPr/>
          <p:nvPr/>
        </p:nvCxnSpPr>
        <p:spPr>
          <a:xfrm>
            <a:off x="7205462" y="3838926"/>
            <a:ext cx="133800" cy="1332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08" name="Google Shape;10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99150" y="2774950"/>
            <a:ext cx="763077" cy="521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p3"/>
          <p:cNvCxnSpPr/>
          <p:nvPr/>
        </p:nvCxnSpPr>
        <p:spPr>
          <a:xfrm flipH="1" rot="10800000">
            <a:off x="6986726" y="3060599"/>
            <a:ext cx="217200" cy="1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0" name="Google Shape;110;p3"/>
          <p:cNvPicPr preferRelativeResize="0"/>
          <p:nvPr/>
        </p:nvPicPr>
        <p:blipFill rotWithShape="1">
          <a:blip r:embed="rId9">
            <a:alphaModFix/>
          </a:blip>
          <a:srcRect b="15253" l="35122" r="30294" t="14938"/>
          <a:stretch/>
        </p:blipFill>
        <p:spPr>
          <a:xfrm>
            <a:off x="8047250" y="2774952"/>
            <a:ext cx="485484" cy="5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10">
            <a:alphaModFix/>
          </a:blip>
          <a:srcRect b="16769" l="35555" r="28114" t="21954"/>
          <a:stretch/>
        </p:blipFill>
        <p:spPr>
          <a:xfrm>
            <a:off x="8047250" y="3530325"/>
            <a:ext cx="537027" cy="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11">
            <a:alphaModFix/>
          </a:blip>
          <a:srcRect b="16773" l="35784" r="31666" t="15912"/>
          <a:stretch/>
        </p:blipFill>
        <p:spPr>
          <a:xfrm>
            <a:off x="8053059" y="4235250"/>
            <a:ext cx="473861" cy="5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 rot="5404775">
            <a:off x="7651527" y="3435792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"/>
          <p:cNvSpPr/>
          <p:nvPr/>
        </p:nvSpPr>
        <p:spPr>
          <a:xfrm rot="5404775">
            <a:off x="7651527" y="4157542"/>
            <a:ext cx="2160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6622350" y="2085050"/>
            <a:ext cx="2071500" cy="573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Diffusion model sampling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1"/>
          <p:cNvPicPr preferRelativeResize="0"/>
          <p:nvPr/>
        </p:nvPicPr>
        <p:blipFill rotWithShape="1">
          <a:blip r:embed="rId3">
            <a:alphaModFix/>
          </a:blip>
          <a:srcRect b="0" l="21965" r="21965" t="0"/>
          <a:stretch/>
        </p:blipFill>
        <p:spPr>
          <a:xfrm>
            <a:off x="5009137" y="1170075"/>
            <a:ext cx="3368377" cy="2974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8" name="Google Shape;508;p31"/>
          <p:cNvPicPr preferRelativeResize="0"/>
          <p:nvPr/>
        </p:nvPicPr>
        <p:blipFill rotWithShape="1">
          <a:blip r:embed="rId4">
            <a:alphaModFix/>
          </a:blip>
          <a:srcRect b="0" l="21965" r="21965" t="0"/>
          <a:stretch/>
        </p:blipFill>
        <p:spPr>
          <a:xfrm>
            <a:off x="766487" y="1170075"/>
            <a:ext cx="3368377" cy="29743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9" name="Google Shape;509;p31"/>
          <p:cNvSpPr txBox="1"/>
          <p:nvPr>
            <p:ph idx="1" type="body"/>
          </p:nvPr>
        </p:nvSpPr>
        <p:spPr>
          <a:xfrm>
            <a:off x="311700" y="671075"/>
            <a:ext cx="85206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Diverse pose selection improved results</a:t>
            </a:r>
            <a:endParaRPr/>
          </a:p>
        </p:txBody>
      </p:sp>
      <p:sp>
        <p:nvSpPr>
          <p:cNvPr id="510" name="Google Shape;510;p31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right: L2002</a:t>
            </a:r>
            <a:endParaRPr/>
          </a:p>
        </p:txBody>
      </p:sp>
      <p:sp>
        <p:nvSpPr>
          <p:cNvPr id="511" name="Google Shape;511;p31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1"/>
          <p:cNvSpPr txBox="1"/>
          <p:nvPr/>
        </p:nvSpPr>
        <p:spPr>
          <a:xfrm>
            <a:off x="766475" y="41444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2 RMSD: 2.9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1T32 (Rec) 4K69 (Lig)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1"/>
          <p:cNvSpPr txBox="1"/>
          <p:nvPr/>
        </p:nvSpPr>
        <p:spPr>
          <a:xfrm>
            <a:off x="5009113" y="4144400"/>
            <a:ext cx="3368400" cy="6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 4 RMSD: 1.4 Å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1KYN (Rec) 4K69 (Lig)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1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2"/>
          <p:cNvSpPr txBox="1"/>
          <p:nvPr>
            <p:ph type="title"/>
          </p:nvPr>
        </p:nvSpPr>
        <p:spPr>
          <a:xfrm>
            <a:off x="311700" y="174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What went wrong: L3109</a:t>
            </a:r>
            <a:endParaRPr/>
          </a:p>
        </p:txBody>
      </p:sp>
      <p:sp>
        <p:nvSpPr>
          <p:cNvPr id="520" name="Google Shape;520;p32"/>
          <p:cNvSpPr txBox="1"/>
          <p:nvPr>
            <p:ph idx="1" type="body"/>
          </p:nvPr>
        </p:nvSpPr>
        <p:spPr>
          <a:xfrm>
            <a:off x="311700" y="747275"/>
            <a:ext cx="8520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Anchor atom positions in the template ligand were not conserved in the experimental binding pose</a:t>
            </a:r>
            <a:endParaRPr/>
          </a:p>
        </p:txBody>
      </p:sp>
      <p:pic>
        <p:nvPicPr>
          <p:cNvPr id="521" name="Google Shape;521;p32"/>
          <p:cNvPicPr preferRelativeResize="0"/>
          <p:nvPr/>
        </p:nvPicPr>
        <p:blipFill rotWithShape="1">
          <a:blip r:embed="rId3">
            <a:alphaModFix/>
          </a:blip>
          <a:srcRect b="0" l="21468" r="7462" t="0"/>
          <a:stretch/>
        </p:blipFill>
        <p:spPr>
          <a:xfrm>
            <a:off x="4767338" y="1544350"/>
            <a:ext cx="4010525" cy="27937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2" name="Google Shape;522;p32"/>
          <p:cNvPicPr preferRelativeResize="0"/>
          <p:nvPr/>
        </p:nvPicPr>
        <p:blipFill rotWithShape="1">
          <a:blip r:embed="rId4">
            <a:alphaModFix/>
          </a:blip>
          <a:srcRect b="0" l="14461" r="14468" t="0"/>
          <a:stretch/>
        </p:blipFill>
        <p:spPr>
          <a:xfrm>
            <a:off x="366138" y="1544350"/>
            <a:ext cx="4010525" cy="27937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23" name="Google Shape;523;p32"/>
          <p:cNvCxnSpPr/>
          <p:nvPr/>
        </p:nvCxnSpPr>
        <p:spPr>
          <a:xfrm>
            <a:off x="4420050" y="2941225"/>
            <a:ext cx="303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24" name="Google Shape;524;p32"/>
          <p:cNvSpPr txBox="1"/>
          <p:nvPr/>
        </p:nvSpPr>
        <p:spPr>
          <a:xfrm>
            <a:off x="545763" y="4338125"/>
            <a:ext cx="36513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Template PDB: 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8C3O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2"/>
          <p:cNvSpPr txBox="1"/>
          <p:nvPr/>
        </p:nvSpPr>
        <p:spPr>
          <a:xfrm>
            <a:off x="5001250" y="4405950"/>
            <a:ext cx="3542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RMSD = 10.8 A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2"/>
          <p:cNvSpPr txBox="1"/>
          <p:nvPr/>
        </p:nvSpPr>
        <p:spPr>
          <a:xfrm>
            <a:off x="1833000" y="4782800"/>
            <a:ext cx="73110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Key: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5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Template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Model Ligand</a:t>
            </a:r>
            <a:r>
              <a:rPr b="0" i="0" lang="en" sz="1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Experimental ligand</a:t>
            </a:r>
            <a:endParaRPr b="1" i="0" sz="15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9870" y="1139925"/>
            <a:ext cx="4747155" cy="356035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Performance is dependent on ligand flexibility</a:t>
            </a:r>
            <a:endParaRPr/>
          </a:p>
        </p:txBody>
      </p:sp>
      <p:pic>
        <p:nvPicPr>
          <p:cNvPr id="533" name="Google Shape;53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75" y="1139925"/>
            <a:ext cx="4747155" cy="356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8250" y="996575"/>
            <a:ext cx="4505750" cy="337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4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Success rates in L1000 (Pharma Ligands)</a:t>
            </a:r>
            <a:endParaRPr/>
          </a:p>
        </p:txBody>
      </p:sp>
      <p:pic>
        <p:nvPicPr>
          <p:cNvPr id="540" name="Google Shape;54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2089"/>
            <a:ext cx="4505750" cy="33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8250" y="996575"/>
            <a:ext cx="4505750" cy="337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5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Success rates in L2000 (Pharma Ligands)</a:t>
            </a:r>
            <a:endParaRPr/>
          </a:p>
        </p:txBody>
      </p:sp>
      <p:pic>
        <p:nvPicPr>
          <p:cNvPr id="547" name="Google Shape;54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2089"/>
            <a:ext cx="4505750" cy="33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8250" y="996575"/>
            <a:ext cx="4505750" cy="337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6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Success rates in L3000 (Pharma Ligands)</a:t>
            </a:r>
            <a:endParaRPr/>
          </a:p>
        </p:txBody>
      </p:sp>
      <p:pic>
        <p:nvPicPr>
          <p:cNvPr id="554" name="Google Shape;55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2089"/>
            <a:ext cx="4505750" cy="33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8250" y="996575"/>
            <a:ext cx="4505750" cy="3379306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7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Success rates in L4000 (Pharma Ligands)</a:t>
            </a:r>
            <a:endParaRPr/>
          </a:p>
        </p:txBody>
      </p:sp>
      <p:pic>
        <p:nvPicPr>
          <p:cNvPr id="561" name="Google Shape;56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882089"/>
            <a:ext cx="4505750" cy="33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Slide with L4000 covalent ligand examples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9"/>
          <p:cNvSpPr txBox="1"/>
          <p:nvPr>
            <p:ph idx="1" type="body"/>
          </p:nvPr>
        </p:nvSpPr>
        <p:spPr>
          <a:xfrm>
            <a:off x="311700" y="773325"/>
            <a:ext cx="85206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Poses are scored using a combination of orthogonal metrics:</a:t>
            </a:r>
            <a:endParaRPr/>
          </a:p>
        </p:txBody>
      </p:sp>
      <p:sp>
        <p:nvSpPr>
          <p:cNvPr id="572" name="Google Shape;572;p39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5. Ranking and selecting poses</a:t>
            </a:r>
            <a:endParaRPr/>
          </a:p>
        </p:txBody>
      </p:sp>
      <p:sp>
        <p:nvSpPr>
          <p:cNvPr id="573" name="Google Shape;573;p39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4" name="Google Shape;574;p39"/>
          <p:cNvGrpSpPr/>
          <p:nvPr/>
        </p:nvGrpSpPr>
        <p:grpSpPr>
          <a:xfrm>
            <a:off x="2533950" y="1343888"/>
            <a:ext cx="6336650" cy="3630438"/>
            <a:chOff x="1835700" y="1343875"/>
            <a:chExt cx="6336650" cy="3630438"/>
          </a:xfrm>
        </p:grpSpPr>
        <p:sp>
          <p:nvSpPr>
            <p:cNvPr id="575" name="Google Shape;575;p39"/>
            <p:cNvSpPr/>
            <p:nvPr/>
          </p:nvSpPr>
          <p:spPr>
            <a:xfrm>
              <a:off x="1835700" y="1708450"/>
              <a:ext cx="2072100" cy="572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Overlap with volume of template ligands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1835700" y="2571750"/>
              <a:ext cx="2072100" cy="572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Selection by chemists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1835700" y="3435050"/>
              <a:ext cx="2072100" cy="572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DiffDock confidence model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1835700" y="4248600"/>
              <a:ext cx="2072100" cy="5727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Cluster Size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9" name="Google Shape;579;p39"/>
            <p:cNvCxnSpPr>
              <a:stCxn id="575" idx="3"/>
            </p:cNvCxnSpPr>
            <p:nvPr/>
          </p:nvCxnSpPr>
          <p:spPr>
            <a:xfrm>
              <a:off x="3907800" y="1994800"/>
              <a:ext cx="2679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580" name="Google Shape;580;p39"/>
            <p:cNvSpPr/>
            <p:nvPr/>
          </p:nvSpPr>
          <p:spPr>
            <a:xfrm>
              <a:off x="4242425" y="1861450"/>
              <a:ext cx="267900" cy="2667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4636575" y="1861450"/>
              <a:ext cx="267900" cy="266700"/>
            </a:xfrm>
            <a:prstGeom prst="rect">
              <a:avLst/>
            </a:prstGeom>
            <a:solidFill>
              <a:srgbClr val="6AA84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5030725" y="1861450"/>
              <a:ext cx="267900" cy="2667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9"/>
            <p:cNvSpPr txBox="1"/>
            <p:nvPr/>
          </p:nvSpPr>
          <p:spPr>
            <a:xfrm>
              <a:off x="1835700" y="1343875"/>
              <a:ext cx="20721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Metric</a:t>
              </a:r>
              <a:endParaRPr b="1" i="0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9"/>
            <p:cNvSpPr txBox="1"/>
            <p:nvPr/>
          </p:nvSpPr>
          <p:spPr>
            <a:xfrm>
              <a:off x="4132725" y="1343875"/>
              <a:ext cx="12756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Best Poses</a:t>
              </a:r>
              <a:endParaRPr b="1" i="0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5" name="Google Shape;585;p39"/>
            <p:cNvCxnSpPr/>
            <p:nvPr/>
          </p:nvCxnSpPr>
          <p:spPr>
            <a:xfrm>
              <a:off x="3907800" y="2858100"/>
              <a:ext cx="2679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86" name="Google Shape;586;p39"/>
            <p:cNvCxnSpPr/>
            <p:nvPr/>
          </p:nvCxnSpPr>
          <p:spPr>
            <a:xfrm>
              <a:off x="3907800" y="3721400"/>
              <a:ext cx="2679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87" name="Google Shape;587;p39"/>
            <p:cNvCxnSpPr/>
            <p:nvPr/>
          </p:nvCxnSpPr>
          <p:spPr>
            <a:xfrm>
              <a:off x="3907800" y="4534950"/>
              <a:ext cx="2679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588" name="Google Shape;588;p39"/>
            <p:cNvSpPr/>
            <p:nvPr/>
          </p:nvSpPr>
          <p:spPr>
            <a:xfrm>
              <a:off x="4242425" y="2724750"/>
              <a:ext cx="267900" cy="2667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4636575" y="2724750"/>
              <a:ext cx="267900" cy="266700"/>
            </a:xfrm>
            <a:prstGeom prst="rect">
              <a:avLst/>
            </a:prstGeom>
            <a:solidFill>
              <a:srgbClr val="6AA84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5030725" y="2724750"/>
              <a:ext cx="267900" cy="266700"/>
            </a:xfrm>
            <a:prstGeom prst="rect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4242425" y="3588050"/>
              <a:ext cx="267900" cy="266700"/>
            </a:xfrm>
            <a:prstGeom prst="rect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4636575" y="3588050"/>
              <a:ext cx="267900" cy="2667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5030725" y="3588050"/>
              <a:ext cx="267900" cy="2667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4242425" y="4401600"/>
              <a:ext cx="267900" cy="266700"/>
            </a:xfrm>
            <a:prstGeom prst="rect">
              <a:avLst/>
            </a:prstGeom>
            <a:solidFill>
              <a:srgbClr val="FF9900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4636575" y="4401600"/>
              <a:ext cx="267900" cy="266700"/>
            </a:xfrm>
            <a:prstGeom prst="rect">
              <a:avLst/>
            </a:prstGeom>
            <a:solidFill>
              <a:srgbClr val="FF00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5030725" y="4401600"/>
              <a:ext cx="267900" cy="266700"/>
            </a:xfrm>
            <a:prstGeom prst="rect">
              <a:avLst/>
            </a:prstGeom>
            <a:solidFill>
              <a:srgbClr val="4A86E8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5365350" y="1994800"/>
              <a:ext cx="425100" cy="2540100"/>
            </a:xfrm>
            <a:prstGeom prst="rightBrace">
              <a:avLst>
                <a:gd fmla="val 50000" name="adj1"/>
                <a:gd fmla="val 50000" name="adj2"/>
              </a:avLst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9"/>
            <p:cNvSpPr txBox="1"/>
            <p:nvPr/>
          </p:nvSpPr>
          <p:spPr>
            <a:xfrm>
              <a:off x="5920975" y="1389813"/>
              <a:ext cx="2099100" cy="32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sng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Selected Poses</a:t>
              </a:r>
              <a:endParaRPr b="1" i="0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9"/>
            <p:cNvSpPr txBox="1"/>
            <p:nvPr/>
          </p:nvSpPr>
          <p:spPr>
            <a:xfrm>
              <a:off x="5965550" y="4401613"/>
              <a:ext cx="22068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Final poses score well in multiple metrics!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00" name="Google Shape;600;p39"/>
          <p:cNvCxnSpPr/>
          <p:nvPr/>
        </p:nvCxnSpPr>
        <p:spPr>
          <a:xfrm>
            <a:off x="2227725" y="3082588"/>
            <a:ext cx="267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601" name="Google Shape;601;p39"/>
          <p:cNvGrpSpPr/>
          <p:nvPr/>
        </p:nvGrpSpPr>
        <p:grpSpPr>
          <a:xfrm>
            <a:off x="153794" y="1965417"/>
            <a:ext cx="2035603" cy="2602501"/>
            <a:chOff x="137969" y="1635829"/>
            <a:chExt cx="2035603" cy="2602501"/>
          </a:xfrm>
        </p:grpSpPr>
        <p:grpSp>
          <p:nvGrpSpPr>
            <p:cNvPr id="602" name="Google Shape;602;p39"/>
            <p:cNvGrpSpPr/>
            <p:nvPr/>
          </p:nvGrpSpPr>
          <p:grpSpPr>
            <a:xfrm>
              <a:off x="210944" y="1760754"/>
              <a:ext cx="1962628" cy="2477576"/>
              <a:chOff x="6061997" y="1895337"/>
              <a:chExt cx="2241466" cy="2829575"/>
            </a:xfrm>
          </p:grpSpPr>
          <p:pic>
            <p:nvPicPr>
              <p:cNvPr id="603" name="Google Shape;603;p39"/>
              <p:cNvPicPr preferRelativeResize="0"/>
              <p:nvPr/>
            </p:nvPicPr>
            <p:blipFill rotWithShape="1">
              <a:blip r:embed="rId3">
                <a:alphaModFix/>
              </a:blip>
              <a:srcRect b="0" l="32398" r="30338" t="0"/>
              <a:stretch/>
            </p:blipFill>
            <p:spPr>
              <a:xfrm>
                <a:off x="6264772" y="2066612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rgbClr val="4A86E8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604" name="Google Shape;604;p39"/>
              <p:cNvPicPr preferRelativeResize="0"/>
              <p:nvPr/>
            </p:nvPicPr>
            <p:blipFill rotWithShape="1">
              <a:blip r:embed="rId4">
                <a:alphaModFix/>
              </a:blip>
              <a:srcRect b="0" l="31367" r="31369" t="0"/>
              <a:stretch/>
            </p:blipFill>
            <p:spPr>
              <a:xfrm>
                <a:off x="6159697" y="2001387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605" name="Google Shape;605;p39"/>
              <p:cNvPicPr preferRelativeResize="0"/>
              <p:nvPr/>
            </p:nvPicPr>
            <p:blipFill rotWithShape="1">
              <a:blip r:embed="rId4">
                <a:alphaModFix/>
              </a:blip>
              <a:srcRect b="0" l="31367" r="31369" t="0"/>
              <a:stretch/>
            </p:blipFill>
            <p:spPr>
              <a:xfrm>
                <a:off x="6061997" y="1895337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rgbClr val="FF00FF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pic>
          <p:nvPicPr>
            <p:cNvPr id="606" name="Google Shape;606;p39"/>
            <p:cNvPicPr preferRelativeResize="0"/>
            <p:nvPr/>
          </p:nvPicPr>
          <p:blipFill rotWithShape="1">
            <a:blip r:embed="rId4">
              <a:alphaModFix/>
            </a:blip>
            <a:srcRect b="0" l="31367" r="31369" t="0"/>
            <a:stretch/>
          </p:blipFill>
          <p:spPr>
            <a:xfrm>
              <a:off x="137969" y="1635829"/>
              <a:ext cx="1785078" cy="2327606"/>
            </a:xfrm>
            <a:prstGeom prst="rect">
              <a:avLst/>
            </a:prstGeom>
            <a:noFill/>
            <a:ln cap="flat" cmpd="sng" w="28575">
              <a:solidFill>
                <a:srgbClr val="6AA84F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607" name="Google Shape;607;p39"/>
          <p:cNvSpPr txBox="1"/>
          <p:nvPr/>
        </p:nvSpPr>
        <p:spPr>
          <a:xfrm>
            <a:off x="12100" y="1343900"/>
            <a:ext cx="2319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Diverse Low Energy Poses</a:t>
            </a:r>
            <a:endParaRPr b="1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8" name="Google Shape;608;p3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6933219" y="2036167"/>
            <a:ext cx="1785078" cy="2327607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9" name="Google Shape;609;p3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6786469" y="1925942"/>
            <a:ext cx="1785078" cy="2327607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0" name="Google Shape;610;p3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6663794" y="1842579"/>
            <a:ext cx="1785078" cy="2327607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1. Identify homologous </a:t>
            </a:r>
            <a:r>
              <a:rPr i="1" lang="en"/>
              <a:t>holo</a:t>
            </a:r>
            <a:r>
              <a:rPr lang="en"/>
              <a:t> structures in the PDB</a:t>
            </a:r>
            <a:endParaRPr/>
          </a:p>
        </p:txBody>
      </p:sp>
      <p:sp>
        <p:nvSpPr>
          <p:cNvPr id="121" name="Google Shape;121;p5"/>
          <p:cNvSpPr txBox="1"/>
          <p:nvPr/>
        </p:nvSpPr>
        <p:spPr>
          <a:xfrm>
            <a:off x="2289600" y="773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5"/>
          <p:cNvSpPr txBox="1"/>
          <p:nvPr/>
        </p:nvSpPr>
        <p:spPr>
          <a:xfrm>
            <a:off x="155500" y="616650"/>
            <a:ext cx="87318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Inputs: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 Sequence: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FTASRIKRAEWDEGPPTVLSDSPWTATSGSCKGRCFELQEVGP…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Ligand SMILES: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4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COc1cc(C(=O)N2C[C@@H]3CN(C(=O)c4ccc5[nH]nnc5c4)C[C@H]3C2)cc2ccccc12</a:t>
            </a:r>
            <a:endParaRPr b="0" i="0" sz="14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5"/>
          <p:cNvCxnSpPr/>
          <p:nvPr/>
        </p:nvCxnSpPr>
        <p:spPr>
          <a:xfrm>
            <a:off x="4243800" y="1666350"/>
            <a:ext cx="0" cy="555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24" name="Google Shape;124;p5"/>
          <p:cNvGrpSpPr/>
          <p:nvPr/>
        </p:nvGrpSpPr>
        <p:grpSpPr>
          <a:xfrm>
            <a:off x="511050" y="1767812"/>
            <a:ext cx="4321425" cy="2905275"/>
            <a:chOff x="811600" y="1944012"/>
            <a:chExt cx="4321425" cy="2905275"/>
          </a:xfrm>
        </p:grpSpPr>
        <p:pic>
          <p:nvPicPr>
            <p:cNvPr id="125" name="Google Shape;125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11600" y="1944012"/>
              <a:ext cx="3469002" cy="2905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" name="Google Shape;126;p5"/>
            <p:cNvSpPr/>
            <p:nvPr/>
          </p:nvSpPr>
          <p:spPr>
            <a:xfrm>
              <a:off x="1988525" y="3266075"/>
              <a:ext cx="711000" cy="3666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7" name="Google Shape;127;p5"/>
            <p:cNvCxnSpPr/>
            <p:nvPr/>
          </p:nvCxnSpPr>
          <p:spPr>
            <a:xfrm flipH="1" rot="10800000">
              <a:off x="2702725" y="2431450"/>
              <a:ext cx="2430300" cy="843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8" name="Google Shape;128;p5"/>
            <p:cNvCxnSpPr/>
            <p:nvPr/>
          </p:nvCxnSpPr>
          <p:spPr>
            <a:xfrm>
              <a:off x="2702725" y="3630325"/>
              <a:ext cx="2419500" cy="3786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9" name="Google Shape;129;p5"/>
          <p:cNvSpPr txBox="1"/>
          <p:nvPr/>
        </p:nvSpPr>
        <p:spPr>
          <a:xfrm>
            <a:off x="399900" y="4610250"/>
            <a:ext cx="38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 of homologous receptors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829300" y="3996125"/>
            <a:ext cx="38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 b="28862" l="0" r="0" t="26283"/>
          <a:stretch/>
        </p:blipFill>
        <p:spPr>
          <a:xfrm>
            <a:off x="4829300" y="2266255"/>
            <a:ext cx="4177050" cy="1569076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" name="Google Shape;132;p5"/>
          <p:cNvSpPr txBox="1"/>
          <p:nvPr/>
        </p:nvSpPr>
        <p:spPr>
          <a:xfrm>
            <a:off x="5043400" y="3996125"/>
            <a:ext cx="38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Identify conserved interaction sites in the ensemble of bound ligands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4256350" y="1666350"/>
            <a:ext cx="284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≥ 50% sequence identify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2. Identify similar ligands in the ensemble</a:t>
            </a:r>
            <a:endParaRPr/>
          </a:p>
        </p:txBody>
      </p:sp>
      <p:sp>
        <p:nvSpPr>
          <p:cNvPr id="140" name="Google Shape;140;p6"/>
          <p:cNvSpPr txBox="1"/>
          <p:nvPr/>
        </p:nvSpPr>
        <p:spPr>
          <a:xfrm>
            <a:off x="394950" y="773325"/>
            <a:ext cx="85206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Identify </a:t>
            </a:r>
            <a:r>
              <a:rPr b="1" i="0" lang="en" sz="1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conserved motifs</a:t>
            </a: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in crystallized ligands that resemble motifs in the </a:t>
            </a:r>
            <a:r>
              <a:rPr b="1" i="0" lang="en" sz="1800" u="none" cap="none" strike="noStrik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target ligand</a:t>
            </a:r>
            <a:endParaRPr b="0" i="0" sz="1800" u="none" cap="none" strike="noStrik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 txBox="1"/>
          <p:nvPr/>
        </p:nvSpPr>
        <p:spPr>
          <a:xfrm>
            <a:off x="194975" y="4452125"/>
            <a:ext cx="1755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Target ligand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" name="Google Shape;142;p6"/>
          <p:cNvCxnSpPr/>
          <p:nvPr/>
        </p:nvCxnSpPr>
        <p:spPr>
          <a:xfrm>
            <a:off x="2154225" y="3098938"/>
            <a:ext cx="844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3" name="Google Shape;143;p6"/>
          <p:cNvSpPr txBox="1"/>
          <p:nvPr/>
        </p:nvSpPr>
        <p:spPr>
          <a:xfrm>
            <a:off x="3996663" y="1307725"/>
            <a:ext cx="38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Similar </a:t>
            </a:r>
            <a:r>
              <a:rPr b="1" i="0" lang="en" sz="1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motifs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b="0" i="1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holo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structures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3">
            <a:alphaModFix/>
          </a:blip>
          <a:srcRect b="0" l="36235" r="35719" t="0"/>
          <a:stretch/>
        </p:blipFill>
        <p:spPr>
          <a:xfrm>
            <a:off x="306113" y="1745750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" name="Google Shape;145;p6"/>
          <p:cNvSpPr txBox="1"/>
          <p:nvPr/>
        </p:nvSpPr>
        <p:spPr>
          <a:xfrm>
            <a:off x="3198375" y="4452125"/>
            <a:ext cx="1755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Template 1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4">
            <a:alphaModFix/>
          </a:blip>
          <a:srcRect b="0" l="35977" r="35977" t="0"/>
          <a:stretch/>
        </p:blipFill>
        <p:spPr>
          <a:xfrm>
            <a:off x="3309513" y="1745750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6"/>
          <p:cNvSpPr txBox="1"/>
          <p:nvPr/>
        </p:nvSpPr>
        <p:spPr>
          <a:xfrm>
            <a:off x="5040963" y="4452125"/>
            <a:ext cx="1755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Template 2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 b="0" l="35977" r="35977" t="0"/>
          <a:stretch/>
        </p:blipFill>
        <p:spPr>
          <a:xfrm>
            <a:off x="5152101" y="1745750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" name="Google Shape;149;p6"/>
          <p:cNvSpPr txBox="1"/>
          <p:nvPr/>
        </p:nvSpPr>
        <p:spPr>
          <a:xfrm>
            <a:off x="6883575" y="4452125"/>
            <a:ext cx="1755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Template 3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6"/>
          <p:cNvPicPr preferRelativeResize="0"/>
          <p:nvPr/>
        </p:nvPicPr>
        <p:blipFill rotWithShape="1">
          <a:blip r:embed="rId6">
            <a:alphaModFix/>
          </a:blip>
          <a:srcRect b="0" l="33944" r="37384" t="0"/>
          <a:stretch/>
        </p:blipFill>
        <p:spPr>
          <a:xfrm>
            <a:off x="6977625" y="1745750"/>
            <a:ext cx="1567198" cy="270637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6"/>
          <p:cNvSpPr txBox="1"/>
          <p:nvPr/>
        </p:nvSpPr>
        <p:spPr>
          <a:xfrm>
            <a:off x="8562675" y="2887900"/>
            <a:ext cx="5301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6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>
            <p:ph idx="1" type="body"/>
          </p:nvPr>
        </p:nvSpPr>
        <p:spPr>
          <a:xfrm>
            <a:off x="311700" y="670150"/>
            <a:ext cx="8520600" cy="9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●"/>
            </a:pPr>
            <a:r>
              <a:rPr lang="en"/>
              <a:t>Write a SMARTS pattern to describe </a:t>
            </a:r>
            <a:r>
              <a:rPr b="1" lang="en">
                <a:solidFill>
                  <a:srgbClr val="FF9900"/>
                </a:solidFill>
              </a:rPr>
              <a:t>shared motifs</a:t>
            </a:r>
            <a:endParaRPr b="1">
              <a:solidFill>
                <a:srgbClr val="FF9900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en"/>
              <a:t>SMARTS patterns map template atoms to target ligand atoms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Char char="○"/>
            </a:pPr>
            <a:r>
              <a:rPr lang="en"/>
              <a:t>Use these atoms to </a:t>
            </a:r>
            <a:r>
              <a:rPr b="1" lang="en">
                <a:solidFill>
                  <a:srgbClr val="FF9900"/>
                </a:solidFill>
              </a:rPr>
              <a:t>anchor</a:t>
            </a:r>
            <a:r>
              <a:rPr lang="en"/>
              <a:t> docked poses on template atoms with the specified substructure</a:t>
            </a:r>
            <a:r>
              <a:rPr lang="en">
                <a:solidFill>
                  <a:srgbClr val="FF9900"/>
                </a:solidFill>
              </a:rPr>
              <a:t> </a:t>
            </a:r>
            <a:endParaRPr/>
          </a:p>
        </p:txBody>
      </p:sp>
      <p:sp>
        <p:nvSpPr>
          <p:cNvPr id="158" name="Google Shape;158;p7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3. Select anchor atoms for docking</a:t>
            </a:r>
            <a:endParaRPr/>
          </a:p>
        </p:txBody>
      </p:sp>
      <p:cxnSp>
        <p:nvCxnSpPr>
          <p:cNvPr id="159" name="Google Shape;159;p7"/>
          <p:cNvCxnSpPr/>
          <p:nvPr/>
        </p:nvCxnSpPr>
        <p:spPr>
          <a:xfrm>
            <a:off x="2177375" y="2955025"/>
            <a:ext cx="444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0" name="Google Shape;160;p7"/>
          <p:cNvSpPr txBox="1"/>
          <p:nvPr/>
        </p:nvSpPr>
        <p:spPr>
          <a:xfrm>
            <a:off x="194975" y="4452125"/>
            <a:ext cx="1755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Target ligand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 b="0" l="36235" r="35719" t="0"/>
          <a:stretch/>
        </p:blipFill>
        <p:spPr>
          <a:xfrm>
            <a:off x="306113" y="1745750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7"/>
          <p:cNvSpPr txBox="1"/>
          <p:nvPr/>
        </p:nvSpPr>
        <p:spPr>
          <a:xfrm>
            <a:off x="2827850" y="4452125"/>
            <a:ext cx="18162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Templates with Best Similarity</a:t>
            </a:r>
            <a:endParaRPr b="0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4">
            <a:alphaModFix/>
          </a:blip>
          <a:srcRect b="0" l="35977" r="35977" t="0"/>
          <a:stretch/>
        </p:blipFill>
        <p:spPr>
          <a:xfrm>
            <a:off x="3077376" y="1745750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5">
            <a:alphaModFix/>
          </a:blip>
          <a:srcRect b="0" l="35977" r="35977" t="0"/>
          <a:stretch/>
        </p:blipFill>
        <p:spPr>
          <a:xfrm>
            <a:off x="2827851" y="1666487"/>
            <a:ext cx="1533027" cy="270636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5" name="Google Shape;165;p7"/>
          <p:cNvCxnSpPr/>
          <p:nvPr/>
        </p:nvCxnSpPr>
        <p:spPr>
          <a:xfrm>
            <a:off x="4757838" y="2955025"/>
            <a:ext cx="444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66" name="Google Shape;166;p7"/>
          <p:cNvGrpSpPr/>
          <p:nvPr/>
        </p:nvGrpSpPr>
        <p:grpSpPr>
          <a:xfrm>
            <a:off x="5298750" y="1452375"/>
            <a:ext cx="3158413" cy="2597601"/>
            <a:chOff x="5515975" y="1469075"/>
            <a:chExt cx="3158413" cy="2597601"/>
          </a:xfrm>
        </p:grpSpPr>
        <p:grpSp>
          <p:nvGrpSpPr>
            <p:cNvPr id="167" name="Google Shape;167;p7"/>
            <p:cNvGrpSpPr/>
            <p:nvPr/>
          </p:nvGrpSpPr>
          <p:grpSpPr>
            <a:xfrm>
              <a:off x="5599113" y="2767875"/>
              <a:ext cx="3075275" cy="1298801"/>
              <a:chOff x="7951250" y="3153325"/>
              <a:chExt cx="3075275" cy="1298801"/>
            </a:xfrm>
          </p:grpSpPr>
          <p:pic>
            <p:nvPicPr>
              <p:cNvPr id="168" name="Google Shape;168;p7"/>
              <p:cNvPicPr preferRelativeResize="0"/>
              <p:nvPr/>
            </p:nvPicPr>
            <p:blipFill rotWithShape="1">
              <a:blip r:embed="rId6">
                <a:alphaModFix/>
              </a:blip>
              <a:srcRect b="53286" l="45828" r="0" t="28917"/>
              <a:stretch/>
            </p:blipFill>
            <p:spPr>
              <a:xfrm>
                <a:off x="7951250" y="3153325"/>
                <a:ext cx="3075275" cy="1298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9" name="Google Shape;169;p7"/>
              <p:cNvSpPr/>
              <p:nvPr/>
            </p:nvSpPr>
            <p:spPr>
              <a:xfrm>
                <a:off x="9090150" y="36770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7"/>
              <p:cNvSpPr/>
              <p:nvPr/>
            </p:nvSpPr>
            <p:spPr>
              <a:xfrm>
                <a:off x="9406900" y="34954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9721875" y="36770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9721875" y="40336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10036850" y="34954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10346525" y="36770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10346525" y="40336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10036850" y="4224950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10659300" y="34954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178;p7"/>
            <p:cNvGrpSpPr/>
            <p:nvPr/>
          </p:nvGrpSpPr>
          <p:grpSpPr>
            <a:xfrm>
              <a:off x="5733175" y="1469075"/>
              <a:ext cx="2606598" cy="1298801"/>
              <a:chOff x="5319575" y="1627825"/>
              <a:chExt cx="2606598" cy="1298801"/>
            </a:xfrm>
          </p:grpSpPr>
          <p:pic>
            <p:nvPicPr>
              <p:cNvPr id="179" name="Google Shape;179;p7"/>
              <p:cNvPicPr preferRelativeResize="0"/>
              <p:nvPr/>
            </p:nvPicPr>
            <p:blipFill rotWithShape="1">
              <a:blip r:embed="rId6">
                <a:alphaModFix/>
              </a:blip>
              <a:srcRect b="53286" l="0" r="54083" t="28917"/>
              <a:stretch/>
            </p:blipFill>
            <p:spPr>
              <a:xfrm>
                <a:off x="5319575" y="1627825"/>
                <a:ext cx="2606598" cy="1298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0" name="Google Shape;180;p7"/>
              <p:cNvSpPr/>
              <p:nvPr/>
            </p:nvSpPr>
            <p:spPr>
              <a:xfrm>
                <a:off x="5936825" y="180172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>
                <a:off x="6324250" y="22474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5992450" y="23998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6285800" y="188562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6637900" y="2430350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6958175" y="2247475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7271375" y="2430350"/>
                <a:ext cx="108300" cy="108300"/>
              </a:xfrm>
              <a:prstGeom prst="ellipse">
                <a:avLst/>
              </a:prstGeom>
              <a:solidFill>
                <a:srgbClr val="FF9900"/>
              </a:solidFill>
              <a:ln cap="flat" cmpd="sng" w="9525">
                <a:solidFill>
                  <a:srgbClr val="FF99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" name="Google Shape;187;p7"/>
            <p:cNvSpPr/>
            <p:nvPr/>
          </p:nvSpPr>
          <p:spPr>
            <a:xfrm>
              <a:off x="8302175" y="1735825"/>
              <a:ext cx="217200" cy="75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5515975" y="3041225"/>
              <a:ext cx="217200" cy="752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9" name="Google Shape;189;p7"/>
          <p:cNvCxnSpPr/>
          <p:nvPr/>
        </p:nvCxnSpPr>
        <p:spPr>
          <a:xfrm>
            <a:off x="6313600" y="2721750"/>
            <a:ext cx="1311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" name="Google Shape;190;p7"/>
          <p:cNvSpPr txBox="1"/>
          <p:nvPr/>
        </p:nvSpPr>
        <p:spPr>
          <a:xfrm>
            <a:off x="4950025" y="4670175"/>
            <a:ext cx="4149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[#7H]~1~*~*~*(~*~*~*(=O))~*1.C(=O)~*~*~*1~*~*(~*)~*~*~*~1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7"/>
          <p:cNvSpPr txBox="1"/>
          <p:nvPr/>
        </p:nvSpPr>
        <p:spPr>
          <a:xfrm>
            <a:off x="5481875" y="4306925"/>
            <a:ext cx="34173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Anchor SMARTS pattern:</a:t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 txBox="1"/>
          <p:nvPr>
            <p:ph idx="1" type="body"/>
          </p:nvPr>
        </p:nvSpPr>
        <p:spPr>
          <a:xfrm>
            <a:off x="311700" y="773325"/>
            <a:ext cx="8520600" cy="1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109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29"/>
              <a:buChar char="●"/>
            </a:pPr>
            <a:r>
              <a:rPr lang="en" sz="1929"/>
              <a:t>Physics and diffusion-based conformer generation with constrained </a:t>
            </a:r>
            <a:r>
              <a:rPr b="1" lang="en" sz="1929">
                <a:solidFill>
                  <a:srgbClr val="FF9900"/>
                </a:solidFill>
              </a:rPr>
              <a:t>anchor atom</a:t>
            </a:r>
            <a:r>
              <a:rPr lang="en" sz="1929"/>
              <a:t> positions</a:t>
            </a:r>
            <a:endParaRPr sz="1929"/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 b="1" sz="1929">
              <a:solidFill>
                <a:srgbClr val="6AA84F"/>
              </a:solidFill>
            </a:endParaRPr>
          </a:p>
        </p:txBody>
      </p:sp>
      <p:sp>
        <p:nvSpPr>
          <p:cNvPr id="198" name="Google Shape;198;p8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4. Constrained docking protocol</a:t>
            </a:r>
            <a:endParaRPr/>
          </a:p>
        </p:txBody>
      </p:sp>
      <p:grpSp>
        <p:nvGrpSpPr>
          <p:cNvPr id="199" name="Google Shape;199;p8"/>
          <p:cNvGrpSpPr/>
          <p:nvPr/>
        </p:nvGrpSpPr>
        <p:grpSpPr>
          <a:xfrm>
            <a:off x="647475" y="1585712"/>
            <a:ext cx="7849025" cy="3201863"/>
            <a:chOff x="640238" y="1895337"/>
            <a:chExt cx="7849025" cy="3201863"/>
          </a:xfrm>
        </p:grpSpPr>
        <p:pic>
          <p:nvPicPr>
            <p:cNvPr id="200" name="Google Shape;200;p8"/>
            <p:cNvPicPr preferRelativeResize="0"/>
            <p:nvPr/>
          </p:nvPicPr>
          <p:blipFill rotWithShape="1">
            <a:blip r:embed="rId3">
              <a:alphaModFix/>
            </a:blip>
            <a:srcRect b="0" l="17315" r="16520" t="0"/>
            <a:stretch/>
          </p:blipFill>
          <p:spPr>
            <a:xfrm>
              <a:off x="640238" y="2016750"/>
              <a:ext cx="3095699" cy="2631949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cxnSp>
          <p:nvCxnSpPr>
            <p:cNvPr id="201" name="Google Shape;201;p8"/>
            <p:cNvCxnSpPr/>
            <p:nvPr/>
          </p:nvCxnSpPr>
          <p:spPr>
            <a:xfrm>
              <a:off x="4189113" y="3332713"/>
              <a:ext cx="14073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2" name="Google Shape;202;p8"/>
            <p:cNvSpPr txBox="1"/>
            <p:nvPr/>
          </p:nvSpPr>
          <p:spPr>
            <a:xfrm>
              <a:off x="640250" y="4724900"/>
              <a:ext cx="3095700" cy="3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Aligned conformers</a:t>
              </a:r>
              <a:endParaRPr b="1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5921563" y="4735875"/>
              <a:ext cx="2567700" cy="3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6AA84F"/>
                  </a:solidFill>
                  <a:latin typeface="Arial"/>
                  <a:ea typeface="Arial"/>
                  <a:cs typeface="Arial"/>
                  <a:sym typeface="Arial"/>
                </a:rPr>
                <a:t>Diverse Low Energy Poses</a:t>
              </a:r>
              <a:endParaRPr b="1" i="0" sz="14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4" name="Google Shape;204;p8"/>
            <p:cNvPicPr preferRelativeResize="0"/>
            <p:nvPr/>
          </p:nvPicPr>
          <p:blipFill rotWithShape="1">
            <a:blip r:embed="rId4">
              <a:alphaModFix/>
            </a:blip>
            <a:srcRect b="0" l="32398" r="30338" t="0"/>
            <a:stretch/>
          </p:blipFill>
          <p:spPr>
            <a:xfrm>
              <a:off x="6264772" y="2066612"/>
              <a:ext cx="2038691" cy="26583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5" name="Google Shape;205;p8"/>
            <p:cNvPicPr preferRelativeResize="0"/>
            <p:nvPr/>
          </p:nvPicPr>
          <p:blipFill rotWithShape="1">
            <a:blip r:embed="rId5">
              <a:alphaModFix/>
            </a:blip>
            <a:srcRect b="0" l="31367" r="31369" t="0"/>
            <a:stretch/>
          </p:blipFill>
          <p:spPr>
            <a:xfrm>
              <a:off x="6159697" y="2001387"/>
              <a:ext cx="2038691" cy="26583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6" name="Google Shape;206;p8"/>
            <p:cNvPicPr preferRelativeResize="0"/>
            <p:nvPr/>
          </p:nvPicPr>
          <p:blipFill rotWithShape="1">
            <a:blip r:embed="rId5">
              <a:alphaModFix/>
            </a:blip>
            <a:srcRect b="0" l="31367" r="31369" t="0"/>
            <a:stretch/>
          </p:blipFill>
          <p:spPr>
            <a:xfrm>
              <a:off x="6061997" y="1895337"/>
              <a:ext cx="2038691" cy="26583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207" name="Google Shape;207;p8"/>
            <p:cNvSpPr txBox="1"/>
            <p:nvPr/>
          </p:nvSpPr>
          <p:spPr>
            <a:xfrm>
              <a:off x="4108413" y="2388588"/>
              <a:ext cx="1568700" cy="89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Minimization 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 txBox="1"/>
            <p:nvPr/>
          </p:nvSpPr>
          <p:spPr>
            <a:xfrm>
              <a:off x="4010950" y="3448225"/>
              <a:ext cx="1787400" cy="102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Protein FF: Amber 14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Solvent Model: OBC2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Ligand FF: SMIRNOFF</a:t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8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/>
          <p:nvPr>
            <p:ph idx="1" type="body"/>
          </p:nvPr>
        </p:nvSpPr>
        <p:spPr>
          <a:xfrm>
            <a:off x="311700" y="773325"/>
            <a:ext cx="8520600" cy="9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Poses are scored using a combination of orthogonal metrics:</a:t>
            </a:r>
            <a:endParaRPr/>
          </a:p>
        </p:txBody>
      </p:sp>
      <p:sp>
        <p:nvSpPr>
          <p:cNvPr id="215" name="Google Shape;215;p9"/>
          <p:cNvSpPr txBox="1"/>
          <p:nvPr>
            <p:ph type="title"/>
          </p:nvPr>
        </p:nvSpPr>
        <p:spPr>
          <a:xfrm>
            <a:off x="311700" y="2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Step 5. Ranking and selecting poses</a:t>
            </a:r>
            <a:endParaRPr/>
          </a:p>
        </p:txBody>
      </p:sp>
      <p:sp>
        <p:nvSpPr>
          <p:cNvPr id="216" name="Google Shape;216;p9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3535950" y="1389813"/>
            <a:ext cx="20721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Metric</a:t>
            </a:r>
            <a:endParaRPr b="1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6619225" y="1389825"/>
            <a:ext cx="20991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Selected Poses</a:t>
            </a:r>
            <a:endParaRPr b="1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6663800" y="4401625"/>
            <a:ext cx="220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Final poses score well in multiple metrics!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0" name="Google Shape;220;p9"/>
          <p:cNvCxnSpPr/>
          <p:nvPr/>
        </p:nvCxnSpPr>
        <p:spPr>
          <a:xfrm>
            <a:off x="2343275" y="3089750"/>
            <a:ext cx="327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221" name="Google Shape;221;p9"/>
          <p:cNvGrpSpPr/>
          <p:nvPr/>
        </p:nvGrpSpPr>
        <p:grpSpPr>
          <a:xfrm>
            <a:off x="153794" y="1965417"/>
            <a:ext cx="2035603" cy="2602501"/>
            <a:chOff x="137969" y="1635829"/>
            <a:chExt cx="2035603" cy="2602501"/>
          </a:xfrm>
        </p:grpSpPr>
        <p:grpSp>
          <p:nvGrpSpPr>
            <p:cNvPr id="222" name="Google Shape;222;p9"/>
            <p:cNvGrpSpPr/>
            <p:nvPr/>
          </p:nvGrpSpPr>
          <p:grpSpPr>
            <a:xfrm>
              <a:off x="210944" y="1760754"/>
              <a:ext cx="1962628" cy="2477576"/>
              <a:chOff x="6061997" y="1895337"/>
              <a:chExt cx="2241466" cy="2829575"/>
            </a:xfrm>
          </p:grpSpPr>
          <p:pic>
            <p:nvPicPr>
              <p:cNvPr id="223" name="Google Shape;223;p9"/>
              <p:cNvPicPr preferRelativeResize="0"/>
              <p:nvPr/>
            </p:nvPicPr>
            <p:blipFill rotWithShape="1">
              <a:blip r:embed="rId3">
                <a:alphaModFix/>
              </a:blip>
              <a:srcRect b="0" l="32398" r="30338" t="0"/>
              <a:stretch/>
            </p:blipFill>
            <p:spPr>
              <a:xfrm>
                <a:off x="6264772" y="2066612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224" name="Google Shape;224;p9"/>
              <p:cNvPicPr preferRelativeResize="0"/>
              <p:nvPr/>
            </p:nvPicPr>
            <p:blipFill rotWithShape="1">
              <a:blip r:embed="rId4">
                <a:alphaModFix/>
              </a:blip>
              <a:srcRect b="0" l="31367" r="31369" t="0"/>
              <a:stretch/>
            </p:blipFill>
            <p:spPr>
              <a:xfrm>
                <a:off x="6159697" y="2001387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225" name="Google Shape;225;p9"/>
              <p:cNvPicPr preferRelativeResize="0"/>
              <p:nvPr/>
            </p:nvPicPr>
            <p:blipFill rotWithShape="1">
              <a:blip r:embed="rId4">
                <a:alphaModFix/>
              </a:blip>
              <a:srcRect b="0" l="31367" r="31369" t="0"/>
              <a:stretch/>
            </p:blipFill>
            <p:spPr>
              <a:xfrm>
                <a:off x="6061997" y="1895337"/>
                <a:ext cx="2038691" cy="2658300"/>
              </a:xfrm>
              <a:prstGeom prst="rect">
                <a:avLst/>
              </a:prstGeom>
              <a:noFill/>
              <a:ln cap="flat" cmpd="sng" w="2857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  <p:pic>
          <p:nvPicPr>
            <p:cNvPr id="226" name="Google Shape;226;p9"/>
            <p:cNvPicPr preferRelativeResize="0"/>
            <p:nvPr/>
          </p:nvPicPr>
          <p:blipFill rotWithShape="1">
            <a:blip r:embed="rId4">
              <a:alphaModFix/>
            </a:blip>
            <a:srcRect b="0" l="31367" r="31369" t="0"/>
            <a:stretch/>
          </p:blipFill>
          <p:spPr>
            <a:xfrm>
              <a:off x="137969" y="1635829"/>
              <a:ext cx="1785078" cy="2327606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227" name="Google Shape;227;p9"/>
          <p:cNvSpPr txBox="1"/>
          <p:nvPr/>
        </p:nvSpPr>
        <p:spPr>
          <a:xfrm>
            <a:off x="12100" y="1343900"/>
            <a:ext cx="2319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Diverse Low Energy Poses</a:t>
            </a:r>
            <a:endParaRPr b="1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7009419" y="2036167"/>
            <a:ext cx="1785078" cy="232760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6862669" y="1925942"/>
            <a:ext cx="1785078" cy="232760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9"/>
          <p:cNvPicPr preferRelativeResize="0"/>
          <p:nvPr/>
        </p:nvPicPr>
        <p:blipFill rotWithShape="1">
          <a:blip r:embed="rId5">
            <a:alphaModFix/>
          </a:blip>
          <a:srcRect b="0" l="31017" r="31013" t="0"/>
          <a:stretch/>
        </p:blipFill>
        <p:spPr>
          <a:xfrm>
            <a:off x="6663794" y="1842579"/>
            <a:ext cx="1785078" cy="2327607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1" name="Google Shape;23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00775" y="1898725"/>
            <a:ext cx="3432671" cy="2602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9"/>
          <p:cNvCxnSpPr/>
          <p:nvPr/>
        </p:nvCxnSpPr>
        <p:spPr>
          <a:xfrm>
            <a:off x="6163650" y="3089750"/>
            <a:ext cx="3273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3" name="Google Shape;233;p9"/>
          <p:cNvSpPr/>
          <p:nvPr/>
        </p:nvSpPr>
        <p:spPr>
          <a:xfrm>
            <a:off x="4972450" y="1842575"/>
            <a:ext cx="1161000" cy="7668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/>
          <p:nvPr>
            <p:ph type="title"/>
          </p:nvPr>
        </p:nvSpPr>
        <p:spPr>
          <a:xfrm>
            <a:off x="311700" y="100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Overall success rates in CASP16 (Pharma Ligands)</a:t>
            </a:r>
            <a:endParaRPr/>
          </a:p>
        </p:txBody>
      </p:sp>
      <p:pic>
        <p:nvPicPr>
          <p:cNvPr id="239" name="Google Shape;23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7680" y="724300"/>
            <a:ext cx="4772795" cy="35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24300"/>
            <a:ext cx="4772795" cy="3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 txBox="1"/>
          <p:nvPr/>
        </p:nvSpPr>
        <p:spPr>
          <a:xfrm>
            <a:off x="454200" y="4202475"/>
            <a:ext cx="82356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 Rates (Top1/Top5 &lt; 2.5Å RMSD):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L1000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42/82%      </a:t>
            </a:r>
            <a:r>
              <a:rPr b="1" i="0" lang="en" sz="1800" u="none" cap="none" strike="noStrike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L2000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50/100%      </a:t>
            </a:r>
            <a:r>
              <a:rPr b="1" i="0" lang="en" sz="18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L3000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61/65%      </a:t>
            </a: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L4000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80/84%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0"/>
          <p:cNvSpPr txBox="1"/>
          <p:nvPr/>
        </p:nvSpPr>
        <p:spPr>
          <a:xfrm>
            <a:off x="-17400" y="4821300"/>
            <a:ext cx="5646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