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6"/>
  </p:notesMasterIdLst>
  <p:sldIdLst>
    <p:sldId id="295" r:id="rId5"/>
    <p:sldId id="335" r:id="rId6"/>
    <p:sldId id="336" r:id="rId7"/>
    <p:sldId id="337" r:id="rId8"/>
    <p:sldId id="338" r:id="rId9"/>
    <p:sldId id="342" r:id="rId10"/>
    <p:sldId id="347" r:id="rId11"/>
    <p:sldId id="346" r:id="rId12"/>
    <p:sldId id="341" r:id="rId13"/>
    <p:sldId id="345" r:id="rId14"/>
    <p:sldId id="348" r:id="rId15"/>
  </p:sldIdLst>
  <p:sldSz cx="12192000" cy="6858000"/>
  <p:notesSz cx="6858000" cy="9144000"/>
  <p:embeddedFontLst>
    <p:embeddedFont>
      <p:font typeface="Franklin Gothic Book" panose="020B0503020102020204" pitchFamily="34" charset="0"/>
      <p:regular r:id="rId17"/>
      <p:italic r:id="rId18"/>
    </p:embeddedFont>
    <p:embeddedFont>
      <p:font typeface="Franklin Gothic Medium" panose="020B0603020102020204" pitchFamily="34" charset="0"/>
      <p:regular r:id="rId19"/>
      <p:italic r:id="rId20"/>
    </p:embeddedFont>
    <p:embeddedFont>
      <p:font typeface="Franklin Gothic Medium Cond" panose="020B0606030402020204" pitchFamily="34" charset="0"/>
      <p:regular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945"/>
    <a:srgbClr val="FF8AD8"/>
    <a:srgbClr val="F8C7DE"/>
    <a:srgbClr val="FF2E92"/>
    <a:srgbClr val="CFB991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10DC9-10E6-5C43-A694-A0DD0270247C}" v="3" dt="2024-11-26T20:07:05.985"/>
    <p1510:client id="{57A7A3FD-F4F0-C440-AD99-1DA2D32A3FFD}" v="10507" dt="2024-11-27T22:34:30.860"/>
    <p1510:client id="{DF659506-D6C9-474D-B2C5-6DB208EC5792}" v="838" dt="2024-11-27T19:39:07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64" y="31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8A641-5D5D-067C-C919-1D6350663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539D95-4323-3C18-8DC6-0D7E80D98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FF0FC-07E0-83B0-0409-924F3697F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8E908-6FF8-D5D1-38E7-D071D35FE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71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29843-0780-BB29-2ECB-5E6BFEA60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AEC17-73E7-5199-2A70-D1EB3E23B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BA47A0-7EFC-0431-35A2-9B76F91D4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B20D6-B369-E96C-F433-027F459A4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7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74162-BC9C-448E-EBF5-CFAC88571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4A4D3-05FD-32A5-E9ED-085A94408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0EE44-CE0F-892E-29B4-E03EADCA3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66B07-A52E-8186-2861-FDDF2D313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4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FBE99-75E2-B24F-6E4F-496F94706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A29D7-B0DE-D25F-AB1C-D8A840355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65277-FB34-E182-A81A-B6E6F4161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FC81F-2E3A-6095-3483-D8453ED4F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5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99418-2FCC-A983-7DFA-0E0323E52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BB322-3333-CD34-94EA-FBD0B0E74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1A4FE6-F066-8FAA-D6BF-40CD82434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5A3F3-A426-CB47-7970-6007AAD80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1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6F532-4431-6514-A008-DECFFF752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B597E0-1E56-8970-8F4F-9FB1371E7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8676F-812F-BAF4-10A2-8927515AF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854B4-6D5E-4A1E-5DB9-D3EBF16F6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6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668DD-2B84-6B7C-1813-DF45F8FD7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7D6DC-F907-2CA3-9FE1-5013A3F7C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A3140-5434-AAC3-6680-7F12725CE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389EF-FA94-B3C8-BE3A-63A36E99E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39573-CC32-3B78-A288-7D4DF8F70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395D2-0838-04E6-1D36-55BBF800B4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0FCC8-DD05-A41C-2F55-DC7DF4ABC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35DD0-E2B4-87FA-42B9-69E51A914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86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C1269-23F5-90CA-E600-FDC620D3F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DD5B5-40E0-58DC-24C7-3F05FBD490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1EF75-0E0A-A86A-00EC-C131064E6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2EC67-C205-3BCA-14DA-903D1D95F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EF7F3-4DDA-4151-FD2B-D51C4E109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3DEFF-A12C-DE5A-03CF-F5D774841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06A66-E272-8629-D406-509D18E3A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7A69F-22D9-2461-599B-A191BC288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50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4A17D-2B70-18E1-F49E-10505EAF3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787421-DF2C-097A-C3EE-E2E715101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3D9C6-EF79-00B7-0774-924A7461E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don’t have native structure of this target</a:t>
            </a:r>
          </a:p>
          <a:p>
            <a:r>
              <a:rPr lang="en-US"/>
              <a:t>MODERNA </a:t>
            </a:r>
            <a:r>
              <a:rPr lang="en-US" err="1"/>
              <a:t>referece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AE529-9292-FF67-DE72-4A3A3CAE1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CEBB-7ADB-BEEB-868A-C4A463CD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1E86A-A3C4-66D6-DFBD-A6D53917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D999-5D29-FB41-AE1A-80621E9F89C8}" type="datetime1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F5B5D-809B-A423-67A2-7DD4630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1C525-E601-EFC5-0901-175EB9C8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DF62-B4DB-EB4F-A8EE-C7BE15A14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B0E4F-0D1F-EA8F-1357-B6B906969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B9F8C-827B-9FF4-8ED9-94B8408252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A746C-74C4-5932-427A-31197558E4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D343-4F7E-84C3-CD08-673F2FE5F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B1EA-1D6F-289D-FACB-9040F171A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B4851-011B-C9F1-B12A-2265ABEC75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4516F-C8C7-9666-D863-2EEAB76C86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41E05-E2FD-7748-8B57-EC9C68C6891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B7A1A-70E9-2FE4-C6F5-83B077FA0A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B5882-2267-1630-20F3-B4AD242C87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060CCDA-D884-EB50-0B9C-1003FDB3977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>
              <a:solidFill>
                <a:schemeClr val="bg1"/>
              </a:solidFill>
            </a:endParaRPr>
          </a:p>
          <a:p>
            <a:pPr lvl="0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>
              <a:solidFill>
                <a:schemeClr val="bg1"/>
              </a:solidFill>
            </a:endParaRPr>
          </a:p>
          <a:p>
            <a:pPr lvl="0"/>
            <a:endParaRPr lang="en-US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>
              <a:solidFill>
                <a:schemeClr val="bg1"/>
              </a:solidFill>
            </a:endParaRPr>
          </a:p>
          <a:p>
            <a:pPr lvl="0"/>
            <a:endParaRPr lang="en-US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9AD88-FE01-5097-473B-0D0ED2D85A4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B0B28-EB34-B935-AE4A-7CE9E433691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AFDB1-12D2-1D31-D510-3BCAF0C50B2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745F7-8908-BBA2-2D4D-7A215D38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22CF03-CCE7-F9C6-26FF-C319D409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4"/>
            <a:ext cx="12192000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9F75A-CC7F-0156-FBEA-7AFDE5FD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1BFAC-9DDD-7E29-716C-4E627DE4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01C3-2A4B-0682-86F9-ADE24EC9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C5F1A-9BA7-F65D-775E-2A1B983E53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9323E-BACA-0B7A-9E9F-89AD4E3343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35C51E-B187-34DE-A75E-C3E52E200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EA1D-707D-B54C-8FFB-433BD1A2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16" r:id="rId2"/>
    <p:sldLayoutId id="2147483686" r:id="rId3"/>
    <p:sldLayoutId id="2147483702" r:id="rId4"/>
    <p:sldLayoutId id="2147483708" r:id="rId5"/>
    <p:sldLayoutId id="2147483687" r:id="rId6"/>
    <p:sldLayoutId id="2147483714" r:id="rId7"/>
    <p:sldLayoutId id="2147483688" r:id="rId8"/>
    <p:sldLayoutId id="2147483717" r:id="rId9"/>
    <p:sldLayoutId id="2147483701" r:id="rId10"/>
    <p:sldLayoutId id="2147483711" r:id="rId11"/>
    <p:sldLayoutId id="2147483712" r:id="rId12"/>
    <p:sldLayoutId id="2147483719" r:id="rId13"/>
    <p:sldLayoutId id="2147483720" r:id="rId14"/>
    <p:sldLayoutId id="2147483706" r:id="rId15"/>
    <p:sldLayoutId id="2147483705" r:id="rId16"/>
    <p:sldLayoutId id="2147483707" r:id="rId17"/>
    <p:sldLayoutId id="2147483713" r:id="rId18"/>
    <p:sldLayoutId id="2147483709" r:id="rId19"/>
    <p:sldLayoutId id="2147483710" r:id="rId20"/>
    <p:sldLayoutId id="2147483718" r:id="rId21"/>
    <p:sldLayoutId id="2147483690" r:id="rId22"/>
    <p:sldLayoutId id="2147483704" r:id="rId23"/>
    <p:sldLayoutId id="2147483692" r:id="rId24"/>
    <p:sldLayoutId id="2147483693" r:id="rId25"/>
    <p:sldLayoutId id="2147483691" r:id="rId26"/>
    <p:sldLayoutId id="2147483703" r:id="rId27"/>
  </p:sldLayoutIdLst>
  <p:hf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5EFE-076A-ED26-7AD3-DA3B4CACB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1722-ACCC-403A-3802-6958709E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RNA Structure Prediction in CASP16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C31153B-DFFB-34F7-C8DA-04141C5B7C03}"/>
              </a:ext>
            </a:extLst>
          </p:cNvPr>
          <p:cNvSpPr txBox="1">
            <a:spLocks/>
          </p:cNvSpPr>
          <p:nvPr/>
        </p:nvSpPr>
        <p:spPr>
          <a:xfrm>
            <a:off x="990454" y="3456141"/>
            <a:ext cx="7763458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KiharaLab</a:t>
            </a:r>
            <a:r>
              <a:rPr lang="en-US" sz="4000" dirty="0"/>
              <a:t> (294)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B605380-ED20-1942-3917-44B30D50AD79}"/>
              </a:ext>
            </a:extLst>
          </p:cNvPr>
          <p:cNvSpPr txBox="1">
            <a:spLocks/>
          </p:cNvSpPr>
          <p:nvPr/>
        </p:nvSpPr>
        <p:spPr>
          <a:xfrm>
            <a:off x="990454" y="4065146"/>
            <a:ext cx="7763458" cy="4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https://kiharalab.org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663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CAF22-25DE-341D-5B14-5D4CA5A9A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CB5EE-C282-39FD-0D19-BFB6A3226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74036"/>
            <a:ext cx="11266713" cy="50134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NuFold</a:t>
            </a:r>
            <a:r>
              <a:rPr lang="en-US" sz="2400" dirty="0"/>
              <a:t> (and other DL-based methods) works well for small targets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Large RNAs are still challenging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it takes too much time to run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it runs, but poor performance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performed template based modeling for some large targets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e.g. R1290 (as we discussed)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AlphaFold3 worked, but still have issues such 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larger complexes (poor performance or beyond 5K tokens)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higher-order homo oligomer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Chains overlap (physically impossible)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59CAE-CFCF-A84B-BE9A-EB0E4743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E22D8-E733-DCC1-2E2F-CE7F4A8A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267029-292A-0394-6B99-D31F7B5535E9}"/>
              </a:ext>
            </a:extLst>
          </p:cNvPr>
          <p:cNvSpPr/>
          <p:nvPr/>
        </p:nvSpPr>
        <p:spPr>
          <a:xfrm>
            <a:off x="0" y="0"/>
            <a:ext cx="12192000" cy="291132"/>
          </a:xfrm>
          <a:prstGeom prst="rect">
            <a:avLst/>
          </a:prstGeom>
          <a:solidFill>
            <a:srgbClr val="DDB9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3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56A24-C765-4F28-A525-4FF7DDD6E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EA329A-1849-E61B-215D-FE7802F8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71" y="661434"/>
            <a:ext cx="11266714" cy="589032"/>
          </a:xfrm>
        </p:spPr>
        <p:txBody>
          <a:bodyPr>
            <a:normAutofit fontScale="90000"/>
          </a:bodyPr>
          <a:lstStyle/>
          <a:p>
            <a:r>
              <a:rPr lang="en-US" dirty="0"/>
              <a:t>Team Members &amp;</a:t>
            </a:r>
            <a:br>
              <a:rPr lang="en-US" dirty="0"/>
            </a:br>
            <a:r>
              <a:rPr lang="en-US" dirty="0"/>
              <a:t>Acknowledgement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324DA-816E-8B0D-6BEB-71AEBCC5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BB665C28-6152-15D7-EB78-38B6DFCD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807" b="19693"/>
          <a:stretch/>
        </p:blipFill>
        <p:spPr>
          <a:xfrm>
            <a:off x="4023360" y="2561057"/>
            <a:ext cx="7772400" cy="370159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8925702-E908-AF13-BABB-6A42D3EB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69" y="759840"/>
            <a:ext cx="1347129" cy="138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CCB814-D958-1A41-F591-301E3E4A085B}"/>
              </a:ext>
            </a:extLst>
          </p:cNvPr>
          <p:cNvSpPr txBox="1"/>
          <p:nvPr/>
        </p:nvSpPr>
        <p:spPr>
          <a:xfrm>
            <a:off x="5778435" y="2128992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Dr. Tsukasa Nakamura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61DC724-571E-2E6C-8E09-FC6D0D14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658" y="748960"/>
            <a:ext cx="1325406" cy="13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D19C8E7-9D2C-1F61-C4B2-29D556EAC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28" y="759841"/>
            <a:ext cx="1380032" cy="13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34CF9E-EDF3-5D9A-F409-6E42854818B3}"/>
              </a:ext>
            </a:extLst>
          </p:cNvPr>
          <p:cNvSpPr txBox="1"/>
          <p:nvPr/>
        </p:nvSpPr>
        <p:spPr>
          <a:xfrm>
            <a:off x="10084358" y="2144080"/>
            <a:ext cx="2042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Emilia </a:t>
            </a:r>
            <a:r>
              <a:rPr lang="en-US" b="0" i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Tugolukova</a:t>
            </a:r>
            <a:endParaRPr lang="en-US" b="0" i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3C642-CB81-4859-D358-BB65DC1B8E4D}"/>
              </a:ext>
            </a:extLst>
          </p:cNvPr>
          <p:cNvSpPr txBox="1"/>
          <p:nvPr/>
        </p:nvSpPr>
        <p:spPr>
          <a:xfrm>
            <a:off x="5810688" y="6260813"/>
            <a:ext cx="427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One day in submission selection meeting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F3179-9783-316E-A517-02D3A1923482}"/>
              </a:ext>
            </a:extLst>
          </p:cNvPr>
          <p:cNvSpPr txBox="1"/>
          <p:nvPr/>
        </p:nvSpPr>
        <p:spPr>
          <a:xfrm>
            <a:off x="8279139" y="2116301"/>
            <a:ext cx="16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Pranav </a:t>
            </a:r>
            <a:r>
              <a:rPr lang="en-US" err="1"/>
              <a:t>Punuru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CF172C-F536-D827-450C-507C56AA512F}"/>
              </a:ext>
            </a:extLst>
          </p:cNvPr>
          <p:cNvSpPr/>
          <p:nvPr/>
        </p:nvSpPr>
        <p:spPr>
          <a:xfrm>
            <a:off x="0" y="0"/>
            <a:ext cx="12192000" cy="291132"/>
          </a:xfrm>
          <a:prstGeom prst="rect">
            <a:avLst/>
          </a:prstGeom>
          <a:solidFill>
            <a:srgbClr val="DDB9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315D5D3-C28C-2ACF-6552-29A0A5E2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6" y="3328821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9BBDA518-C675-9A89-870A-71B5B425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7" y="4435913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C488F2-14BB-D86F-15E1-90956DC66F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512" y="5554117"/>
            <a:ext cx="1500050" cy="4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2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86675-DD2F-89C4-B6F8-E9E3D847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32DD-C5B1-8246-2AFC-756B5545B2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62435"/>
            <a:ext cx="11266713" cy="1746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RNA models are generated using seven DL-based methods </a:t>
            </a:r>
            <a:r>
              <a:rPr lang="en-US" sz="2400" baseline="-25000" dirty="0"/>
              <a:t>(next page)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Those methods were not good at handling larger RNAs / complexes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AlphaFold3 was extremely helpful for RNA structure prediction in general</a:t>
            </a:r>
            <a:endParaRPr lang="en-US" sz="24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aseline="-25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70C949-E5D0-5663-09F0-CCDD7395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Overall Pipeline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E52D7-2819-463B-1C44-8427024B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B0A8F9-178C-48AD-82A5-255C85BB5010}"/>
              </a:ext>
            </a:extLst>
          </p:cNvPr>
          <p:cNvSpPr txBox="1">
            <a:spLocks/>
          </p:cNvSpPr>
          <p:nvPr/>
        </p:nvSpPr>
        <p:spPr>
          <a:xfrm>
            <a:off x="329271" y="3103036"/>
            <a:ext cx="3387964" cy="12423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/>
              <a:t>Structure Modeling</a:t>
            </a:r>
          </a:p>
          <a:p>
            <a:r>
              <a:rPr lang="en-US" sz="2400"/>
              <a:t>Predictions using DL-based methods</a:t>
            </a:r>
          </a:p>
          <a:p>
            <a:endParaRPr lang="en-US" sz="24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9B4C51-9B17-750B-FA5E-AA6861230131}"/>
              </a:ext>
            </a:extLst>
          </p:cNvPr>
          <p:cNvSpPr txBox="1">
            <a:spLocks/>
          </p:cNvSpPr>
          <p:nvPr/>
        </p:nvSpPr>
        <p:spPr>
          <a:xfrm>
            <a:off x="4425088" y="3105197"/>
            <a:ext cx="2968007" cy="19607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/>
              <a:t>Initial Scoring</a:t>
            </a:r>
          </a:p>
          <a:p>
            <a:r>
              <a:rPr lang="en-US" sz="2400" err="1"/>
              <a:t>RankSum</a:t>
            </a:r>
            <a:r>
              <a:rPr lang="en-US" sz="2400"/>
              <a:t> score</a:t>
            </a:r>
          </a:p>
          <a:p>
            <a:pPr lvl="1"/>
            <a:r>
              <a:rPr lang="en-US" sz="2000"/>
              <a:t>ARES</a:t>
            </a:r>
          </a:p>
          <a:p>
            <a:pPr lvl="1"/>
            <a:r>
              <a:rPr lang="en-US" sz="2000"/>
              <a:t>Rosetta</a:t>
            </a:r>
          </a:p>
          <a:p>
            <a:r>
              <a:rPr lang="en-US" sz="2400"/>
              <a:t>AF3 score</a:t>
            </a:r>
          </a:p>
          <a:p>
            <a:endParaRPr lang="en-US" sz="2400" b="1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3C9436-4043-26EC-9F29-B35364612D74}"/>
              </a:ext>
            </a:extLst>
          </p:cNvPr>
          <p:cNvSpPr txBox="1">
            <a:spLocks/>
          </p:cNvSpPr>
          <p:nvPr/>
        </p:nvSpPr>
        <p:spPr>
          <a:xfrm>
            <a:off x="8229600" y="3648386"/>
            <a:ext cx="3806371" cy="24531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/>
              <a:t>Human re-ranking</a:t>
            </a:r>
          </a:p>
          <a:p>
            <a:r>
              <a:rPr lang="en-US" sz="2400"/>
              <a:t>Template information</a:t>
            </a:r>
          </a:p>
          <a:p>
            <a:r>
              <a:rPr lang="en-US" sz="2400"/>
              <a:t>Literature information</a:t>
            </a:r>
          </a:p>
          <a:p>
            <a:pPr lvl="1"/>
            <a:r>
              <a:rPr lang="en-US" sz="2000"/>
              <a:t>Secondary structure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Model diversity</a:t>
            </a:r>
          </a:p>
          <a:p>
            <a:endParaRPr lang="en-US" sz="24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250702-B536-6CC1-5271-B87CBB9BCDF4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7393095" y="4085552"/>
            <a:ext cx="836505" cy="7893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9551D3D-7674-816A-6E91-4F5C029F339D}"/>
              </a:ext>
            </a:extLst>
          </p:cNvPr>
          <p:cNvSpPr txBox="1">
            <a:spLocks/>
          </p:cNvSpPr>
          <p:nvPr/>
        </p:nvSpPr>
        <p:spPr>
          <a:xfrm>
            <a:off x="329271" y="4449925"/>
            <a:ext cx="3387964" cy="14553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Manual Modeling</a:t>
            </a:r>
          </a:p>
          <a:p>
            <a:r>
              <a:rPr lang="en-US" sz="2400" dirty="0"/>
              <a:t>TBM</a:t>
            </a:r>
          </a:p>
          <a:p>
            <a:r>
              <a:rPr lang="en-US" sz="2400" dirty="0"/>
              <a:t>assemble monomer or partial complex manually</a:t>
            </a:r>
          </a:p>
          <a:p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B6B53B-7C99-9EC1-97BE-14E4A6B6EA0B}"/>
              </a:ext>
            </a:extLst>
          </p:cNvPr>
          <p:cNvCxnSpPr>
            <a:cxnSpLocks/>
          </p:cNvCxnSpPr>
          <p:nvPr/>
        </p:nvCxnSpPr>
        <p:spPr>
          <a:xfrm>
            <a:off x="3717235" y="5562454"/>
            <a:ext cx="4512365" cy="16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8A1BFC-21DB-DEA6-9222-D1782054A580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3717235" y="3724231"/>
            <a:ext cx="707853" cy="3613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B534600-328D-153E-13EB-E8C4DEC5E654}"/>
              </a:ext>
            </a:extLst>
          </p:cNvPr>
          <p:cNvSpPr/>
          <p:nvPr/>
        </p:nvSpPr>
        <p:spPr>
          <a:xfrm>
            <a:off x="0" y="0"/>
            <a:ext cx="12192000" cy="291132"/>
          </a:xfrm>
          <a:prstGeom prst="rect">
            <a:avLst/>
          </a:prstGeom>
          <a:solidFill>
            <a:srgbClr val="DDB9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7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BAB07-9297-2BBE-E73C-17C728820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E1A5A0-5DAC-FCF3-6D98-1FE0306BA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List of methods we 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9863-68B1-8214-F286-38474F29BD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4521" y="3420392"/>
            <a:ext cx="9216887" cy="27021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MSAs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err="1"/>
              <a:t>rMSA</a:t>
            </a:r>
            <a:r>
              <a:rPr lang="en-US" u="sng" dirty="0"/>
              <a:t> (Zhang et al. 2023)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Search on </a:t>
            </a:r>
            <a:r>
              <a:rPr lang="en-US" dirty="0" err="1"/>
              <a:t>Rfam</a:t>
            </a:r>
            <a:r>
              <a:rPr lang="en-US" dirty="0"/>
              <a:t>, </a:t>
            </a:r>
            <a:r>
              <a:rPr lang="en-US" dirty="0" err="1"/>
              <a:t>RNAcentral</a:t>
            </a:r>
            <a:r>
              <a:rPr lang="en-US" dirty="0"/>
              <a:t>, and NCBI 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Metagenome MSAs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Search on NCBI </a:t>
            </a:r>
            <a:r>
              <a:rPr lang="en-US" dirty="0" err="1"/>
              <a:t>env_nt</a:t>
            </a:r>
            <a:r>
              <a:rPr lang="en-US" dirty="0"/>
              <a:t>, TARA, </a:t>
            </a:r>
            <a:r>
              <a:rPr lang="en-US" dirty="0" err="1"/>
              <a:t>MGnify</a:t>
            </a:r>
            <a:r>
              <a:rPr lang="en-US" dirty="0"/>
              <a:t>, and </a:t>
            </a:r>
            <a:r>
              <a:rPr lang="en-US" dirty="0" err="1"/>
              <a:t>MGnify</a:t>
            </a:r>
            <a:r>
              <a:rPr lang="en-US" dirty="0"/>
              <a:t> assembly (~ 3.2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Monomer: </a:t>
            </a:r>
            <a:r>
              <a:rPr lang="en-US" dirty="0" err="1"/>
              <a:t>Ranksum</a:t>
            </a:r>
            <a:r>
              <a:rPr lang="en-US" dirty="0"/>
              <a:t> (ARES (Townshend et al. 2021) + Rosetta score)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Multimer: AF3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7E6D3F-9283-4588-FC59-80D9FE06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Overall pipeline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40C2F-842A-3063-0586-4C9569F5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500625-55ED-AA42-2BAE-51AABF30A6A3}"/>
              </a:ext>
            </a:extLst>
          </p:cNvPr>
          <p:cNvSpPr txBox="1">
            <a:spLocks/>
          </p:cNvSpPr>
          <p:nvPr/>
        </p:nvSpPr>
        <p:spPr>
          <a:xfrm>
            <a:off x="6102623" y="1354641"/>
            <a:ext cx="4585254" cy="86109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Monomer / Multimer / Protein-NA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RosettaFoldNA</a:t>
            </a:r>
            <a:r>
              <a:rPr lang="en-US" dirty="0"/>
              <a:t> (Baek et al. 2024)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AlphaFold3 (Abramson et al.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2D57C-9069-D295-CCDB-E73CA675BE76}"/>
              </a:ext>
            </a:extLst>
          </p:cNvPr>
          <p:cNvSpPr txBox="1"/>
          <p:nvPr/>
        </p:nvSpPr>
        <p:spPr>
          <a:xfrm>
            <a:off x="1378225" y="1320051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Monomer RNA</a:t>
            </a:r>
            <a:endParaRPr lang="en-US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NuFold (Kagaya et al.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err="1"/>
              <a:t>trRosettaRNA</a:t>
            </a:r>
            <a:r>
              <a:rPr lang="en-US"/>
              <a:t> (Wang et al.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err="1"/>
              <a:t>RhoFold</a:t>
            </a:r>
            <a:r>
              <a:rPr lang="en-US"/>
              <a:t> (Shen et al. 2024)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err="1"/>
              <a:t>DRfold</a:t>
            </a:r>
            <a:r>
              <a:rPr lang="en-US"/>
              <a:t> (Li et al.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err="1"/>
              <a:t>DeepFoldRNA</a:t>
            </a:r>
            <a:r>
              <a:rPr lang="en-US"/>
              <a:t> (Pearce et al. 2022)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822A6-27F9-92CA-35DB-26D111E61434}"/>
              </a:ext>
            </a:extLst>
          </p:cNvPr>
          <p:cNvSpPr/>
          <p:nvPr/>
        </p:nvSpPr>
        <p:spPr>
          <a:xfrm>
            <a:off x="0" y="0"/>
            <a:ext cx="12192000" cy="291132"/>
          </a:xfrm>
          <a:prstGeom prst="rect">
            <a:avLst/>
          </a:prstGeom>
          <a:solidFill>
            <a:srgbClr val="DDB9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8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7643B-933B-CA73-8FFE-423CC8CA9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79811-7361-49C2-D4F3-8519B84DC1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RNA structure prediction method developed in </a:t>
            </a:r>
            <a:r>
              <a:rPr lang="en-US" err="1"/>
              <a:t>Kihara</a:t>
            </a:r>
            <a:r>
              <a:rPr lang="en-US"/>
              <a:t>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DE36F-D0F1-D299-2D1E-ED02A3713F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4876800"/>
            <a:ext cx="11266713" cy="12550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NuFold is an end-to-end RNA structure prediction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Input is MSA and predicted secondary structure, and output full-atom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Works on monomers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2F59D5-325C-2327-D010-CBB9AA01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NuFold </a:t>
            </a:r>
            <a:r>
              <a:rPr lang="en-US" sz="4400"/>
              <a:t>(Kagaya et al.)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346BD-FA89-F097-E7C8-2A806659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A diagram of a structure&#10;&#10;Description automatically generated">
            <a:extLst>
              <a:ext uri="{FF2B5EF4-FFF2-40B4-BE49-F238E27FC236}">
                <a16:creationId xmlns:a16="http://schemas.microsoft.com/office/drawing/2014/main" id="{3AB2881A-67AD-983A-22F4-4377531B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1" y="1332571"/>
            <a:ext cx="8341856" cy="3419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DC0D69-9B1A-746E-8001-EF3F8CA77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6" t="62108" r="46077"/>
          <a:stretch/>
        </p:blipFill>
        <p:spPr>
          <a:xfrm>
            <a:off x="9067997" y="1587994"/>
            <a:ext cx="2805953" cy="2942791"/>
          </a:xfrm>
          <a:prstGeom prst="rect">
            <a:avLst/>
          </a:prstGeom>
        </p:spPr>
      </p:pic>
      <p:pic>
        <p:nvPicPr>
          <p:cNvPr id="9" name="Picture 2" descr="nufold">
            <a:extLst>
              <a:ext uri="{FF2B5EF4-FFF2-40B4-BE49-F238E27FC236}">
                <a16:creationId xmlns:a16="http://schemas.microsoft.com/office/drawing/2014/main" id="{565209F2-C573-E43A-1AF8-DC2963A4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427" y="302320"/>
            <a:ext cx="2805953" cy="8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71C003-7031-E76C-1904-581C02E394B6}"/>
              </a:ext>
            </a:extLst>
          </p:cNvPr>
          <p:cNvSpPr txBox="1"/>
          <p:nvPr/>
        </p:nvSpPr>
        <p:spPr>
          <a:xfrm>
            <a:off x="4890628" y="6069294"/>
            <a:ext cx="70217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Kagaya,Y</a:t>
            </a:r>
            <a:r>
              <a:rPr lang="en-US" sz="1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., et al. "NuFold: A Novel Tertiary RNA Structure Prediction Method Using Deep Learning with Flexible Nucleobase Center Representation”. </a:t>
            </a:r>
            <a:r>
              <a:rPr lang="en-US" sz="14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bioRxiv</a:t>
            </a:r>
            <a:r>
              <a:rPr lang="en-US" sz="1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(2023) https://</a:t>
            </a:r>
            <a:r>
              <a:rPr lang="en-US" sz="14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doi.org</a:t>
            </a:r>
            <a:r>
              <a:rPr lang="en-US" sz="1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/10.1101/2023.09.20.558715</a:t>
            </a:r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959489-D5DA-B964-79EC-8A15786963A0}"/>
              </a:ext>
            </a:extLst>
          </p:cNvPr>
          <p:cNvSpPr/>
          <p:nvPr/>
        </p:nvSpPr>
        <p:spPr>
          <a:xfrm>
            <a:off x="0" y="0"/>
            <a:ext cx="12192000" cy="291132"/>
          </a:xfrm>
          <a:prstGeom prst="rect">
            <a:avLst/>
          </a:prstGeom>
          <a:solidFill>
            <a:srgbClr val="DDB9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7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591F38-8A64-6188-FB99-AAEA43392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2C636D-B56E-9D65-E89D-D08C110A9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C61A5-76E4-DFA2-E9B4-45B67504D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-2940322"/>
            <a:ext cx="11266713" cy="20905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68280-805E-1B97-4A6E-418E34F7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Our performance (TS294)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13290-6079-1871-3116-FBB17A5F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ED1CA1-EC24-0B0E-D5B6-DCE6D43E5963}"/>
              </a:ext>
            </a:extLst>
          </p:cNvPr>
          <p:cNvGrpSpPr/>
          <p:nvPr/>
        </p:nvGrpSpPr>
        <p:grpSpPr>
          <a:xfrm>
            <a:off x="225628" y="4361802"/>
            <a:ext cx="9788168" cy="1730013"/>
            <a:chOff x="0" y="3485495"/>
            <a:chExt cx="11644363" cy="2157219"/>
          </a:xfrm>
        </p:grpSpPr>
        <p:pic>
          <p:nvPicPr>
            <p:cNvPr id="7" name="Google Shape;1653;p51">
              <a:extLst>
                <a:ext uri="{FF2B5EF4-FFF2-40B4-BE49-F238E27FC236}">
                  <a16:creationId xmlns:a16="http://schemas.microsoft.com/office/drawing/2014/main" id="{6B9075CA-0609-2BAC-6400-D70ABA04471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4040" r="26002" b="84803"/>
            <a:stretch/>
          </p:blipFill>
          <p:spPr>
            <a:xfrm>
              <a:off x="1" y="3485495"/>
              <a:ext cx="11644362" cy="1001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653;p51">
              <a:extLst>
                <a:ext uri="{FF2B5EF4-FFF2-40B4-BE49-F238E27FC236}">
                  <a16:creationId xmlns:a16="http://schemas.microsoft.com/office/drawing/2014/main" id="{7E5B35E2-0EB6-4517-8421-25421E7C5A2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89657" r="26002" b="641"/>
            <a:stretch/>
          </p:blipFill>
          <p:spPr>
            <a:xfrm>
              <a:off x="0" y="4511562"/>
              <a:ext cx="11644363" cy="11311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3620029-B7C5-164A-7D35-9BC1741CC817}"/>
              </a:ext>
            </a:extLst>
          </p:cNvPr>
          <p:cNvGrpSpPr/>
          <p:nvPr/>
        </p:nvGrpSpPr>
        <p:grpSpPr>
          <a:xfrm>
            <a:off x="1" y="2042164"/>
            <a:ext cx="12191999" cy="1864860"/>
            <a:chOff x="0" y="1191491"/>
            <a:chExt cx="12191999" cy="1864860"/>
          </a:xfrm>
        </p:grpSpPr>
        <p:pic>
          <p:nvPicPr>
            <p:cNvPr id="10" name="Google Shape;1192;p34">
              <a:extLst>
                <a:ext uri="{FF2B5EF4-FFF2-40B4-BE49-F238E27FC236}">
                  <a16:creationId xmlns:a16="http://schemas.microsoft.com/office/drawing/2014/main" id="{D24037B2-669E-2D65-1D8F-95DE863FEA9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220" r="25534" b="90634"/>
            <a:stretch/>
          </p:blipFill>
          <p:spPr>
            <a:xfrm>
              <a:off x="0" y="1191491"/>
              <a:ext cx="12191999" cy="648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92;p34">
              <a:extLst>
                <a:ext uri="{FF2B5EF4-FFF2-40B4-BE49-F238E27FC236}">
                  <a16:creationId xmlns:a16="http://schemas.microsoft.com/office/drawing/2014/main" id="{1A5EC03A-045E-C34B-6559-E7EDDF993B7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89492" r="25534" b="822"/>
            <a:stretch/>
          </p:blipFill>
          <p:spPr>
            <a:xfrm>
              <a:off x="0" y="1833809"/>
              <a:ext cx="12191999" cy="1222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3B3E15-3E6A-9050-3677-935A0B81A573}"/>
              </a:ext>
            </a:extLst>
          </p:cNvPr>
          <p:cNvSpPr txBox="1"/>
          <p:nvPr/>
        </p:nvSpPr>
        <p:spPr>
          <a:xfrm>
            <a:off x="5324635" y="161030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single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E82513-5399-0E3F-4828-9B89BB1165FD}"/>
              </a:ext>
            </a:extLst>
          </p:cNvPr>
          <p:cNvSpPr txBox="1"/>
          <p:nvPr/>
        </p:nvSpPr>
        <p:spPr>
          <a:xfrm>
            <a:off x="4359076" y="399247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multimer</a:t>
            </a:r>
          </a:p>
        </p:txBody>
      </p:sp>
      <p:pic>
        <p:nvPicPr>
          <p:cNvPr id="15" name="Google Shape;1192;p34">
            <a:extLst>
              <a:ext uri="{FF2B5EF4-FFF2-40B4-BE49-F238E27FC236}">
                <a16:creationId xmlns:a16="http://schemas.microsoft.com/office/drawing/2014/main" id="{9E8C60EC-EB31-920E-DD00-4E7A5B29062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6121" t="18362" r="25580" b="22132"/>
          <a:stretch/>
        </p:blipFill>
        <p:spPr>
          <a:xfrm>
            <a:off x="10984209" y="1820942"/>
            <a:ext cx="853105" cy="451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46A6E4-1A13-4E4E-6895-4DC8FFEF2AEE}"/>
              </a:ext>
            </a:extLst>
          </p:cNvPr>
          <p:cNvSpPr txBox="1"/>
          <p:nvPr/>
        </p:nvSpPr>
        <p:spPr>
          <a:xfrm>
            <a:off x="5525700" y="6470892"/>
            <a:ext cx="510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We achieved positive Z-score on majority of targets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90E318-3F6A-D2FF-C4BE-36B37924114C}"/>
              </a:ext>
            </a:extLst>
          </p:cNvPr>
          <p:cNvSpPr/>
          <p:nvPr/>
        </p:nvSpPr>
        <p:spPr>
          <a:xfrm>
            <a:off x="0" y="0"/>
            <a:ext cx="12192000" cy="291132"/>
          </a:xfrm>
          <a:prstGeom prst="rect">
            <a:avLst/>
          </a:prstGeom>
          <a:solidFill>
            <a:srgbClr val="DDB9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7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829E8-1DA1-CF98-68F8-CFDD0C81F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DAD6C3-4252-BD75-15B5-3C0333290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Small ncRNA (59 nt.), monomer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026C6-0706-18F7-4961-985CE56C6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11243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5’ terminal penetrate a loop to create a knot structure (the key for the function)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FBAC1A-9D8B-143E-5EDF-2F22DF15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R1205: </a:t>
            </a:r>
            <a:r>
              <a:rPr lang="en-US" err="1"/>
              <a:t>xrRNA</a:t>
            </a:r>
            <a:r>
              <a:rPr lang="en-US"/>
              <a:t> (Exoribonuclease-resistant RNAs)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2694-0CDB-D6F0-B3E4-384E7F59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A colorful dna strand on a black background&#10;&#10;Description automatically generated">
            <a:extLst>
              <a:ext uri="{FF2B5EF4-FFF2-40B4-BE49-F238E27FC236}">
                <a16:creationId xmlns:a16="http://schemas.microsoft.com/office/drawing/2014/main" id="{6B391854-DF5A-CB80-8B6E-9C07F4466B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33" r="6984"/>
          <a:stretch/>
        </p:blipFill>
        <p:spPr>
          <a:xfrm>
            <a:off x="5352176" y="2667699"/>
            <a:ext cx="6283355" cy="3707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E83831-E86A-8480-4F60-715C307C361E}"/>
              </a:ext>
            </a:extLst>
          </p:cNvPr>
          <p:cNvSpPr txBox="1"/>
          <p:nvPr/>
        </p:nvSpPr>
        <p:spPr>
          <a:xfrm>
            <a:off x="5595457" y="2390862"/>
            <a:ext cx="80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1C23D-FCD5-3074-3770-84157AB6E72E}"/>
              </a:ext>
            </a:extLst>
          </p:cNvPr>
          <p:cNvSpPr txBox="1"/>
          <p:nvPr/>
        </p:nvSpPr>
        <p:spPr>
          <a:xfrm>
            <a:off x="7786382" y="2387803"/>
            <a:ext cx="13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AF3: 11.3 Å</a:t>
            </a:r>
          </a:p>
        </p:txBody>
      </p:sp>
      <p:sp>
        <p:nvSpPr>
          <p:cNvPr id="10" name="テキスト ボックス 12">
            <a:extLst>
              <a:ext uri="{FF2B5EF4-FFF2-40B4-BE49-F238E27FC236}">
                <a16:creationId xmlns:a16="http://schemas.microsoft.com/office/drawing/2014/main" id="{FC81C8C3-12C0-C6D3-8B8F-9218280C3EB4}"/>
              </a:ext>
            </a:extLst>
          </p:cNvPr>
          <p:cNvSpPr txBox="1"/>
          <p:nvPr/>
        </p:nvSpPr>
        <p:spPr>
          <a:xfrm>
            <a:off x="457199" y="4125016"/>
            <a:ext cx="4260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/>
              <a:t>What went right?</a:t>
            </a:r>
            <a:endParaRPr kumimoji="1" lang="en-US" altLang="ja-JP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Both </a:t>
            </a:r>
            <a:r>
              <a:rPr kumimoji="1" lang="en-US" altLang="ja-JP" dirty="0" err="1"/>
              <a:t>NuFold</a:t>
            </a:r>
            <a:r>
              <a:rPr kumimoji="1" lang="en-US" altLang="ja-JP" dirty="0"/>
              <a:t> and AF3 predicted knot structure which is key for its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NuFold</a:t>
            </a:r>
            <a:r>
              <a:rPr kumimoji="1" lang="en-US" altLang="ja-JP" dirty="0"/>
              <a:t> and AF3 agrees well</a:t>
            </a:r>
          </a:p>
          <a:p>
            <a:endParaRPr kumimoji="1" lang="en-US" altLang="ja-JP" dirty="0"/>
          </a:p>
          <a:p>
            <a:r>
              <a:rPr kumimoji="1" lang="en-US" altLang="ja-JP" b="1" u="sng" dirty="0"/>
              <a:t>What went wrong?</a:t>
            </a:r>
            <a:endParaRPr kumimoji="1" lang="en-US" altLang="ja-JP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inaccurate loop conformation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F4D019-C5C8-9CFF-2212-3B0C0F8970C7}"/>
              </a:ext>
            </a:extLst>
          </p:cNvPr>
          <p:cNvSpPr txBox="1"/>
          <p:nvPr/>
        </p:nvSpPr>
        <p:spPr>
          <a:xfrm>
            <a:off x="9840666" y="2387803"/>
            <a:ext cx="16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NuFold</a:t>
            </a:r>
            <a:r>
              <a:rPr lang="en-US" b="1" dirty="0"/>
              <a:t>: 11.5 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61302-41E5-DB36-D7FD-62CC2CADE97D}"/>
              </a:ext>
            </a:extLst>
          </p:cNvPr>
          <p:cNvSpPr txBox="1"/>
          <p:nvPr/>
        </p:nvSpPr>
        <p:spPr>
          <a:xfrm>
            <a:off x="7786382" y="6146278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NuFold: 12.2 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DC5AB-D3F3-6087-CE4F-45D7474F1496}"/>
              </a:ext>
            </a:extLst>
          </p:cNvPr>
          <p:cNvSpPr txBox="1"/>
          <p:nvPr/>
        </p:nvSpPr>
        <p:spPr>
          <a:xfrm>
            <a:off x="10035488" y="6146278"/>
            <a:ext cx="16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NuFold</a:t>
            </a:r>
            <a:r>
              <a:rPr lang="en-US" b="1" dirty="0"/>
              <a:t>: 11.5 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B4A3B-C1BC-F29B-4928-375BA1D2A848}"/>
              </a:ext>
            </a:extLst>
          </p:cNvPr>
          <p:cNvSpPr txBox="1"/>
          <p:nvPr/>
        </p:nvSpPr>
        <p:spPr>
          <a:xfrm>
            <a:off x="5588414" y="629309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AF3: 12.3 Å</a:t>
            </a:r>
          </a:p>
        </p:txBody>
      </p:sp>
      <p:cxnSp>
        <p:nvCxnSpPr>
          <p:cNvPr id="18" name="直線矢印コネクタ 23">
            <a:extLst>
              <a:ext uri="{FF2B5EF4-FFF2-40B4-BE49-F238E27FC236}">
                <a16:creationId xmlns:a16="http://schemas.microsoft.com/office/drawing/2014/main" id="{F7D098A8-3D05-2698-D843-060A767C73E6}"/>
              </a:ext>
            </a:extLst>
          </p:cNvPr>
          <p:cNvCxnSpPr>
            <a:cxnSpLocks/>
          </p:cNvCxnSpPr>
          <p:nvPr/>
        </p:nvCxnSpPr>
        <p:spPr>
          <a:xfrm flipH="1">
            <a:off x="6398625" y="2953294"/>
            <a:ext cx="606335" cy="147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23">
            <a:extLst>
              <a:ext uri="{FF2B5EF4-FFF2-40B4-BE49-F238E27FC236}">
                <a16:creationId xmlns:a16="http://schemas.microsoft.com/office/drawing/2014/main" id="{6E9F58B4-7EAC-408A-67C4-71D9858BB381}"/>
              </a:ext>
            </a:extLst>
          </p:cNvPr>
          <p:cNvCxnSpPr>
            <a:cxnSpLocks/>
          </p:cNvCxnSpPr>
          <p:nvPr/>
        </p:nvCxnSpPr>
        <p:spPr>
          <a:xfrm flipH="1">
            <a:off x="6398626" y="4728117"/>
            <a:ext cx="202896" cy="290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A3EB98-55E0-6CE2-9A8E-EFAA474635FF}"/>
              </a:ext>
            </a:extLst>
          </p:cNvPr>
          <p:cNvSpPr txBox="1"/>
          <p:nvPr/>
        </p:nvSpPr>
        <p:spPr>
          <a:xfrm>
            <a:off x="5997414" y="4322274"/>
            <a:ext cx="120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inaccurate</a:t>
            </a:r>
          </a:p>
        </p:txBody>
      </p:sp>
      <p:pic>
        <p:nvPicPr>
          <p:cNvPr id="17" name="Picture 16" descr="A colorful dna structure on a black background&#10;&#10;Description automatically generated">
            <a:extLst>
              <a:ext uri="{FF2B5EF4-FFF2-40B4-BE49-F238E27FC236}">
                <a16:creationId xmlns:a16="http://schemas.microsoft.com/office/drawing/2014/main" id="{E0022D30-7936-7A98-4901-989BAF68D9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074" t="10229" r="30903" b="10918"/>
          <a:stretch/>
        </p:blipFill>
        <p:spPr>
          <a:xfrm>
            <a:off x="3100766" y="1983541"/>
            <a:ext cx="1191174" cy="23083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E8132A-7278-FAC3-92F8-98D980D45F16}"/>
              </a:ext>
            </a:extLst>
          </p:cNvPr>
          <p:cNvSpPr txBox="1"/>
          <p:nvPr/>
        </p:nvSpPr>
        <p:spPr>
          <a:xfrm>
            <a:off x="903277" y="3209364"/>
            <a:ext cx="226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PDB: 5TPY</a:t>
            </a:r>
          </a:p>
          <a:p>
            <a:r>
              <a:rPr lang="en-US" dirty="0" err="1"/>
              <a:t>xrRNA</a:t>
            </a:r>
            <a:r>
              <a:rPr lang="en-US" dirty="0"/>
              <a:t> from Zika virus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82135-89FF-34A1-6305-746FFAB5ECD6}"/>
              </a:ext>
            </a:extLst>
          </p:cNvPr>
          <p:cNvSpPr/>
          <p:nvPr/>
        </p:nvSpPr>
        <p:spPr>
          <a:xfrm>
            <a:off x="0" y="0"/>
            <a:ext cx="12192000" cy="291132"/>
          </a:xfrm>
          <a:prstGeom prst="rect">
            <a:avLst/>
          </a:prstGeom>
          <a:solidFill>
            <a:srgbClr val="DDB9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7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DF0E3-B860-5C9F-09CE-E5D26A0A8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6F3559-EA9E-01B7-FBEF-84AD3681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M1212(R1212) Protein-RNA-2DNAs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C1D82-B1C8-B237-F913-C0A83531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7" name="図 3">
            <a:extLst>
              <a:ext uri="{FF2B5EF4-FFF2-40B4-BE49-F238E27FC236}">
                <a16:creationId xmlns:a16="http://schemas.microsoft.com/office/drawing/2014/main" id="{AF6C46B2-68EE-DA1E-5E90-D5AEE4FA0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687" y="1304704"/>
            <a:ext cx="4482491" cy="3600000"/>
          </a:xfrm>
          <a:prstGeom prst="rect">
            <a:avLst/>
          </a:prstGeom>
        </p:spPr>
      </p:pic>
      <p:sp>
        <p:nvSpPr>
          <p:cNvPr id="48" name="テキスト ボックス 6">
            <a:extLst>
              <a:ext uri="{FF2B5EF4-FFF2-40B4-BE49-F238E27FC236}">
                <a16:creationId xmlns:a16="http://schemas.microsoft.com/office/drawing/2014/main" id="{E7E8B4A7-849E-21ED-08BC-749070C781C2}"/>
              </a:ext>
            </a:extLst>
          </p:cNvPr>
          <p:cNvSpPr txBox="1"/>
          <p:nvPr/>
        </p:nvSpPr>
        <p:spPr>
          <a:xfrm>
            <a:off x="6108240" y="1246531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B050"/>
                </a:solidFill>
              </a:rPr>
              <a:t>●</a:t>
            </a:r>
            <a:r>
              <a:rPr kumimoji="1" lang="en-US" altLang="ja-JP"/>
              <a:t>Protein</a:t>
            </a:r>
          </a:p>
          <a:p>
            <a:r>
              <a:rPr lang="ja-JP" altLang="en-US">
                <a:solidFill>
                  <a:srgbClr val="FF2F92"/>
                </a:solidFill>
              </a:rPr>
              <a:t>● </a:t>
            </a:r>
            <a:r>
              <a:rPr lang="ja-JP" altLang="en-US">
                <a:solidFill>
                  <a:srgbClr val="F8C7DE"/>
                </a:solidFill>
              </a:rPr>
              <a:t>●</a:t>
            </a:r>
            <a:r>
              <a:rPr lang="ja-JP" altLang="en-US">
                <a:solidFill>
                  <a:srgbClr val="FF2F92"/>
                </a:solidFill>
              </a:rPr>
              <a:t> </a:t>
            </a:r>
            <a:r>
              <a:rPr lang="en-US" altLang="ja-JP"/>
              <a:t>DNA</a:t>
            </a:r>
          </a:p>
          <a:p>
            <a:r>
              <a:rPr kumimoji="1" lang="ja-JP" altLang="en-US">
                <a:solidFill>
                  <a:srgbClr val="00FDFF"/>
                </a:solidFill>
              </a:rPr>
              <a:t>●</a:t>
            </a:r>
            <a:r>
              <a:rPr kumimoji="1" lang="en-US" altLang="ja-JP"/>
              <a:t>RNA</a:t>
            </a:r>
            <a:endParaRPr kumimoji="1" lang="ja-JP" altLang="en-US"/>
          </a:p>
        </p:txBody>
      </p:sp>
      <p:sp>
        <p:nvSpPr>
          <p:cNvPr id="50" name="テキスト ボックス 8">
            <a:extLst>
              <a:ext uri="{FF2B5EF4-FFF2-40B4-BE49-F238E27FC236}">
                <a16:creationId xmlns:a16="http://schemas.microsoft.com/office/drawing/2014/main" id="{CFA67F96-8E75-74BD-44BF-6BF0FAABAAED}"/>
              </a:ext>
            </a:extLst>
          </p:cNvPr>
          <p:cNvSpPr txBox="1"/>
          <p:nvPr/>
        </p:nvSpPr>
        <p:spPr>
          <a:xfrm>
            <a:off x="10229260" y="190457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Overlapped?</a:t>
            </a:r>
            <a:endParaRPr kumimoji="1" lang="ja-JP" altLang="en-US"/>
          </a:p>
        </p:txBody>
      </p:sp>
      <p:cxnSp>
        <p:nvCxnSpPr>
          <p:cNvPr id="51" name="直線矢印コネクタ 10">
            <a:extLst>
              <a:ext uri="{FF2B5EF4-FFF2-40B4-BE49-F238E27FC236}">
                <a16:creationId xmlns:a16="http://schemas.microsoft.com/office/drawing/2014/main" id="{3CC88028-7935-B532-30B1-ECAC2DA0C4B3}"/>
              </a:ext>
            </a:extLst>
          </p:cNvPr>
          <p:cNvCxnSpPr>
            <a:cxnSpLocks/>
          </p:cNvCxnSpPr>
          <p:nvPr/>
        </p:nvCxnSpPr>
        <p:spPr>
          <a:xfrm flipH="1" flipV="1">
            <a:off x="9745919" y="2079736"/>
            <a:ext cx="483341" cy="95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14">
            <a:extLst>
              <a:ext uri="{FF2B5EF4-FFF2-40B4-BE49-F238E27FC236}">
                <a16:creationId xmlns:a16="http://schemas.microsoft.com/office/drawing/2014/main" id="{33416961-7293-2159-4AAD-DE9D2E290D9E}"/>
              </a:ext>
            </a:extLst>
          </p:cNvPr>
          <p:cNvSpPr txBox="1"/>
          <p:nvPr/>
        </p:nvSpPr>
        <p:spPr>
          <a:xfrm>
            <a:off x="6506965" y="457236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Overlapped?</a:t>
            </a:r>
            <a:endParaRPr kumimoji="1" lang="ja-JP" altLang="en-US"/>
          </a:p>
        </p:txBody>
      </p:sp>
      <p:cxnSp>
        <p:nvCxnSpPr>
          <p:cNvPr id="53" name="直線矢印コネクタ 15">
            <a:extLst>
              <a:ext uri="{FF2B5EF4-FFF2-40B4-BE49-F238E27FC236}">
                <a16:creationId xmlns:a16="http://schemas.microsoft.com/office/drawing/2014/main" id="{4204772D-BE92-A832-D3CD-607C023298A3}"/>
              </a:ext>
            </a:extLst>
          </p:cNvPr>
          <p:cNvCxnSpPr>
            <a:cxnSpLocks/>
          </p:cNvCxnSpPr>
          <p:nvPr/>
        </p:nvCxnSpPr>
        <p:spPr>
          <a:xfrm flipV="1">
            <a:off x="7222693" y="4135930"/>
            <a:ext cx="294861" cy="4734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BFA224-E7B6-5733-5BB0-D9F46CD27776}"/>
              </a:ext>
            </a:extLst>
          </p:cNvPr>
          <p:cNvSpPr txBox="1"/>
          <p:nvPr/>
        </p:nvSpPr>
        <p:spPr>
          <a:xfrm>
            <a:off x="7460166" y="-646771"/>
            <a:ext cx="3719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Literature information?</a:t>
            </a:r>
          </a:p>
          <a:p>
            <a:r>
              <a:rPr lang="en-US"/>
              <a:t>How DNA was modified in Strategy 1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96768A-9A65-503C-33B0-B3D3DB96C953}"/>
              </a:ext>
            </a:extLst>
          </p:cNvPr>
          <p:cNvSpPr txBox="1"/>
          <p:nvPr/>
        </p:nvSpPr>
        <p:spPr>
          <a:xfrm>
            <a:off x="7946480" y="1083043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AlphaFold3 model</a:t>
            </a:r>
            <a:endParaRPr kumimoji="1" lang="ja-JP" altLang="en-US"/>
          </a:p>
        </p:txBody>
      </p:sp>
      <p:pic>
        <p:nvPicPr>
          <p:cNvPr id="3" name="図 5" descr="花火, 花, 挿絵 が含まれている画像&#10;&#10;自動的に生成された説明">
            <a:extLst>
              <a:ext uri="{FF2B5EF4-FFF2-40B4-BE49-F238E27FC236}">
                <a16:creationId xmlns:a16="http://schemas.microsoft.com/office/drawing/2014/main" id="{8BA6D589-6605-7659-4E4B-886C964CB3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730" t="13578" r="33038" b="30855"/>
          <a:stretch/>
        </p:blipFill>
        <p:spPr>
          <a:xfrm>
            <a:off x="1613878" y="1858280"/>
            <a:ext cx="3238803" cy="30478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3019EF-80DE-06E7-FEC0-0D42A82A37D1}"/>
              </a:ext>
            </a:extLst>
          </p:cNvPr>
          <p:cNvSpPr txBox="1"/>
          <p:nvPr/>
        </p:nvSpPr>
        <p:spPr>
          <a:xfrm>
            <a:off x="982936" y="1360901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B050"/>
                </a:solidFill>
              </a:rPr>
              <a:t>●</a:t>
            </a:r>
            <a:r>
              <a:rPr kumimoji="1" lang="en-US" altLang="ja-JP"/>
              <a:t>Protein</a:t>
            </a:r>
          </a:p>
          <a:p>
            <a:r>
              <a:rPr lang="ja-JP" altLang="en-US">
                <a:solidFill>
                  <a:srgbClr val="FF2F92"/>
                </a:solidFill>
              </a:rPr>
              <a:t>● </a:t>
            </a:r>
            <a:r>
              <a:rPr lang="ja-JP" altLang="en-US">
                <a:solidFill>
                  <a:srgbClr val="F8C7DE"/>
                </a:solidFill>
              </a:rPr>
              <a:t>●</a:t>
            </a:r>
            <a:r>
              <a:rPr lang="ja-JP" altLang="en-US">
                <a:solidFill>
                  <a:srgbClr val="FF2F92"/>
                </a:solidFill>
              </a:rPr>
              <a:t> </a:t>
            </a:r>
            <a:r>
              <a:rPr lang="en-US" altLang="ja-JP"/>
              <a:t>DNA</a:t>
            </a:r>
          </a:p>
          <a:p>
            <a:r>
              <a:rPr kumimoji="1" lang="ja-JP" altLang="en-US">
                <a:solidFill>
                  <a:srgbClr val="00FDFF"/>
                </a:solidFill>
              </a:rPr>
              <a:t>●</a:t>
            </a:r>
            <a:r>
              <a:rPr kumimoji="1" lang="en-US" altLang="ja-JP"/>
              <a:t>RNA</a:t>
            </a:r>
            <a:endParaRPr kumimoji="1" lang="ja-JP" alt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C93FE62-16FC-607D-423F-6953DB63C9B9}"/>
              </a:ext>
            </a:extLst>
          </p:cNvPr>
          <p:cNvSpPr txBox="1">
            <a:spLocks/>
          </p:cNvSpPr>
          <p:nvPr/>
        </p:nvSpPr>
        <p:spPr>
          <a:xfrm>
            <a:off x="762330" y="5175229"/>
            <a:ext cx="11266713" cy="112437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AlphaFold3 failed to predict the DNA-RNA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Two DNA strands overlap and clash each other</a:t>
            </a:r>
          </a:p>
        </p:txBody>
      </p:sp>
      <p:sp>
        <p:nvSpPr>
          <p:cNvPr id="11" name="テキスト ボックス 9">
            <a:extLst>
              <a:ext uri="{FF2B5EF4-FFF2-40B4-BE49-F238E27FC236}">
                <a16:creationId xmlns:a16="http://schemas.microsoft.com/office/drawing/2014/main" id="{0D9D46C9-62E4-FE8B-2EA8-5AF7C2D71C42}"/>
              </a:ext>
            </a:extLst>
          </p:cNvPr>
          <p:cNvSpPr txBox="1"/>
          <p:nvPr/>
        </p:nvSpPr>
        <p:spPr>
          <a:xfrm>
            <a:off x="2279400" y="1338864"/>
            <a:ext cx="80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Native</a:t>
            </a:r>
            <a:endParaRPr kumimoji="1"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59FF3-704D-0274-654E-60198524B957}"/>
              </a:ext>
            </a:extLst>
          </p:cNvPr>
          <p:cNvSpPr/>
          <p:nvPr/>
        </p:nvSpPr>
        <p:spPr>
          <a:xfrm>
            <a:off x="0" y="0"/>
            <a:ext cx="12192000" cy="291132"/>
          </a:xfrm>
          <a:prstGeom prst="rect">
            <a:avLst/>
          </a:prstGeom>
          <a:solidFill>
            <a:srgbClr val="DDB9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7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949B6-C52F-B2E1-7CE8-2A1CE4669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CD2699-5750-3D3B-7246-AB145BE3C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133" y="1202714"/>
            <a:ext cx="4026826" cy="288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2A83BB4-870D-0014-5316-E2DC4954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M1212(R1212) Protein-RNA-2DNAs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E9AB5-EB9B-6E56-CB60-85B6350E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6" name="図 16" descr="黒板に描かれたロゴ&#10;&#10;中程度の精度で自動的に生成された説明">
            <a:extLst>
              <a:ext uri="{FF2B5EF4-FFF2-40B4-BE49-F238E27FC236}">
                <a16:creationId xmlns:a16="http://schemas.microsoft.com/office/drawing/2014/main" id="{8DDCDD06-8CB0-8C14-D831-F6C185AAC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946" y="4513446"/>
            <a:ext cx="4026826" cy="2880000"/>
          </a:xfrm>
          <a:prstGeom prst="rect">
            <a:avLst/>
          </a:prstGeom>
        </p:spPr>
      </p:pic>
      <p:sp>
        <p:nvSpPr>
          <p:cNvPr id="48" name="テキスト ボックス 6">
            <a:extLst>
              <a:ext uri="{FF2B5EF4-FFF2-40B4-BE49-F238E27FC236}">
                <a16:creationId xmlns:a16="http://schemas.microsoft.com/office/drawing/2014/main" id="{10F7ECE1-9F05-103C-2B2A-F10126E8A177}"/>
              </a:ext>
            </a:extLst>
          </p:cNvPr>
          <p:cNvSpPr txBox="1"/>
          <p:nvPr/>
        </p:nvSpPr>
        <p:spPr>
          <a:xfrm>
            <a:off x="158980" y="1204347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B050"/>
                </a:solidFill>
              </a:rPr>
              <a:t>●</a:t>
            </a:r>
            <a:r>
              <a:rPr kumimoji="1" lang="en-US" altLang="ja-JP"/>
              <a:t>Protein</a:t>
            </a:r>
          </a:p>
          <a:p>
            <a:r>
              <a:rPr lang="ja-JP" altLang="en-US">
                <a:solidFill>
                  <a:srgbClr val="FF2F92"/>
                </a:solidFill>
              </a:rPr>
              <a:t>● </a:t>
            </a:r>
            <a:r>
              <a:rPr lang="ja-JP" altLang="en-US">
                <a:solidFill>
                  <a:srgbClr val="F8C7DE"/>
                </a:solidFill>
              </a:rPr>
              <a:t>●</a:t>
            </a:r>
            <a:r>
              <a:rPr lang="ja-JP" altLang="en-US">
                <a:solidFill>
                  <a:srgbClr val="FF2F92"/>
                </a:solidFill>
              </a:rPr>
              <a:t> </a:t>
            </a:r>
            <a:r>
              <a:rPr lang="en-US" altLang="ja-JP"/>
              <a:t>DNA</a:t>
            </a:r>
          </a:p>
          <a:p>
            <a:r>
              <a:rPr kumimoji="1" lang="ja-JP" altLang="en-US">
                <a:solidFill>
                  <a:srgbClr val="00FDFF"/>
                </a:solidFill>
              </a:rPr>
              <a:t>●</a:t>
            </a:r>
            <a:r>
              <a:rPr kumimoji="1" lang="en-US" altLang="ja-JP"/>
              <a:t>RNA</a:t>
            </a:r>
            <a:endParaRPr kumimoji="1" lang="ja-JP" altLang="en-US"/>
          </a:p>
        </p:txBody>
      </p:sp>
      <p:sp>
        <p:nvSpPr>
          <p:cNvPr id="54" name="テキスト ボックス 18">
            <a:extLst>
              <a:ext uri="{FF2B5EF4-FFF2-40B4-BE49-F238E27FC236}">
                <a16:creationId xmlns:a16="http://schemas.microsoft.com/office/drawing/2014/main" id="{DD7E5C32-2553-1AE4-5290-09BD591F959A}"/>
              </a:ext>
            </a:extLst>
          </p:cNvPr>
          <p:cNvSpPr txBox="1"/>
          <p:nvPr/>
        </p:nvSpPr>
        <p:spPr>
          <a:xfrm>
            <a:off x="3966766" y="951828"/>
            <a:ext cx="448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S</a:t>
            </a:r>
            <a:r>
              <a:rPr kumimoji="1" lang="en-US" altLang="ja-JP" b="1" dirty="0"/>
              <a:t>trategy 1</a:t>
            </a:r>
            <a:r>
              <a:rPr kumimoji="1" lang="en-US" altLang="ja-JP" dirty="0"/>
              <a:t>: Remove DNAs 1-16/1-14 nucleotides from the input for AF3</a:t>
            </a:r>
            <a:endParaRPr kumimoji="1" lang="ja-JP" altLang="en-US" dirty="0"/>
          </a:p>
        </p:txBody>
      </p:sp>
      <p:sp>
        <p:nvSpPr>
          <p:cNvPr id="55" name="テキスト ボックス 23">
            <a:extLst>
              <a:ext uri="{FF2B5EF4-FFF2-40B4-BE49-F238E27FC236}">
                <a16:creationId xmlns:a16="http://schemas.microsoft.com/office/drawing/2014/main" id="{577DF283-E6F7-935B-1D19-201CEAB80BC4}"/>
              </a:ext>
            </a:extLst>
          </p:cNvPr>
          <p:cNvSpPr txBox="1"/>
          <p:nvPr/>
        </p:nvSpPr>
        <p:spPr>
          <a:xfrm>
            <a:off x="3980357" y="4195817"/>
            <a:ext cx="592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S</a:t>
            </a:r>
            <a:r>
              <a:rPr kumimoji="1" lang="en-US" altLang="ja-JP" b="1"/>
              <a:t>trategy 2</a:t>
            </a:r>
            <a:r>
              <a:rPr kumimoji="1" lang="en-US" altLang="ja-JP"/>
              <a:t>: Add two more DNA sequences as input of AF3</a:t>
            </a:r>
            <a:endParaRPr kumimoji="1" lang="ja-JP" altLang="en-US"/>
          </a:p>
        </p:txBody>
      </p:sp>
      <p:cxnSp>
        <p:nvCxnSpPr>
          <p:cNvPr id="56" name="直線矢印コネクタ 27">
            <a:extLst>
              <a:ext uri="{FF2B5EF4-FFF2-40B4-BE49-F238E27FC236}">
                <a16:creationId xmlns:a16="http://schemas.microsoft.com/office/drawing/2014/main" id="{4192B5AA-278C-7075-6E5D-A7C24576DDFF}"/>
              </a:ext>
            </a:extLst>
          </p:cNvPr>
          <p:cNvCxnSpPr/>
          <p:nvPr/>
        </p:nvCxnSpPr>
        <p:spPr>
          <a:xfrm>
            <a:off x="7577045" y="2513217"/>
            <a:ext cx="13533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28">
            <a:extLst>
              <a:ext uri="{FF2B5EF4-FFF2-40B4-BE49-F238E27FC236}">
                <a16:creationId xmlns:a16="http://schemas.microsoft.com/office/drawing/2014/main" id="{BA66F641-EC35-E0E4-B596-922E7FB91B97}"/>
              </a:ext>
            </a:extLst>
          </p:cNvPr>
          <p:cNvSpPr txBox="1"/>
          <p:nvPr/>
        </p:nvSpPr>
        <p:spPr>
          <a:xfrm>
            <a:off x="7567933" y="1866886"/>
            <a:ext cx="144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Manual</a:t>
            </a:r>
          </a:p>
          <a:p>
            <a:r>
              <a:rPr kumimoji="1" lang="en-US" altLang="ja-JP"/>
              <a:t>Refinement</a:t>
            </a:r>
            <a:endParaRPr kumimoji="1" lang="ja-JP" altLang="en-US"/>
          </a:p>
        </p:txBody>
      </p:sp>
      <p:sp>
        <p:nvSpPr>
          <p:cNvPr id="58" name="テキスト ボックス 29">
            <a:extLst>
              <a:ext uri="{FF2B5EF4-FFF2-40B4-BE49-F238E27FC236}">
                <a16:creationId xmlns:a16="http://schemas.microsoft.com/office/drawing/2014/main" id="{2154AE39-5C3B-E5B1-2633-B95A7442E3C5}"/>
              </a:ext>
            </a:extLst>
          </p:cNvPr>
          <p:cNvSpPr txBox="1"/>
          <p:nvPr/>
        </p:nvSpPr>
        <p:spPr>
          <a:xfrm>
            <a:off x="6852347" y="6052822"/>
            <a:ext cx="201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Remove additional 2DNAs</a:t>
            </a:r>
            <a:endParaRPr kumimoji="1" lang="ja-JP" altLang="en-US"/>
          </a:p>
        </p:txBody>
      </p:sp>
      <p:cxnSp>
        <p:nvCxnSpPr>
          <p:cNvPr id="59" name="直線矢印コネクタ 30">
            <a:extLst>
              <a:ext uri="{FF2B5EF4-FFF2-40B4-BE49-F238E27FC236}">
                <a16:creationId xmlns:a16="http://schemas.microsoft.com/office/drawing/2014/main" id="{A15CE0AF-D6B7-6A6C-526C-8979DE697575}"/>
              </a:ext>
            </a:extLst>
          </p:cNvPr>
          <p:cNvCxnSpPr/>
          <p:nvPr/>
        </p:nvCxnSpPr>
        <p:spPr>
          <a:xfrm>
            <a:off x="7246819" y="5953446"/>
            <a:ext cx="13533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34">
            <a:extLst>
              <a:ext uri="{FF2B5EF4-FFF2-40B4-BE49-F238E27FC236}">
                <a16:creationId xmlns:a16="http://schemas.microsoft.com/office/drawing/2014/main" id="{46158798-75F9-AB70-A3A9-14B171237DFE}"/>
              </a:ext>
            </a:extLst>
          </p:cNvPr>
          <p:cNvSpPr txBox="1"/>
          <p:nvPr/>
        </p:nvSpPr>
        <p:spPr>
          <a:xfrm>
            <a:off x="2943941" y="6406485"/>
            <a:ext cx="186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Additional DNAs</a:t>
            </a:r>
            <a:endParaRPr kumimoji="1" lang="ja-JP" altLang="en-US"/>
          </a:p>
        </p:txBody>
      </p:sp>
      <p:cxnSp>
        <p:nvCxnSpPr>
          <p:cNvPr id="61" name="直線矢印コネクタ 35">
            <a:extLst>
              <a:ext uri="{FF2B5EF4-FFF2-40B4-BE49-F238E27FC236}">
                <a16:creationId xmlns:a16="http://schemas.microsoft.com/office/drawing/2014/main" id="{75BAD4E7-C3BD-8AA7-6BF2-345B5C752F74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3876248" y="5896789"/>
            <a:ext cx="306063" cy="509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38">
            <a:extLst>
              <a:ext uri="{FF2B5EF4-FFF2-40B4-BE49-F238E27FC236}">
                <a16:creationId xmlns:a16="http://schemas.microsoft.com/office/drawing/2014/main" id="{FB6DCE63-C611-E43E-C5BC-524CD4C79012}"/>
              </a:ext>
            </a:extLst>
          </p:cNvPr>
          <p:cNvSpPr txBox="1"/>
          <p:nvPr/>
        </p:nvSpPr>
        <p:spPr>
          <a:xfrm>
            <a:off x="3740604" y="3337935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DNA-RNA interactions</a:t>
            </a:r>
            <a:endParaRPr kumimoji="1" lang="ja-JP" altLang="en-US"/>
          </a:p>
        </p:txBody>
      </p:sp>
      <p:cxnSp>
        <p:nvCxnSpPr>
          <p:cNvPr id="63" name="直線矢印コネクタ 39">
            <a:extLst>
              <a:ext uri="{FF2B5EF4-FFF2-40B4-BE49-F238E27FC236}">
                <a16:creationId xmlns:a16="http://schemas.microsoft.com/office/drawing/2014/main" id="{7B45A2AC-DE3C-0FB5-97A7-11CB5D6ABFED}"/>
              </a:ext>
            </a:extLst>
          </p:cNvPr>
          <p:cNvCxnSpPr>
            <a:cxnSpLocks/>
          </p:cNvCxnSpPr>
          <p:nvPr/>
        </p:nvCxnSpPr>
        <p:spPr>
          <a:xfrm flipV="1">
            <a:off x="4628760" y="2772022"/>
            <a:ext cx="450502" cy="5361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42">
            <a:extLst>
              <a:ext uri="{FF2B5EF4-FFF2-40B4-BE49-F238E27FC236}">
                <a16:creationId xmlns:a16="http://schemas.microsoft.com/office/drawing/2014/main" id="{8E93848D-1E1E-7E0E-3B4D-E26C4BBB4281}"/>
              </a:ext>
            </a:extLst>
          </p:cNvPr>
          <p:cNvCxnSpPr>
            <a:cxnSpLocks/>
          </p:cNvCxnSpPr>
          <p:nvPr/>
        </p:nvCxnSpPr>
        <p:spPr>
          <a:xfrm flipH="1" flipV="1">
            <a:off x="4435774" y="5944063"/>
            <a:ext cx="372780" cy="547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図 12" descr="挿絵, 光 が含まれている画像&#10;&#10;自動的に生成された説明">
            <a:extLst>
              <a:ext uri="{FF2B5EF4-FFF2-40B4-BE49-F238E27FC236}">
                <a16:creationId xmlns:a16="http://schemas.microsoft.com/office/drawing/2014/main" id="{903D6110-658B-8CE4-F2F8-8F2535EAC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174" y="1111145"/>
            <a:ext cx="4026826" cy="2880000"/>
          </a:xfrm>
          <a:prstGeom prst="rect">
            <a:avLst/>
          </a:prstGeom>
        </p:spPr>
      </p:pic>
      <p:pic>
        <p:nvPicPr>
          <p:cNvPr id="67" name="図 19" descr="花火, 挿絵, 花, 光 が含まれている画像&#10;&#10;自動的に生成された説明">
            <a:extLst>
              <a:ext uri="{FF2B5EF4-FFF2-40B4-BE49-F238E27FC236}">
                <a16:creationId xmlns:a16="http://schemas.microsoft.com/office/drawing/2014/main" id="{FCDAA3F6-FCE2-1BFF-418D-72DE3CB1D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303" y="4311392"/>
            <a:ext cx="4026826" cy="28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C7C31-A1D2-CBBE-6BD9-FBDAC2A4F96D}"/>
              </a:ext>
            </a:extLst>
          </p:cNvPr>
          <p:cNvSpPr txBox="1"/>
          <p:nvPr/>
        </p:nvSpPr>
        <p:spPr>
          <a:xfrm>
            <a:off x="7460166" y="-646771"/>
            <a:ext cx="3719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Literature information?</a:t>
            </a:r>
          </a:p>
          <a:p>
            <a:r>
              <a:rPr lang="en-US"/>
              <a:t>How DNA was modified in Strategy 1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A0768E-E41E-44ED-3CE0-5CFB6CB56B04}"/>
              </a:ext>
            </a:extLst>
          </p:cNvPr>
          <p:cNvSpPr txBox="1"/>
          <p:nvPr/>
        </p:nvSpPr>
        <p:spPr>
          <a:xfrm>
            <a:off x="8721800" y="557777"/>
            <a:ext cx="323210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800">
                <a:latin typeface="Arial" panose="020B0604020202020204" pitchFamily="34" charset="0"/>
                <a:cs typeface="Arial" panose="020B0604020202020204" pitchFamily="34" charset="0"/>
              </a:rPr>
              <a:t>&gt;D1212s3, M1212 subunit 3, DNA 48 residues</a:t>
            </a:r>
          </a:p>
          <a:p>
            <a:r>
              <a:rPr kumimoji="1" lang="en-US" altLang="ja-JP" sz="800" strike="sngStrike">
                <a:latin typeface="Arial" panose="020B0604020202020204" pitchFamily="34" charset="0"/>
                <a:cs typeface="Arial" panose="020B0604020202020204" pitchFamily="34" charset="0"/>
              </a:rPr>
              <a:t>CGGCCCAATAACAAGG</a:t>
            </a:r>
            <a:r>
              <a:rPr kumimoji="1" lang="en-US" altLang="ja-JP" sz="800" b="1">
                <a:solidFill>
                  <a:srgbClr val="FF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AGGTGGCTGCCCCGACCGTCGCTCGGGCGTCG</a:t>
            </a:r>
          </a:p>
          <a:p>
            <a:r>
              <a:rPr kumimoji="1" lang="en-US" altLang="ja-JP" sz="800">
                <a:latin typeface="Arial" panose="020B0604020202020204" pitchFamily="34" charset="0"/>
                <a:cs typeface="Arial" panose="020B0604020202020204" pitchFamily="34" charset="0"/>
              </a:rPr>
              <a:t>&gt;D1212s4, M1212 subunit 4, DNA 48 residues</a:t>
            </a:r>
          </a:p>
          <a:p>
            <a:r>
              <a:rPr kumimoji="1" lang="en-US" altLang="ja-JP" sz="800" b="1">
                <a:solidFill>
                  <a:srgbClr val="FF8A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CGGCCCAATAACAAGGAGGTGGCTGCCCCGAGCGACGGTCGGGCGTCG</a:t>
            </a:r>
            <a:endParaRPr kumimoji="1" lang="ja-JP" altLang="en-US" sz="800" b="1">
              <a:solidFill>
                <a:srgbClr val="FF8A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5" descr="花火, 花, 挿絵 が含まれている画像&#10;&#10;自動的に生成された説明">
            <a:extLst>
              <a:ext uri="{FF2B5EF4-FFF2-40B4-BE49-F238E27FC236}">
                <a16:creationId xmlns:a16="http://schemas.microsoft.com/office/drawing/2014/main" id="{679EBDB7-9AB0-9772-7B0C-BED5CE84FC9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730" t="13578" r="33038" b="30855"/>
          <a:stretch/>
        </p:blipFill>
        <p:spPr>
          <a:xfrm>
            <a:off x="739011" y="1719754"/>
            <a:ext cx="2953239" cy="2779118"/>
          </a:xfrm>
          <a:prstGeom prst="rect">
            <a:avLst/>
          </a:prstGeom>
        </p:spPr>
      </p:pic>
      <p:sp>
        <p:nvSpPr>
          <p:cNvPr id="7" name="テキスト ボックス 9">
            <a:extLst>
              <a:ext uri="{FF2B5EF4-FFF2-40B4-BE49-F238E27FC236}">
                <a16:creationId xmlns:a16="http://schemas.microsoft.com/office/drawing/2014/main" id="{1305C77A-9FEF-908B-42B6-89B41AE7D8A6}"/>
              </a:ext>
            </a:extLst>
          </p:cNvPr>
          <p:cNvSpPr txBox="1"/>
          <p:nvPr/>
        </p:nvSpPr>
        <p:spPr>
          <a:xfrm>
            <a:off x="1890645" y="1413493"/>
            <a:ext cx="80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Native</a:t>
            </a:r>
            <a:endParaRPr kumimoji="1" lang="ja-JP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77A91-9EB0-027D-A1BB-EE4DAF5A5419}"/>
              </a:ext>
            </a:extLst>
          </p:cNvPr>
          <p:cNvSpPr txBox="1"/>
          <p:nvPr/>
        </p:nvSpPr>
        <p:spPr>
          <a:xfrm>
            <a:off x="10596167" y="4401074"/>
            <a:ext cx="156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Model #4~#5</a:t>
            </a:r>
          </a:p>
          <a:p>
            <a:r>
              <a:rPr lang="en-US"/>
              <a:t>RMSD: 24.8 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4B5D2-4563-993B-0056-9D59545447E9}"/>
              </a:ext>
            </a:extLst>
          </p:cNvPr>
          <p:cNvSpPr txBox="1"/>
          <p:nvPr/>
        </p:nvSpPr>
        <p:spPr>
          <a:xfrm>
            <a:off x="8655586" y="3102836"/>
            <a:ext cx="163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Model #1 ~ #3</a:t>
            </a:r>
          </a:p>
          <a:p>
            <a:r>
              <a:rPr lang="en-US"/>
              <a:t>RMSD: 22.9 Å</a:t>
            </a:r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034126F5-1547-0574-711B-7E401195D2F2}"/>
              </a:ext>
            </a:extLst>
          </p:cNvPr>
          <p:cNvSpPr txBox="1"/>
          <p:nvPr/>
        </p:nvSpPr>
        <p:spPr>
          <a:xfrm>
            <a:off x="16931" y="4846878"/>
            <a:ext cx="4260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What went right?</a:t>
            </a:r>
          </a:p>
          <a:p>
            <a:r>
              <a:rPr kumimoji="1" lang="en-US" altLang="ja-JP"/>
              <a:t>Using AlphaFold3 with customized sequences.</a:t>
            </a:r>
          </a:p>
          <a:p>
            <a:r>
              <a:rPr lang="en-US" altLang="ja-JP"/>
              <a:t>Assessing models manually</a:t>
            </a:r>
            <a:r>
              <a:rPr kumimoji="1" lang="en-US" altLang="ja-JP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772708-BAAA-CE47-EB59-1543EF0554CF}"/>
              </a:ext>
            </a:extLst>
          </p:cNvPr>
          <p:cNvSpPr/>
          <p:nvPr/>
        </p:nvSpPr>
        <p:spPr>
          <a:xfrm>
            <a:off x="0" y="0"/>
            <a:ext cx="12192000" cy="291132"/>
          </a:xfrm>
          <a:prstGeom prst="rect">
            <a:avLst/>
          </a:prstGeom>
          <a:solidFill>
            <a:srgbClr val="DDB9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1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1C0B4-4955-0F7C-F481-C481787DA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F173-2873-FDA4-9235-875D2D8E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R1290: HYER1-withoutTRS, RNA homodimer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2C8CC-1FE3-E193-3386-A7973029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図 3">
            <a:extLst>
              <a:ext uri="{FF2B5EF4-FFF2-40B4-BE49-F238E27FC236}">
                <a16:creationId xmlns:a16="http://schemas.microsoft.com/office/drawing/2014/main" id="{33EFDE71-DFB3-A6D6-4BA7-5263C357B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135" y="1503965"/>
            <a:ext cx="3701552" cy="2351358"/>
          </a:xfrm>
          <a:prstGeom prst="rect">
            <a:avLst/>
          </a:prstGeom>
        </p:spPr>
      </p:pic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36F36468-ACE6-A419-A4D5-238FF60208B7}"/>
              </a:ext>
            </a:extLst>
          </p:cNvPr>
          <p:cNvSpPr txBox="1"/>
          <p:nvPr/>
        </p:nvSpPr>
        <p:spPr>
          <a:xfrm>
            <a:off x="1859817" y="2796764"/>
            <a:ext cx="178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/>
              <a:t>Template: 8K0P </a:t>
            </a:r>
          </a:p>
          <a:p>
            <a:pPr algn="ctr"/>
            <a:r>
              <a:rPr lang="en-US" altLang="ja-JP"/>
              <a:t>(</a:t>
            </a:r>
            <a:r>
              <a:rPr lang="en-US" altLang="ja-JP" err="1"/>
              <a:t>SeqID</a:t>
            </a:r>
            <a:r>
              <a:rPr lang="en-US" altLang="ja-JP"/>
              <a:t> 99%)</a:t>
            </a:r>
            <a:endParaRPr kumimoji="1" lang="ja-JP" altLang="en-US"/>
          </a:p>
        </p:txBody>
      </p:sp>
      <p:sp>
        <p:nvSpPr>
          <p:cNvPr id="10" name="フリーフォーム 5">
            <a:extLst>
              <a:ext uri="{FF2B5EF4-FFF2-40B4-BE49-F238E27FC236}">
                <a16:creationId xmlns:a16="http://schemas.microsoft.com/office/drawing/2014/main" id="{CC440CDA-D67F-70A8-3716-73E41508FB88}"/>
              </a:ext>
            </a:extLst>
          </p:cNvPr>
          <p:cNvSpPr/>
          <p:nvPr/>
        </p:nvSpPr>
        <p:spPr>
          <a:xfrm>
            <a:off x="5725997" y="1627254"/>
            <a:ext cx="657546" cy="884845"/>
          </a:xfrm>
          <a:custGeom>
            <a:avLst/>
            <a:gdLst>
              <a:gd name="connsiteX0" fmla="*/ 123290 w 883577"/>
              <a:gd name="connsiteY0" fmla="*/ 51371 h 884845"/>
              <a:gd name="connsiteX1" fmla="*/ 195209 w 883577"/>
              <a:gd name="connsiteY1" fmla="*/ 41097 h 884845"/>
              <a:gd name="connsiteX2" fmla="*/ 256854 w 883577"/>
              <a:gd name="connsiteY2" fmla="*/ 20549 h 884845"/>
              <a:gd name="connsiteX3" fmla="*/ 287676 w 883577"/>
              <a:gd name="connsiteY3" fmla="*/ 10274 h 884845"/>
              <a:gd name="connsiteX4" fmla="*/ 359595 w 883577"/>
              <a:gd name="connsiteY4" fmla="*/ 0 h 884845"/>
              <a:gd name="connsiteX5" fmla="*/ 554804 w 883577"/>
              <a:gd name="connsiteY5" fmla="*/ 30823 h 884845"/>
              <a:gd name="connsiteX6" fmla="*/ 626723 w 883577"/>
              <a:gd name="connsiteY6" fmla="*/ 51371 h 884845"/>
              <a:gd name="connsiteX7" fmla="*/ 708917 w 883577"/>
              <a:gd name="connsiteY7" fmla="*/ 113016 h 884845"/>
              <a:gd name="connsiteX8" fmla="*/ 739739 w 883577"/>
              <a:gd name="connsiteY8" fmla="*/ 133564 h 884845"/>
              <a:gd name="connsiteX9" fmla="*/ 811658 w 883577"/>
              <a:gd name="connsiteY9" fmla="*/ 195209 h 884845"/>
              <a:gd name="connsiteX10" fmla="*/ 832206 w 883577"/>
              <a:gd name="connsiteY10" fmla="*/ 226032 h 884845"/>
              <a:gd name="connsiteX11" fmla="*/ 852755 w 883577"/>
              <a:gd name="connsiteY11" fmla="*/ 246580 h 884845"/>
              <a:gd name="connsiteX12" fmla="*/ 863029 w 883577"/>
              <a:gd name="connsiteY12" fmla="*/ 277403 h 884845"/>
              <a:gd name="connsiteX13" fmla="*/ 883577 w 883577"/>
              <a:gd name="connsiteY13" fmla="*/ 349322 h 884845"/>
              <a:gd name="connsiteX14" fmla="*/ 873303 w 883577"/>
              <a:gd name="connsiteY14" fmla="*/ 503434 h 884845"/>
              <a:gd name="connsiteX15" fmla="*/ 832206 w 883577"/>
              <a:gd name="connsiteY15" fmla="*/ 585627 h 884845"/>
              <a:gd name="connsiteX16" fmla="*/ 770561 w 883577"/>
              <a:gd name="connsiteY16" fmla="*/ 667821 h 884845"/>
              <a:gd name="connsiteX17" fmla="*/ 739739 w 883577"/>
              <a:gd name="connsiteY17" fmla="*/ 688369 h 884845"/>
              <a:gd name="connsiteX18" fmla="*/ 678094 w 883577"/>
              <a:gd name="connsiteY18" fmla="*/ 729465 h 884845"/>
              <a:gd name="connsiteX19" fmla="*/ 647272 w 883577"/>
              <a:gd name="connsiteY19" fmla="*/ 750014 h 884845"/>
              <a:gd name="connsiteX20" fmla="*/ 585627 w 883577"/>
              <a:gd name="connsiteY20" fmla="*/ 770562 h 884845"/>
              <a:gd name="connsiteX21" fmla="*/ 554804 w 883577"/>
              <a:gd name="connsiteY21" fmla="*/ 780836 h 884845"/>
              <a:gd name="connsiteX22" fmla="*/ 523982 w 883577"/>
              <a:gd name="connsiteY22" fmla="*/ 791110 h 884845"/>
              <a:gd name="connsiteX23" fmla="*/ 482885 w 883577"/>
              <a:gd name="connsiteY23" fmla="*/ 801385 h 884845"/>
              <a:gd name="connsiteX24" fmla="*/ 452063 w 883577"/>
              <a:gd name="connsiteY24" fmla="*/ 811659 h 884845"/>
              <a:gd name="connsiteX25" fmla="*/ 410966 w 883577"/>
              <a:gd name="connsiteY25" fmla="*/ 821933 h 884845"/>
              <a:gd name="connsiteX26" fmla="*/ 349321 w 883577"/>
              <a:gd name="connsiteY26" fmla="*/ 842481 h 884845"/>
              <a:gd name="connsiteX27" fmla="*/ 318499 w 883577"/>
              <a:gd name="connsiteY27" fmla="*/ 852755 h 884845"/>
              <a:gd name="connsiteX28" fmla="*/ 277402 w 883577"/>
              <a:gd name="connsiteY28" fmla="*/ 863029 h 884845"/>
              <a:gd name="connsiteX29" fmla="*/ 205483 w 883577"/>
              <a:gd name="connsiteY29" fmla="*/ 883578 h 884845"/>
              <a:gd name="connsiteX30" fmla="*/ 0 w 883577"/>
              <a:gd name="connsiteY30" fmla="*/ 883578 h 88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83577" h="884845">
                <a:moveTo>
                  <a:pt x="123290" y="51371"/>
                </a:moveTo>
                <a:cubicBezTo>
                  <a:pt x="147263" y="47946"/>
                  <a:pt x="171613" y="46542"/>
                  <a:pt x="195209" y="41097"/>
                </a:cubicBezTo>
                <a:cubicBezTo>
                  <a:pt x="216314" y="36227"/>
                  <a:pt x="236306" y="27399"/>
                  <a:pt x="256854" y="20549"/>
                </a:cubicBezTo>
                <a:cubicBezTo>
                  <a:pt x="267128" y="17124"/>
                  <a:pt x="276955" y="11806"/>
                  <a:pt x="287676" y="10274"/>
                </a:cubicBezTo>
                <a:lnTo>
                  <a:pt x="359595" y="0"/>
                </a:lnTo>
                <a:cubicBezTo>
                  <a:pt x="500741" y="12831"/>
                  <a:pt x="435909" y="1099"/>
                  <a:pt x="554804" y="30823"/>
                </a:cubicBezTo>
                <a:cubicBezTo>
                  <a:pt x="564478" y="33241"/>
                  <a:pt x="614663" y="44671"/>
                  <a:pt x="626723" y="51371"/>
                </a:cubicBezTo>
                <a:cubicBezTo>
                  <a:pt x="744026" y="116540"/>
                  <a:pt x="652235" y="67671"/>
                  <a:pt x="708917" y="113016"/>
                </a:cubicBezTo>
                <a:cubicBezTo>
                  <a:pt x="718559" y="120730"/>
                  <a:pt x="730364" y="125528"/>
                  <a:pt x="739739" y="133564"/>
                </a:cubicBezTo>
                <a:cubicBezTo>
                  <a:pt x="826937" y="208306"/>
                  <a:pt x="740898" y="148036"/>
                  <a:pt x="811658" y="195209"/>
                </a:cubicBezTo>
                <a:cubicBezTo>
                  <a:pt x="818507" y="205483"/>
                  <a:pt x="824492" y="216390"/>
                  <a:pt x="832206" y="226032"/>
                </a:cubicBezTo>
                <a:cubicBezTo>
                  <a:pt x="838257" y="233596"/>
                  <a:pt x="847771" y="238274"/>
                  <a:pt x="852755" y="246580"/>
                </a:cubicBezTo>
                <a:cubicBezTo>
                  <a:pt x="858327" y="255867"/>
                  <a:pt x="860054" y="266990"/>
                  <a:pt x="863029" y="277403"/>
                </a:cubicBezTo>
                <a:cubicBezTo>
                  <a:pt x="888830" y="367709"/>
                  <a:pt x="858943" y="275418"/>
                  <a:pt x="883577" y="349322"/>
                </a:cubicBezTo>
                <a:cubicBezTo>
                  <a:pt x="880152" y="400693"/>
                  <a:pt x="880584" y="452467"/>
                  <a:pt x="873303" y="503434"/>
                </a:cubicBezTo>
                <a:cubicBezTo>
                  <a:pt x="861640" y="585073"/>
                  <a:pt x="862728" y="544932"/>
                  <a:pt x="832206" y="585627"/>
                </a:cubicBezTo>
                <a:cubicBezTo>
                  <a:pt x="807552" y="618498"/>
                  <a:pt x="800015" y="644257"/>
                  <a:pt x="770561" y="667821"/>
                </a:cubicBezTo>
                <a:cubicBezTo>
                  <a:pt x="760919" y="675535"/>
                  <a:pt x="749225" y="680464"/>
                  <a:pt x="739739" y="688369"/>
                </a:cubicBezTo>
                <a:cubicBezTo>
                  <a:pt x="688433" y="731124"/>
                  <a:pt x="732262" y="711410"/>
                  <a:pt x="678094" y="729465"/>
                </a:cubicBezTo>
                <a:cubicBezTo>
                  <a:pt x="667820" y="736315"/>
                  <a:pt x="658556" y="744999"/>
                  <a:pt x="647272" y="750014"/>
                </a:cubicBezTo>
                <a:cubicBezTo>
                  <a:pt x="627479" y="758811"/>
                  <a:pt x="606175" y="763713"/>
                  <a:pt x="585627" y="770562"/>
                </a:cubicBezTo>
                <a:lnTo>
                  <a:pt x="554804" y="780836"/>
                </a:lnTo>
                <a:cubicBezTo>
                  <a:pt x="544530" y="784261"/>
                  <a:pt x="534488" y="788483"/>
                  <a:pt x="523982" y="791110"/>
                </a:cubicBezTo>
                <a:cubicBezTo>
                  <a:pt x="510283" y="794535"/>
                  <a:pt x="496462" y="797506"/>
                  <a:pt x="482885" y="801385"/>
                </a:cubicBezTo>
                <a:cubicBezTo>
                  <a:pt x="472472" y="804360"/>
                  <a:pt x="462476" y="808684"/>
                  <a:pt x="452063" y="811659"/>
                </a:cubicBezTo>
                <a:cubicBezTo>
                  <a:pt x="438486" y="815538"/>
                  <a:pt x="424491" y="817876"/>
                  <a:pt x="410966" y="821933"/>
                </a:cubicBezTo>
                <a:cubicBezTo>
                  <a:pt x="390220" y="828157"/>
                  <a:pt x="369869" y="835632"/>
                  <a:pt x="349321" y="842481"/>
                </a:cubicBezTo>
                <a:cubicBezTo>
                  <a:pt x="339047" y="845906"/>
                  <a:pt x="329005" y="850128"/>
                  <a:pt x="318499" y="852755"/>
                </a:cubicBezTo>
                <a:cubicBezTo>
                  <a:pt x="304800" y="856180"/>
                  <a:pt x="290979" y="859150"/>
                  <a:pt x="277402" y="863029"/>
                </a:cubicBezTo>
                <a:cubicBezTo>
                  <a:pt x="258339" y="868476"/>
                  <a:pt x="224288" y="882794"/>
                  <a:pt x="205483" y="883578"/>
                </a:cubicBezTo>
                <a:cubicBezTo>
                  <a:pt x="137048" y="886429"/>
                  <a:pt x="68494" y="883578"/>
                  <a:pt x="0" y="883578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6">
            <a:extLst>
              <a:ext uri="{FF2B5EF4-FFF2-40B4-BE49-F238E27FC236}">
                <a16:creationId xmlns:a16="http://schemas.microsoft.com/office/drawing/2014/main" id="{01A14DAC-9FD8-16CD-7633-3747B2BB2BB0}"/>
              </a:ext>
            </a:extLst>
          </p:cNvPr>
          <p:cNvSpPr txBox="1"/>
          <p:nvPr/>
        </p:nvSpPr>
        <p:spPr>
          <a:xfrm>
            <a:off x="6223545" y="1364577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Missing long loops</a:t>
            </a:r>
            <a:endParaRPr kumimoji="1" lang="ja-JP" altLang="en-US"/>
          </a:p>
        </p:txBody>
      </p:sp>
      <p:pic>
        <p:nvPicPr>
          <p:cNvPr id="12" name="図 10" descr="花火, 海洋生物 が含まれている画像&#10;&#10;自動的に生成された説明">
            <a:extLst>
              <a:ext uri="{FF2B5EF4-FFF2-40B4-BE49-F238E27FC236}">
                <a16:creationId xmlns:a16="http://schemas.microsoft.com/office/drawing/2014/main" id="{D0C140B2-A1BF-6D74-1163-D0D3F2CCB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154" y="3638001"/>
            <a:ext cx="4183261" cy="2657357"/>
          </a:xfrm>
          <a:prstGeom prst="rect">
            <a:avLst/>
          </a:prstGeom>
        </p:spPr>
      </p:pic>
      <p:sp>
        <p:nvSpPr>
          <p:cNvPr id="13" name="テキスト ボックス 11">
            <a:extLst>
              <a:ext uri="{FF2B5EF4-FFF2-40B4-BE49-F238E27FC236}">
                <a16:creationId xmlns:a16="http://schemas.microsoft.com/office/drawing/2014/main" id="{A32DC3F4-B7C5-7F78-DB9D-592AEEDC4935}"/>
              </a:ext>
            </a:extLst>
          </p:cNvPr>
          <p:cNvSpPr txBox="1"/>
          <p:nvPr/>
        </p:nvSpPr>
        <p:spPr>
          <a:xfrm>
            <a:off x="3724606" y="56601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AF3 model</a:t>
            </a:r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300A7C5B-C3C3-98C8-9267-E066E872C5FC}"/>
              </a:ext>
            </a:extLst>
          </p:cNvPr>
          <p:cNvSpPr txBox="1"/>
          <p:nvPr/>
        </p:nvSpPr>
        <p:spPr>
          <a:xfrm>
            <a:off x="5777257" y="5189125"/>
            <a:ext cx="2407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Use the loop structure (403-509 in the AF3 model</a:t>
            </a:r>
            <a:endParaRPr kumimoji="1" lang="ja-JP" altLang="en-US"/>
          </a:p>
        </p:txBody>
      </p:sp>
      <p:pic>
        <p:nvPicPr>
          <p:cNvPr id="15" name="図 14" descr="黒板に書かれた模様&#10;&#10;自動的に生成された説明">
            <a:extLst>
              <a:ext uri="{FF2B5EF4-FFF2-40B4-BE49-F238E27FC236}">
                <a16:creationId xmlns:a16="http://schemas.microsoft.com/office/drawing/2014/main" id="{EA66B084-8437-DF99-7C0D-2E84F8146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930" y="1357595"/>
            <a:ext cx="4349279" cy="2762818"/>
          </a:xfrm>
          <a:prstGeom prst="rect">
            <a:avLst/>
          </a:prstGeom>
        </p:spPr>
      </p:pic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DDB2BFD-59E6-BF3D-C100-F7DAE409D98E}"/>
              </a:ext>
            </a:extLst>
          </p:cNvPr>
          <p:cNvSpPr/>
          <p:nvPr/>
        </p:nvSpPr>
        <p:spPr>
          <a:xfrm flipH="1">
            <a:off x="2822941" y="1674077"/>
            <a:ext cx="730377" cy="860607"/>
          </a:xfrm>
          <a:custGeom>
            <a:avLst/>
            <a:gdLst>
              <a:gd name="connsiteX0" fmla="*/ 123290 w 883577"/>
              <a:gd name="connsiteY0" fmla="*/ 51371 h 884845"/>
              <a:gd name="connsiteX1" fmla="*/ 195209 w 883577"/>
              <a:gd name="connsiteY1" fmla="*/ 41097 h 884845"/>
              <a:gd name="connsiteX2" fmla="*/ 256854 w 883577"/>
              <a:gd name="connsiteY2" fmla="*/ 20549 h 884845"/>
              <a:gd name="connsiteX3" fmla="*/ 287676 w 883577"/>
              <a:gd name="connsiteY3" fmla="*/ 10274 h 884845"/>
              <a:gd name="connsiteX4" fmla="*/ 359595 w 883577"/>
              <a:gd name="connsiteY4" fmla="*/ 0 h 884845"/>
              <a:gd name="connsiteX5" fmla="*/ 554804 w 883577"/>
              <a:gd name="connsiteY5" fmla="*/ 30823 h 884845"/>
              <a:gd name="connsiteX6" fmla="*/ 626723 w 883577"/>
              <a:gd name="connsiteY6" fmla="*/ 51371 h 884845"/>
              <a:gd name="connsiteX7" fmla="*/ 708917 w 883577"/>
              <a:gd name="connsiteY7" fmla="*/ 113016 h 884845"/>
              <a:gd name="connsiteX8" fmla="*/ 739739 w 883577"/>
              <a:gd name="connsiteY8" fmla="*/ 133564 h 884845"/>
              <a:gd name="connsiteX9" fmla="*/ 811658 w 883577"/>
              <a:gd name="connsiteY9" fmla="*/ 195209 h 884845"/>
              <a:gd name="connsiteX10" fmla="*/ 832206 w 883577"/>
              <a:gd name="connsiteY10" fmla="*/ 226032 h 884845"/>
              <a:gd name="connsiteX11" fmla="*/ 852755 w 883577"/>
              <a:gd name="connsiteY11" fmla="*/ 246580 h 884845"/>
              <a:gd name="connsiteX12" fmla="*/ 863029 w 883577"/>
              <a:gd name="connsiteY12" fmla="*/ 277403 h 884845"/>
              <a:gd name="connsiteX13" fmla="*/ 883577 w 883577"/>
              <a:gd name="connsiteY13" fmla="*/ 349322 h 884845"/>
              <a:gd name="connsiteX14" fmla="*/ 873303 w 883577"/>
              <a:gd name="connsiteY14" fmla="*/ 503434 h 884845"/>
              <a:gd name="connsiteX15" fmla="*/ 832206 w 883577"/>
              <a:gd name="connsiteY15" fmla="*/ 585627 h 884845"/>
              <a:gd name="connsiteX16" fmla="*/ 770561 w 883577"/>
              <a:gd name="connsiteY16" fmla="*/ 667821 h 884845"/>
              <a:gd name="connsiteX17" fmla="*/ 739739 w 883577"/>
              <a:gd name="connsiteY17" fmla="*/ 688369 h 884845"/>
              <a:gd name="connsiteX18" fmla="*/ 678094 w 883577"/>
              <a:gd name="connsiteY18" fmla="*/ 729465 h 884845"/>
              <a:gd name="connsiteX19" fmla="*/ 647272 w 883577"/>
              <a:gd name="connsiteY19" fmla="*/ 750014 h 884845"/>
              <a:gd name="connsiteX20" fmla="*/ 585627 w 883577"/>
              <a:gd name="connsiteY20" fmla="*/ 770562 h 884845"/>
              <a:gd name="connsiteX21" fmla="*/ 554804 w 883577"/>
              <a:gd name="connsiteY21" fmla="*/ 780836 h 884845"/>
              <a:gd name="connsiteX22" fmla="*/ 523982 w 883577"/>
              <a:gd name="connsiteY22" fmla="*/ 791110 h 884845"/>
              <a:gd name="connsiteX23" fmla="*/ 482885 w 883577"/>
              <a:gd name="connsiteY23" fmla="*/ 801385 h 884845"/>
              <a:gd name="connsiteX24" fmla="*/ 452063 w 883577"/>
              <a:gd name="connsiteY24" fmla="*/ 811659 h 884845"/>
              <a:gd name="connsiteX25" fmla="*/ 410966 w 883577"/>
              <a:gd name="connsiteY25" fmla="*/ 821933 h 884845"/>
              <a:gd name="connsiteX26" fmla="*/ 349321 w 883577"/>
              <a:gd name="connsiteY26" fmla="*/ 842481 h 884845"/>
              <a:gd name="connsiteX27" fmla="*/ 318499 w 883577"/>
              <a:gd name="connsiteY27" fmla="*/ 852755 h 884845"/>
              <a:gd name="connsiteX28" fmla="*/ 277402 w 883577"/>
              <a:gd name="connsiteY28" fmla="*/ 863029 h 884845"/>
              <a:gd name="connsiteX29" fmla="*/ 205483 w 883577"/>
              <a:gd name="connsiteY29" fmla="*/ 883578 h 884845"/>
              <a:gd name="connsiteX30" fmla="*/ 0 w 883577"/>
              <a:gd name="connsiteY30" fmla="*/ 883578 h 88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83577" h="884845">
                <a:moveTo>
                  <a:pt x="123290" y="51371"/>
                </a:moveTo>
                <a:cubicBezTo>
                  <a:pt x="147263" y="47946"/>
                  <a:pt x="171613" y="46542"/>
                  <a:pt x="195209" y="41097"/>
                </a:cubicBezTo>
                <a:cubicBezTo>
                  <a:pt x="216314" y="36227"/>
                  <a:pt x="236306" y="27399"/>
                  <a:pt x="256854" y="20549"/>
                </a:cubicBezTo>
                <a:cubicBezTo>
                  <a:pt x="267128" y="17124"/>
                  <a:pt x="276955" y="11806"/>
                  <a:pt x="287676" y="10274"/>
                </a:cubicBezTo>
                <a:lnTo>
                  <a:pt x="359595" y="0"/>
                </a:lnTo>
                <a:cubicBezTo>
                  <a:pt x="500741" y="12831"/>
                  <a:pt x="435909" y="1099"/>
                  <a:pt x="554804" y="30823"/>
                </a:cubicBezTo>
                <a:cubicBezTo>
                  <a:pt x="564478" y="33241"/>
                  <a:pt x="614663" y="44671"/>
                  <a:pt x="626723" y="51371"/>
                </a:cubicBezTo>
                <a:cubicBezTo>
                  <a:pt x="744026" y="116540"/>
                  <a:pt x="652235" y="67671"/>
                  <a:pt x="708917" y="113016"/>
                </a:cubicBezTo>
                <a:cubicBezTo>
                  <a:pt x="718559" y="120730"/>
                  <a:pt x="730364" y="125528"/>
                  <a:pt x="739739" y="133564"/>
                </a:cubicBezTo>
                <a:cubicBezTo>
                  <a:pt x="826937" y="208306"/>
                  <a:pt x="740898" y="148036"/>
                  <a:pt x="811658" y="195209"/>
                </a:cubicBezTo>
                <a:cubicBezTo>
                  <a:pt x="818507" y="205483"/>
                  <a:pt x="824492" y="216390"/>
                  <a:pt x="832206" y="226032"/>
                </a:cubicBezTo>
                <a:cubicBezTo>
                  <a:pt x="838257" y="233596"/>
                  <a:pt x="847771" y="238274"/>
                  <a:pt x="852755" y="246580"/>
                </a:cubicBezTo>
                <a:cubicBezTo>
                  <a:pt x="858327" y="255867"/>
                  <a:pt x="860054" y="266990"/>
                  <a:pt x="863029" y="277403"/>
                </a:cubicBezTo>
                <a:cubicBezTo>
                  <a:pt x="888830" y="367709"/>
                  <a:pt x="858943" y="275418"/>
                  <a:pt x="883577" y="349322"/>
                </a:cubicBezTo>
                <a:cubicBezTo>
                  <a:pt x="880152" y="400693"/>
                  <a:pt x="880584" y="452467"/>
                  <a:pt x="873303" y="503434"/>
                </a:cubicBezTo>
                <a:cubicBezTo>
                  <a:pt x="861640" y="585073"/>
                  <a:pt x="862728" y="544932"/>
                  <a:pt x="832206" y="585627"/>
                </a:cubicBezTo>
                <a:cubicBezTo>
                  <a:pt x="807552" y="618498"/>
                  <a:pt x="800015" y="644257"/>
                  <a:pt x="770561" y="667821"/>
                </a:cubicBezTo>
                <a:cubicBezTo>
                  <a:pt x="760919" y="675535"/>
                  <a:pt x="749225" y="680464"/>
                  <a:pt x="739739" y="688369"/>
                </a:cubicBezTo>
                <a:cubicBezTo>
                  <a:pt x="688433" y="731124"/>
                  <a:pt x="732262" y="711410"/>
                  <a:pt x="678094" y="729465"/>
                </a:cubicBezTo>
                <a:cubicBezTo>
                  <a:pt x="667820" y="736315"/>
                  <a:pt x="658556" y="744999"/>
                  <a:pt x="647272" y="750014"/>
                </a:cubicBezTo>
                <a:cubicBezTo>
                  <a:pt x="627479" y="758811"/>
                  <a:pt x="606175" y="763713"/>
                  <a:pt x="585627" y="770562"/>
                </a:cubicBezTo>
                <a:lnTo>
                  <a:pt x="554804" y="780836"/>
                </a:lnTo>
                <a:cubicBezTo>
                  <a:pt x="544530" y="784261"/>
                  <a:pt x="534488" y="788483"/>
                  <a:pt x="523982" y="791110"/>
                </a:cubicBezTo>
                <a:cubicBezTo>
                  <a:pt x="510283" y="794535"/>
                  <a:pt x="496462" y="797506"/>
                  <a:pt x="482885" y="801385"/>
                </a:cubicBezTo>
                <a:cubicBezTo>
                  <a:pt x="472472" y="804360"/>
                  <a:pt x="462476" y="808684"/>
                  <a:pt x="452063" y="811659"/>
                </a:cubicBezTo>
                <a:cubicBezTo>
                  <a:pt x="438486" y="815538"/>
                  <a:pt x="424491" y="817876"/>
                  <a:pt x="410966" y="821933"/>
                </a:cubicBezTo>
                <a:cubicBezTo>
                  <a:pt x="390220" y="828157"/>
                  <a:pt x="369869" y="835632"/>
                  <a:pt x="349321" y="842481"/>
                </a:cubicBezTo>
                <a:cubicBezTo>
                  <a:pt x="339047" y="845906"/>
                  <a:pt x="329005" y="850128"/>
                  <a:pt x="318499" y="852755"/>
                </a:cubicBezTo>
                <a:cubicBezTo>
                  <a:pt x="304800" y="856180"/>
                  <a:pt x="290979" y="859150"/>
                  <a:pt x="277402" y="863029"/>
                </a:cubicBezTo>
                <a:cubicBezTo>
                  <a:pt x="258339" y="868476"/>
                  <a:pt x="224288" y="882794"/>
                  <a:pt x="205483" y="883578"/>
                </a:cubicBezTo>
                <a:cubicBezTo>
                  <a:pt x="137048" y="886429"/>
                  <a:pt x="68494" y="883578"/>
                  <a:pt x="0" y="883578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7">
            <a:extLst>
              <a:ext uri="{FF2B5EF4-FFF2-40B4-BE49-F238E27FC236}">
                <a16:creationId xmlns:a16="http://schemas.microsoft.com/office/drawing/2014/main" id="{E4EB9954-5538-8210-9556-60F4DFF821EE}"/>
              </a:ext>
            </a:extLst>
          </p:cNvPr>
          <p:cNvSpPr txBox="1"/>
          <p:nvPr/>
        </p:nvSpPr>
        <p:spPr>
          <a:xfrm>
            <a:off x="7004077" y="2919777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err="1"/>
              <a:t>ModeRNA</a:t>
            </a:r>
            <a:r>
              <a:rPr kumimoji="1" lang="en-US" altLang="ja-JP" baseline="30000"/>
              <a:t>[1]</a:t>
            </a:r>
            <a:endParaRPr kumimoji="1" lang="ja-JP" altLang="en-US" baseline="30000"/>
          </a:p>
        </p:txBody>
      </p:sp>
      <p:cxnSp>
        <p:nvCxnSpPr>
          <p:cNvPr id="18" name="直線矢印コネクタ 19">
            <a:extLst>
              <a:ext uri="{FF2B5EF4-FFF2-40B4-BE49-F238E27FC236}">
                <a16:creationId xmlns:a16="http://schemas.microsoft.com/office/drawing/2014/main" id="{EA9AD378-A893-FBE0-288D-C8D023667C7C}"/>
              </a:ext>
            </a:extLst>
          </p:cNvPr>
          <p:cNvCxnSpPr>
            <a:cxnSpLocks/>
          </p:cNvCxnSpPr>
          <p:nvPr/>
        </p:nvCxnSpPr>
        <p:spPr>
          <a:xfrm>
            <a:off x="6399129" y="2911760"/>
            <a:ext cx="2249261" cy="80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20">
            <a:extLst>
              <a:ext uri="{FF2B5EF4-FFF2-40B4-BE49-F238E27FC236}">
                <a16:creationId xmlns:a16="http://schemas.microsoft.com/office/drawing/2014/main" id="{5E5491B2-BE94-6B53-DEB3-001AA77AF1BB}"/>
              </a:ext>
            </a:extLst>
          </p:cNvPr>
          <p:cNvSpPr txBox="1"/>
          <p:nvPr/>
        </p:nvSpPr>
        <p:spPr>
          <a:xfrm>
            <a:off x="2481886" y="918825"/>
            <a:ext cx="25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interaction between 197-203 and 463-469 </a:t>
            </a:r>
            <a:endParaRPr kumimoji="1" lang="ja-JP" altLang="en-US"/>
          </a:p>
        </p:txBody>
      </p:sp>
      <p:sp>
        <p:nvSpPr>
          <p:cNvPr id="20" name="正方形/長方形 25">
            <a:extLst>
              <a:ext uri="{FF2B5EF4-FFF2-40B4-BE49-F238E27FC236}">
                <a16:creationId xmlns:a16="http://schemas.microsoft.com/office/drawing/2014/main" id="{DCA1E86F-0F54-3504-207E-8B898502DAA9}"/>
              </a:ext>
            </a:extLst>
          </p:cNvPr>
          <p:cNvSpPr/>
          <p:nvPr/>
        </p:nvSpPr>
        <p:spPr>
          <a:xfrm>
            <a:off x="3596548" y="1515954"/>
            <a:ext cx="815317" cy="6704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6">
            <a:extLst>
              <a:ext uri="{FF2B5EF4-FFF2-40B4-BE49-F238E27FC236}">
                <a16:creationId xmlns:a16="http://schemas.microsoft.com/office/drawing/2014/main" id="{8D4C96AA-93EB-D89E-8546-A8C8F8B5B309}"/>
              </a:ext>
            </a:extLst>
          </p:cNvPr>
          <p:cNvSpPr/>
          <p:nvPr/>
        </p:nvSpPr>
        <p:spPr>
          <a:xfrm>
            <a:off x="3205144" y="3966615"/>
            <a:ext cx="815317" cy="511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7">
            <a:extLst>
              <a:ext uri="{FF2B5EF4-FFF2-40B4-BE49-F238E27FC236}">
                <a16:creationId xmlns:a16="http://schemas.microsoft.com/office/drawing/2014/main" id="{BF04E7E4-BA79-5D05-93DE-D32F0AD63AFB}"/>
              </a:ext>
            </a:extLst>
          </p:cNvPr>
          <p:cNvSpPr txBox="1"/>
          <p:nvPr/>
        </p:nvSpPr>
        <p:spPr>
          <a:xfrm>
            <a:off x="1271350" y="3883243"/>
            <a:ext cx="237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no interactions between the loops</a:t>
            </a:r>
            <a:endParaRPr kumimoji="1" lang="ja-JP" altLang="en-US"/>
          </a:p>
        </p:txBody>
      </p:sp>
      <p:cxnSp>
        <p:nvCxnSpPr>
          <p:cNvPr id="23" name="カギ線コネクタ 31">
            <a:extLst>
              <a:ext uri="{FF2B5EF4-FFF2-40B4-BE49-F238E27FC236}">
                <a16:creationId xmlns:a16="http://schemas.microsoft.com/office/drawing/2014/main" id="{5F7E933C-E973-ADC2-C06D-5D769C41521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8668" y="3393219"/>
            <a:ext cx="1834848" cy="1592355"/>
          </a:xfrm>
          <a:prstGeom prst="bentConnector3">
            <a:avLst>
              <a:gd name="adj1" fmla="val 1248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36">
            <a:extLst>
              <a:ext uri="{FF2B5EF4-FFF2-40B4-BE49-F238E27FC236}">
                <a16:creationId xmlns:a16="http://schemas.microsoft.com/office/drawing/2014/main" id="{4D8A53DA-048A-7E28-5147-676B2B81AAE6}"/>
              </a:ext>
            </a:extLst>
          </p:cNvPr>
          <p:cNvSpPr/>
          <p:nvPr/>
        </p:nvSpPr>
        <p:spPr>
          <a:xfrm>
            <a:off x="8979592" y="1411875"/>
            <a:ext cx="815317" cy="750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37">
            <a:extLst>
              <a:ext uri="{FF2B5EF4-FFF2-40B4-BE49-F238E27FC236}">
                <a16:creationId xmlns:a16="http://schemas.microsoft.com/office/drawing/2014/main" id="{E6808FEC-4076-27AA-A5D9-95F2302543B0}"/>
              </a:ext>
            </a:extLst>
          </p:cNvPr>
          <p:cNvSpPr txBox="1"/>
          <p:nvPr/>
        </p:nvSpPr>
        <p:spPr>
          <a:xfrm>
            <a:off x="7950187" y="4169140"/>
            <a:ext cx="434927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u="sng"/>
              <a:t>What went right?</a:t>
            </a:r>
          </a:p>
          <a:p>
            <a:r>
              <a:rPr kumimoji="1" lang="en-US" altLang="ja-JP"/>
              <a:t>Using a part of the AlphaFold3 model as a loop fragment.</a:t>
            </a:r>
          </a:p>
          <a:p>
            <a:r>
              <a:rPr kumimoji="1" lang="en-US" altLang="ja-JP"/>
              <a:t>Assessing </a:t>
            </a:r>
            <a:r>
              <a:rPr lang="en-US" altLang="ja-JP"/>
              <a:t>the consistency between the predicted model and the template (8K0P)</a:t>
            </a:r>
            <a:endParaRPr kumimoji="1" lang="en-US" altLang="ja-JP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6E8CFF-88A5-EF31-4598-03F250BDD5DB}"/>
              </a:ext>
            </a:extLst>
          </p:cNvPr>
          <p:cNvSpPr txBox="1"/>
          <p:nvPr/>
        </p:nvSpPr>
        <p:spPr>
          <a:xfrm>
            <a:off x="0" y="2796764"/>
            <a:ext cx="1774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900"/>
              <a:t>https://</a:t>
            </a:r>
            <a:r>
              <a:rPr kumimoji="1" lang="en-US" altLang="ja-JP" sz="900" err="1"/>
              <a:t>www.science.org</a:t>
            </a:r>
            <a:r>
              <a:rPr kumimoji="1" lang="en-US" altLang="ja-JP" sz="900"/>
              <a:t>/</a:t>
            </a:r>
            <a:r>
              <a:rPr kumimoji="1" lang="en-US" altLang="ja-JP" sz="900" err="1"/>
              <a:t>doi</a:t>
            </a:r>
            <a:r>
              <a:rPr kumimoji="1" lang="en-US" altLang="ja-JP" sz="900"/>
              <a:t>/full/10.1126/science.adh4859</a:t>
            </a:r>
            <a:endParaRPr kumimoji="1" lang="ja-JP" altLang="en-US" sz="90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DA28847-D049-C516-E8AB-C1D03F94E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3" y="1080672"/>
            <a:ext cx="1943547" cy="1722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98815B-4049-91AB-1113-C757F339C536}"/>
              </a:ext>
            </a:extLst>
          </p:cNvPr>
          <p:cNvSpPr txBox="1"/>
          <p:nvPr/>
        </p:nvSpPr>
        <p:spPr>
          <a:xfrm>
            <a:off x="7950187" y="6486281"/>
            <a:ext cx="345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1.  Rother et al. </a:t>
            </a:r>
            <a:r>
              <a:rPr lang="en-US" sz="1600" err="1"/>
              <a:t>Nucl</a:t>
            </a:r>
            <a:r>
              <a:rPr lang="en-US" sz="1600"/>
              <a:t>. Acids Res. 2011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16444-59D2-D155-009B-0A0248663618}"/>
              </a:ext>
            </a:extLst>
          </p:cNvPr>
          <p:cNvSpPr txBox="1"/>
          <p:nvPr/>
        </p:nvSpPr>
        <p:spPr>
          <a:xfrm>
            <a:off x="8079930" y="7249150"/>
            <a:ext cx="467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</a:t>
            </a:r>
            <a:r>
              <a:rPr lang="en-US" err="1"/>
              <a:t>pubmed.ncbi.nlm.nih.gov</a:t>
            </a:r>
            <a:r>
              <a:rPr lang="en-US"/>
              <a:t>/21300639/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A3AD2-1661-0152-632C-484932FB7475}"/>
              </a:ext>
            </a:extLst>
          </p:cNvPr>
          <p:cNvSpPr/>
          <p:nvPr/>
        </p:nvSpPr>
        <p:spPr>
          <a:xfrm>
            <a:off x="0" y="0"/>
            <a:ext cx="12192000" cy="291132"/>
          </a:xfrm>
          <a:prstGeom prst="rect">
            <a:avLst/>
          </a:prstGeom>
          <a:solidFill>
            <a:srgbClr val="DDB9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8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Alt-Widescreen-20231110" id="{F218E956-3EF7-C74B-B913-ECEA98BCBD3B}" vid="{FE519D9E-70B6-014C-84F2-2F94F9874F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4E25EC03-AAAA-4B6B-9D28-5719C1FEBC11}">
  <ds:schemaRefs>
    <ds:schemaRef ds:uri="37af3f4b-4b66-46f9-8456-831d9bc3e737"/>
    <ds:schemaRef ds:uri="d6656b4d-3fa0-4709-acfb-d5e813445d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37af3f4b-4b66-46f9-8456-831d9bc3e737"/>
    <ds:schemaRef ds:uri="d6656b4d-3fa0-4709-acfb-d5e813445d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800</Words>
  <Application>Microsoft Office PowerPoint</Application>
  <PresentationFormat>Widescreen</PresentationFormat>
  <Paragraphs>167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Wingdings</vt:lpstr>
      <vt:lpstr>Franklin Gothic Book</vt:lpstr>
      <vt:lpstr>Franklin Gothic Medium</vt:lpstr>
      <vt:lpstr>Arial</vt:lpstr>
      <vt:lpstr>Calibri</vt:lpstr>
      <vt:lpstr>Franklin Gothic Medium Cond</vt:lpstr>
      <vt:lpstr>Source Sans Pro</vt:lpstr>
      <vt:lpstr>Helvetica Neue</vt:lpstr>
      <vt:lpstr>Office Theme</vt:lpstr>
      <vt:lpstr>RNA Structure Prediction in CASP16</vt:lpstr>
      <vt:lpstr>Overall Pipeline</vt:lpstr>
      <vt:lpstr>Overall pipeline</vt:lpstr>
      <vt:lpstr>NuFold (Kagaya et al.)</vt:lpstr>
      <vt:lpstr>Our performance (TS294)</vt:lpstr>
      <vt:lpstr>R1205: xrRNA (Exoribonuclease-resistant RNAs)</vt:lpstr>
      <vt:lpstr>M1212(R1212) Protein-RNA-2DNAs</vt:lpstr>
      <vt:lpstr>M1212(R1212) Protein-RNA-2DNAs</vt:lpstr>
      <vt:lpstr>R1290: HYER1-withoutTRS, RNA homodimer</vt:lpstr>
      <vt:lpstr>Summary</vt:lpstr>
      <vt:lpstr>Team Members &amp; 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Kagaya, Yuki</dc:creator>
  <cp:lastModifiedBy>Daisuke Kihara</cp:lastModifiedBy>
  <cp:revision>58</cp:revision>
  <dcterms:created xsi:type="dcterms:W3CDTF">2024-11-26T23:35:09Z</dcterms:created>
  <dcterms:modified xsi:type="dcterms:W3CDTF">2024-12-03T03:17:55Z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