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85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8">
          <p15:clr>
            <a:srgbClr val="747775"/>
          </p15:clr>
        </p15:guide>
        <p15:guide id="4" orient="horz" pos="567">
          <p15:clr>
            <a:srgbClr val="747775"/>
          </p15:clr>
        </p15:guide>
        <p15:guide id="5" pos="270">
          <p15:clr>
            <a:srgbClr val="747775"/>
          </p15:clr>
        </p15:guide>
        <p15:guide id="6" orient="horz" pos="2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6B608B6-5171-40AD-98F6-A2E1281913F8}">
  <a:tblStyle styleId="{D6B608B6-5171-40AD-98F6-A2E1281913F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85" orient="horz"/>
        <p:guide pos="2880"/>
        <p:guide pos="2078" orient="horz"/>
        <p:guide pos="567" orient="horz"/>
        <p:guide pos="270"/>
        <p:guide pos="2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1623634591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1623634591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16b35bcb9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16b35bcb9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162363459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162363459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16236345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16236345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9da60297f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9da60297f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16b35bcb9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16b35bcb9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9da60297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9da60297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9da60297f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9da60297f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62363459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62363459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da60297f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da60297f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da60297f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9da60297f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9da60297f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9da60297f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9da60297f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9da60297f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9da60297f2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9da60297f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a4b06b28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a4b06b28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hyperlink" Target="https://www.reading.ac.uk/bioinf/ModFOLDdock/ModFOLDdock2_form.html" TargetMode="External"/><Relationship Id="rId5" Type="http://schemas.openxmlformats.org/officeDocument/2006/relationships/hyperlink" Target="https://www.reading.ac.uk/bioinf/MultiFOLD/MultiFOLD2_form.html" TargetMode="External"/><Relationship Id="rId6" Type="http://schemas.openxmlformats.org/officeDocument/2006/relationships/hyperlink" Target="https://hub.docker.com/r/mcguffin/multifold" TargetMode="External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074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ModFOLDdock2, ModFOLDdock2R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&amp; ModFOLDdock2S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64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McGuffin</a:t>
            </a:r>
            <a:r>
              <a:rPr lang="en-GB"/>
              <a:t> Group</a:t>
            </a:r>
            <a:r>
              <a:rPr lang="en-GB"/>
              <a:t>, University of Reading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l.j.mcguffn@reading.ac.uk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"/>
          <p:cNvSpPr txBox="1"/>
          <p:nvPr>
            <p:ph type="title"/>
          </p:nvPr>
        </p:nvSpPr>
        <p:spPr>
          <a:xfrm>
            <a:off x="321950" y="484450"/>
            <a:ext cx="639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44"/>
              <a:t>ModFOLDdock2S MLP for local scores</a:t>
            </a:r>
            <a:endParaRPr sz="3100"/>
          </a:p>
        </p:txBody>
      </p:sp>
      <p:pic>
        <p:nvPicPr>
          <p:cNvPr id="310" name="Google Shape;310;p22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2" name="Google Shape;312;p22"/>
          <p:cNvSpPr/>
          <p:nvPr/>
        </p:nvSpPr>
        <p:spPr>
          <a:xfrm>
            <a:off x="4989300" y="1372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"/>
          <p:cNvSpPr/>
          <p:nvPr/>
        </p:nvSpPr>
        <p:spPr>
          <a:xfrm>
            <a:off x="4989300" y="16774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2"/>
          <p:cNvSpPr/>
          <p:nvPr/>
        </p:nvSpPr>
        <p:spPr>
          <a:xfrm>
            <a:off x="4989300" y="2896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2"/>
          <p:cNvSpPr/>
          <p:nvPr/>
        </p:nvSpPr>
        <p:spPr>
          <a:xfrm>
            <a:off x="4989300" y="1982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4989300" y="22870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2"/>
          <p:cNvSpPr/>
          <p:nvPr/>
        </p:nvSpPr>
        <p:spPr>
          <a:xfrm>
            <a:off x="4989300" y="25918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2"/>
          <p:cNvSpPr/>
          <p:nvPr/>
        </p:nvSpPr>
        <p:spPr>
          <a:xfrm>
            <a:off x="4989300" y="3506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2"/>
          <p:cNvSpPr/>
          <p:nvPr/>
        </p:nvSpPr>
        <p:spPr>
          <a:xfrm>
            <a:off x="4989300" y="32014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2"/>
          <p:cNvSpPr/>
          <p:nvPr/>
        </p:nvSpPr>
        <p:spPr>
          <a:xfrm>
            <a:off x="5217900" y="1372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2"/>
          <p:cNvSpPr/>
          <p:nvPr/>
        </p:nvSpPr>
        <p:spPr>
          <a:xfrm>
            <a:off x="5217900" y="16774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2"/>
          <p:cNvSpPr/>
          <p:nvPr/>
        </p:nvSpPr>
        <p:spPr>
          <a:xfrm>
            <a:off x="5217900" y="2896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2"/>
          <p:cNvSpPr/>
          <p:nvPr/>
        </p:nvSpPr>
        <p:spPr>
          <a:xfrm>
            <a:off x="5217900" y="1982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2"/>
          <p:cNvSpPr/>
          <p:nvPr/>
        </p:nvSpPr>
        <p:spPr>
          <a:xfrm>
            <a:off x="5217900" y="22870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2"/>
          <p:cNvSpPr/>
          <p:nvPr/>
        </p:nvSpPr>
        <p:spPr>
          <a:xfrm>
            <a:off x="5217900" y="25918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2"/>
          <p:cNvSpPr/>
          <p:nvPr/>
        </p:nvSpPr>
        <p:spPr>
          <a:xfrm>
            <a:off x="5217900" y="3506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2"/>
          <p:cNvSpPr/>
          <p:nvPr/>
        </p:nvSpPr>
        <p:spPr>
          <a:xfrm>
            <a:off x="5217900" y="32014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2"/>
          <p:cNvSpPr/>
          <p:nvPr/>
        </p:nvSpPr>
        <p:spPr>
          <a:xfrm>
            <a:off x="5446500" y="1372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2"/>
          <p:cNvSpPr/>
          <p:nvPr/>
        </p:nvSpPr>
        <p:spPr>
          <a:xfrm>
            <a:off x="5446500" y="16774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2"/>
          <p:cNvSpPr/>
          <p:nvPr/>
        </p:nvSpPr>
        <p:spPr>
          <a:xfrm>
            <a:off x="5446500" y="2896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2"/>
          <p:cNvSpPr/>
          <p:nvPr/>
        </p:nvSpPr>
        <p:spPr>
          <a:xfrm>
            <a:off x="5446500" y="1982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2"/>
          <p:cNvSpPr/>
          <p:nvPr/>
        </p:nvSpPr>
        <p:spPr>
          <a:xfrm>
            <a:off x="5446500" y="22870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5446500" y="25918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5446500" y="3506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5446500" y="32014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5675100" y="1372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5675100" y="16774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5675100" y="2896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2"/>
          <p:cNvSpPr/>
          <p:nvPr/>
        </p:nvSpPr>
        <p:spPr>
          <a:xfrm>
            <a:off x="5675100" y="1982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2"/>
          <p:cNvSpPr/>
          <p:nvPr/>
        </p:nvSpPr>
        <p:spPr>
          <a:xfrm>
            <a:off x="5675100" y="22870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2"/>
          <p:cNvSpPr/>
          <p:nvPr/>
        </p:nvSpPr>
        <p:spPr>
          <a:xfrm>
            <a:off x="5675100" y="25918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2"/>
          <p:cNvSpPr/>
          <p:nvPr/>
        </p:nvSpPr>
        <p:spPr>
          <a:xfrm>
            <a:off x="5675100" y="3506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"/>
          <p:cNvSpPr/>
          <p:nvPr/>
        </p:nvSpPr>
        <p:spPr>
          <a:xfrm>
            <a:off x="5675100" y="32014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2"/>
          <p:cNvSpPr/>
          <p:nvPr/>
        </p:nvSpPr>
        <p:spPr>
          <a:xfrm>
            <a:off x="5903700" y="1372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2"/>
          <p:cNvSpPr/>
          <p:nvPr/>
        </p:nvSpPr>
        <p:spPr>
          <a:xfrm>
            <a:off x="5903700" y="16774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2"/>
          <p:cNvSpPr/>
          <p:nvPr/>
        </p:nvSpPr>
        <p:spPr>
          <a:xfrm>
            <a:off x="5903700" y="2896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2"/>
          <p:cNvSpPr/>
          <p:nvPr/>
        </p:nvSpPr>
        <p:spPr>
          <a:xfrm>
            <a:off x="5903700" y="1982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2"/>
          <p:cNvSpPr/>
          <p:nvPr/>
        </p:nvSpPr>
        <p:spPr>
          <a:xfrm>
            <a:off x="5903700" y="22870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903700" y="25918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2"/>
          <p:cNvSpPr/>
          <p:nvPr/>
        </p:nvSpPr>
        <p:spPr>
          <a:xfrm>
            <a:off x="5903700" y="3506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2"/>
          <p:cNvSpPr/>
          <p:nvPr/>
        </p:nvSpPr>
        <p:spPr>
          <a:xfrm>
            <a:off x="5903700" y="32014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"/>
          <p:cNvSpPr/>
          <p:nvPr/>
        </p:nvSpPr>
        <p:spPr>
          <a:xfrm>
            <a:off x="6132300" y="1372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2"/>
          <p:cNvSpPr/>
          <p:nvPr/>
        </p:nvSpPr>
        <p:spPr>
          <a:xfrm>
            <a:off x="6132300" y="16774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2"/>
          <p:cNvSpPr/>
          <p:nvPr/>
        </p:nvSpPr>
        <p:spPr>
          <a:xfrm>
            <a:off x="6132300" y="2896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2"/>
          <p:cNvSpPr/>
          <p:nvPr/>
        </p:nvSpPr>
        <p:spPr>
          <a:xfrm>
            <a:off x="6132300" y="1982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2"/>
          <p:cNvSpPr/>
          <p:nvPr/>
        </p:nvSpPr>
        <p:spPr>
          <a:xfrm>
            <a:off x="6132300" y="22870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2"/>
          <p:cNvSpPr/>
          <p:nvPr/>
        </p:nvSpPr>
        <p:spPr>
          <a:xfrm>
            <a:off x="6132300" y="25918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2"/>
          <p:cNvSpPr/>
          <p:nvPr/>
        </p:nvSpPr>
        <p:spPr>
          <a:xfrm>
            <a:off x="6132300" y="3506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6132300" y="32014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"/>
          <p:cNvSpPr txBox="1"/>
          <p:nvPr/>
        </p:nvSpPr>
        <p:spPr>
          <a:xfrm>
            <a:off x="4913100" y="3695300"/>
            <a:ext cx="29616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48 input neurons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(6 residues x 8 scores ranging 0-1, zeros are used for padding for columns 2-6 if there are insufficient contacting interface residues)</a:t>
            </a:r>
            <a:endParaRPr sz="1000"/>
          </a:p>
        </p:txBody>
      </p:sp>
      <p:sp>
        <p:nvSpPr>
          <p:cNvPr id="361" name="Google Shape;361;p22"/>
          <p:cNvSpPr/>
          <p:nvPr/>
        </p:nvSpPr>
        <p:spPr>
          <a:xfrm>
            <a:off x="6589500" y="2134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6818100" y="21346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6589500" y="25918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6589500" y="2363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6818100" y="2363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6818100" y="25918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7275300" y="2363200"/>
            <a:ext cx="211800" cy="202500"/>
          </a:xfrm>
          <a:prstGeom prst="cube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2"/>
          <p:cNvSpPr txBox="1"/>
          <p:nvPr/>
        </p:nvSpPr>
        <p:spPr>
          <a:xfrm>
            <a:off x="6482450" y="2786400"/>
            <a:ext cx="732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6 hidden neurons</a:t>
            </a:r>
            <a:endParaRPr sz="1000"/>
          </a:p>
        </p:txBody>
      </p:sp>
      <p:cxnSp>
        <p:nvCxnSpPr>
          <p:cNvPr id="369" name="Google Shape;369;p22"/>
          <p:cNvCxnSpPr/>
          <p:nvPr/>
        </p:nvCxnSpPr>
        <p:spPr>
          <a:xfrm>
            <a:off x="4769950" y="1500425"/>
            <a:ext cx="214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0" name="Google Shape;370;p22"/>
          <p:cNvSpPr txBox="1"/>
          <p:nvPr/>
        </p:nvSpPr>
        <p:spPr>
          <a:xfrm>
            <a:off x="7808700" y="2070850"/>
            <a:ext cx="1262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Mean of local lDDT, CAD, PatchQS and PatchDockQ</a:t>
            </a:r>
            <a:endParaRPr sz="1000"/>
          </a:p>
        </p:txBody>
      </p:sp>
      <p:sp>
        <p:nvSpPr>
          <p:cNvPr id="371" name="Google Shape;371;p22"/>
          <p:cNvSpPr txBox="1"/>
          <p:nvPr/>
        </p:nvSpPr>
        <p:spPr>
          <a:xfrm>
            <a:off x="4268400" y="2793588"/>
            <a:ext cx="579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CDA</a:t>
            </a:r>
            <a:endParaRPr/>
          </a:p>
        </p:txBody>
      </p:sp>
      <p:sp>
        <p:nvSpPr>
          <p:cNvPr id="372" name="Google Shape;372;p22"/>
          <p:cNvSpPr txBox="1"/>
          <p:nvPr/>
        </p:nvSpPr>
        <p:spPr>
          <a:xfrm>
            <a:off x="3882600" y="3098388"/>
            <a:ext cx="9657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VoroMQA</a:t>
            </a:r>
            <a:endParaRPr/>
          </a:p>
        </p:txBody>
      </p:sp>
      <p:sp>
        <p:nvSpPr>
          <p:cNvPr id="373" name="Google Shape;373;p22"/>
          <p:cNvSpPr txBox="1"/>
          <p:nvPr/>
        </p:nvSpPr>
        <p:spPr>
          <a:xfrm>
            <a:off x="3654000" y="2488788"/>
            <a:ext cx="1182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ModFOLDIA</a:t>
            </a:r>
            <a:endParaRPr/>
          </a:p>
        </p:txBody>
      </p:sp>
      <p:sp>
        <p:nvSpPr>
          <p:cNvPr id="374" name="Google Shape;374;p22"/>
          <p:cNvSpPr txBox="1"/>
          <p:nvPr/>
        </p:nvSpPr>
        <p:spPr>
          <a:xfrm>
            <a:off x="3348450" y="2184000"/>
            <a:ext cx="15855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PatchDockQJury</a:t>
            </a:r>
            <a:endParaRPr/>
          </a:p>
        </p:txBody>
      </p:sp>
      <p:sp>
        <p:nvSpPr>
          <p:cNvPr id="375" name="Google Shape;375;p22"/>
          <p:cNvSpPr txBox="1"/>
          <p:nvPr/>
        </p:nvSpPr>
        <p:spPr>
          <a:xfrm>
            <a:off x="3593400" y="1879200"/>
            <a:ext cx="12834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PatchQSJury</a:t>
            </a:r>
            <a:endParaRPr/>
          </a:p>
        </p:txBody>
      </p:sp>
      <p:sp>
        <p:nvSpPr>
          <p:cNvPr id="376" name="Google Shape;376;p22"/>
          <p:cNvSpPr txBox="1"/>
          <p:nvPr/>
        </p:nvSpPr>
        <p:spPr>
          <a:xfrm>
            <a:off x="3958800" y="1574388"/>
            <a:ext cx="9657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CADJury</a:t>
            </a:r>
            <a:endParaRPr/>
          </a:p>
        </p:txBody>
      </p:sp>
      <p:sp>
        <p:nvSpPr>
          <p:cNvPr id="377" name="Google Shape;377;p22"/>
          <p:cNvSpPr txBox="1"/>
          <p:nvPr/>
        </p:nvSpPr>
        <p:spPr>
          <a:xfrm>
            <a:off x="3882600" y="1269588"/>
            <a:ext cx="9324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lDDTJury</a:t>
            </a:r>
            <a:endParaRPr/>
          </a:p>
        </p:txBody>
      </p:sp>
      <p:cxnSp>
        <p:nvCxnSpPr>
          <p:cNvPr id="378" name="Google Shape;378;p22"/>
          <p:cNvCxnSpPr/>
          <p:nvPr/>
        </p:nvCxnSpPr>
        <p:spPr>
          <a:xfrm>
            <a:off x="7525375" y="2464450"/>
            <a:ext cx="214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9" name="Google Shape;379;p22"/>
          <p:cNvCxnSpPr/>
          <p:nvPr/>
        </p:nvCxnSpPr>
        <p:spPr>
          <a:xfrm>
            <a:off x="4769950" y="1805225"/>
            <a:ext cx="214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0" name="Google Shape;380;p22"/>
          <p:cNvCxnSpPr/>
          <p:nvPr/>
        </p:nvCxnSpPr>
        <p:spPr>
          <a:xfrm>
            <a:off x="4769950" y="2110025"/>
            <a:ext cx="214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1" name="Google Shape;381;p22"/>
          <p:cNvCxnSpPr/>
          <p:nvPr/>
        </p:nvCxnSpPr>
        <p:spPr>
          <a:xfrm>
            <a:off x="4769950" y="2414825"/>
            <a:ext cx="214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2" name="Google Shape;382;p22"/>
          <p:cNvCxnSpPr/>
          <p:nvPr/>
        </p:nvCxnSpPr>
        <p:spPr>
          <a:xfrm>
            <a:off x="4769950" y="2719625"/>
            <a:ext cx="214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3" name="Google Shape;383;p22"/>
          <p:cNvCxnSpPr/>
          <p:nvPr/>
        </p:nvCxnSpPr>
        <p:spPr>
          <a:xfrm>
            <a:off x="4769950" y="3024425"/>
            <a:ext cx="214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4" name="Google Shape;384;p22"/>
          <p:cNvCxnSpPr/>
          <p:nvPr/>
        </p:nvCxnSpPr>
        <p:spPr>
          <a:xfrm>
            <a:off x="4769950" y="3329225"/>
            <a:ext cx="214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5" name="Google Shape;385;p22"/>
          <p:cNvCxnSpPr/>
          <p:nvPr/>
        </p:nvCxnSpPr>
        <p:spPr>
          <a:xfrm>
            <a:off x="4769950" y="3634025"/>
            <a:ext cx="214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6" name="Google Shape;386;p22"/>
          <p:cNvSpPr txBox="1"/>
          <p:nvPr/>
        </p:nvSpPr>
        <p:spPr>
          <a:xfrm>
            <a:off x="6345175" y="1079500"/>
            <a:ext cx="2126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&lt;&lt; </a:t>
            </a:r>
            <a:r>
              <a:rPr lang="en-GB" sz="1000"/>
              <a:t>The scores for the </a:t>
            </a:r>
            <a:r>
              <a:rPr b="1" lang="en-GB" sz="1000"/>
              <a:t>5</a:t>
            </a:r>
            <a:r>
              <a:rPr lang="en-GB" sz="1000"/>
              <a:t> </a:t>
            </a:r>
            <a:r>
              <a:rPr b="1" lang="en-GB" sz="1000"/>
              <a:t>closest</a:t>
            </a:r>
            <a:r>
              <a:rPr lang="en-GB" sz="1000"/>
              <a:t> contacting interface residues </a:t>
            </a:r>
            <a:r>
              <a:rPr lang="en-GB" sz="1000">
                <a:solidFill>
                  <a:schemeClr val="dk1"/>
                </a:solidFill>
              </a:rPr>
              <a:t>(≤8Å)</a:t>
            </a:r>
            <a:r>
              <a:rPr lang="en-GB" sz="1000"/>
              <a:t> in order of their proximity to </a:t>
            </a:r>
            <a:r>
              <a:rPr b="1" lang="en-GB" sz="1000" u="sng"/>
              <a:t>A100</a:t>
            </a:r>
            <a:endParaRPr b="1" sz="1500" u="sng"/>
          </a:p>
        </p:txBody>
      </p:sp>
      <p:sp>
        <p:nvSpPr>
          <p:cNvPr id="387" name="Google Shape;387;p22"/>
          <p:cNvSpPr txBox="1"/>
          <p:nvPr/>
        </p:nvSpPr>
        <p:spPr>
          <a:xfrm>
            <a:off x="4141125" y="3403188"/>
            <a:ext cx="732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VoroIF</a:t>
            </a:r>
            <a:endParaRPr/>
          </a:p>
        </p:txBody>
      </p:sp>
      <p:sp>
        <p:nvSpPr>
          <p:cNvPr id="388" name="Google Shape;388;p22"/>
          <p:cNvSpPr txBox="1"/>
          <p:nvPr/>
        </p:nvSpPr>
        <p:spPr>
          <a:xfrm>
            <a:off x="4913100" y="1090650"/>
            <a:ext cx="177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/>
              <a:t>A</a:t>
            </a:r>
            <a:r>
              <a:rPr b="1" lang="en-GB" sz="800" u="sng"/>
              <a:t>100</a:t>
            </a:r>
            <a:r>
              <a:rPr lang="en-GB" sz="800"/>
              <a:t>,B36,A99,B73,A101,A98</a:t>
            </a:r>
            <a:endParaRPr sz="800"/>
          </a:p>
        </p:txBody>
      </p:sp>
      <p:pic>
        <p:nvPicPr>
          <p:cNvPr id="389" name="Google Shape;389;p22"/>
          <p:cNvPicPr preferRelativeResize="0"/>
          <p:nvPr/>
        </p:nvPicPr>
        <p:blipFill rotWithShape="1">
          <a:blip r:embed="rId4">
            <a:alphaModFix/>
          </a:blip>
          <a:srcRect b="0" l="14915" r="30609" t="0"/>
          <a:stretch/>
        </p:blipFill>
        <p:spPr>
          <a:xfrm>
            <a:off x="234126" y="1304554"/>
            <a:ext cx="2826598" cy="186731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2"/>
          <p:cNvSpPr txBox="1"/>
          <p:nvPr/>
        </p:nvSpPr>
        <p:spPr>
          <a:xfrm>
            <a:off x="145300" y="3079925"/>
            <a:ext cx="3714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E.g.,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C</a:t>
            </a:r>
            <a:r>
              <a:rPr lang="en-GB" sz="1500">
                <a:solidFill>
                  <a:schemeClr val="dk1"/>
                </a:solidFill>
              </a:rPr>
              <a:t>hain A = green,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Chain B = cyan,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A100 (</a:t>
            </a:r>
            <a:r>
              <a:rPr lang="en-GB" sz="1500">
                <a:solidFill>
                  <a:schemeClr val="dk1"/>
                </a:solidFill>
              </a:rPr>
              <a:t>residue being scored) </a:t>
            </a:r>
            <a:r>
              <a:rPr lang="en-GB" sz="1500">
                <a:solidFill>
                  <a:schemeClr val="dk1"/>
                </a:solidFill>
              </a:rPr>
              <a:t>= red sticks,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5 closest interface residues = blue sticks 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/>
          <p:nvPr>
            <p:ph type="title"/>
          </p:nvPr>
        </p:nvSpPr>
        <p:spPr>
          <a:xfrm>
            <a:off x="311700" y="469075"/>
            <a:ext cx="734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44"/>
              <a:t>McGuffin group submissions for QMODE3</a:t>
            </a:r>
            <a:endParaRPr sz="3100"/>
          </a:p>
        </p:txBody>
      </p:sp>
      <p:sp>
        <p:nvSpPr>
          <p:cNvPr id="396" name="Google Shape;396;p23"/>
          <p:cNvSpPr txBox="1"/>
          <p:nvPr>
            <p:ph idx="1" type="body"/>
          </p:nvPr>
        </p:nvSpPr>
        <p:spPr>
          <a:xfrm>
            <a:off x="335775" y="1106600"/>
            <a:ext cx="8520600" cy="3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Not fully automated - manual data collection from MassiveFold site and submission of top 5 ranked models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ModFOLD9Q</a:t>
            </a:r>
            <a:r>
              <a:rPr lang="en-GB"/>
              <a:t> - </a:t>
            </a:r>
            <a:r>
              <a:rPr b="1" lang="en-GB"/>
              <a:t>Q</a:t>
            </a:r>
            <a:r>
              <a:rPr lang="en-GB"/>
              <a:t>uick version of ModFOLD9 for </a:t>
            </a:r>
            <a:r>
              <a:rPr b="1" lang="en-GB"/>
              <a:t>monomer</a:t>
            </a:r>
            <a:r>
              <a:rPr lang="en-GB"/>
              <a:t> ranking: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Top 40 </a:t>
            </a:r>
            <a:r>
              <a:rPr b="1" lang="en-GB"/>
              <a:t>ModFOLD9</a:t>
            </a:r>
            <a:r>
              <a:rPr lang="en-GB"/>
              <a:t> ranked server models for Phase 1 (T1) targets were used as reference sets for comparison against the MassiveFold models.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MassiveFold models were then ranked by the mean of the GDTJury and lDDTJury scores.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ModFOLDdock2Q</a:t>
            </a:r>
            <a:r>
              <a:rPr lang="en-GB"/>
              <a:t> - </a:t>
            </a:r>
            <a:r>
              <a:rPr b="1" lang="en-GB"/>
              <a:t>Q</a:t>
            </a:r>
            <a:r>
              <a:rPr lang="en-GB"/>
              <a:t>uick version of ModFOLDdock2R for </a:t>
            </a:r>
            <a:r>
              <a:rPr b="1" lang="en-GB"/>
              <a:t>multimer</a:t>
            </a:r>
            <a:r>
              <a:rPr lang="en-GB"/>
              <a:t> ranking: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Top N (5≤N≤40) MassiveFold models were selected using </a:t>
            </a:r>
            <a:r>
              <a:rPr b="1" lang="en-GB"/>
              <a:t>VoroIF</a:t>
            </a:r>
            <a:r>
              <a:rPr lang="en-GB"/>
              <a:t>(sum_of_gnn_scores) and used as reference sets for comparison against the MassiveFold models.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MassiveFold models were ranked by the mean of the lDDTJury, DockQ-waveJury and VoroIF(weighted_average_pcadscore) scores.</a:t>
            </a:r>
            <a:endParaRPr/>
          </a:p>
        </p:txBody>
      </p:sp>
      <p:pic>
        <p:nvPicPr>
          <p:cNvPr id="397" name="Google Shape;397;p23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4"/>
          <p:cNvSpPr txBox="1"/>
          <p:nvPr>
            <p:ph type="title"/>
          </p:nvPr>
        </p:nvSpPr>
        <p:spPr>
          <a:xfrm>
            <a:off x="334375" y="472025"/>
            <a:ext cx="734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44"/>
              <a:t>What went right and what went wrong?</a:t>
            </a:r>
            <a:endParaRPr sz="3100"/>
          </a:p>
        </p:txBody>
      </p:sp>
      <p:pic>
        <p:nvPicPr>
          <p:cNvPr id="404" name="Google Shape;404;p24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406" name="Google Shape;406;p24"/>
          <p:cNvGraphicFramePr/>
          <p:nvPr/>
        </p:nvGraphicFramePr>
        <p:xfrm>
          <a:off x="523775" y="111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{D6B608B6-5171-40AD-98F6-A2E1281913F8}</a:tableStyleId>
              </a:tblPr>
              <a:tblGrid>
                <a:gridCol w="801675"/>
                <a:gridCol w="455025"/>
                <a:gridCol w="764475"/>
                <a:gridCol w="889975"/>
                <a:gridCol w="873050"/>
              </a:tblGrid>
              <a:tr h="136550"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Local score rankings (QMODE2)</a:t>
                      </a:r>
                      <a:endParaRPr b="1"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PatchQS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6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Method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g</a:t>
                      </a:r>
                      <a:r>
                        <a:rPr lang="en-GB" sz="700"/>
                        <a:t>roup_id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roc_auc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spearman_r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pearson_r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441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1st</a:t>
                      </a:r>
                      <a:endParaRPr b="1" sz="7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1st</a:t>
                      </a:r>
                      <a:endParaRPr b="1" sz="7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1st</a:t>
                      </a:r>
                      <a:endParaRPr b="1" sz="7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7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27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</a:tr>
              <a:tr h="17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74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4th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4th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4th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PatchDockQ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7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Method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g</a:t>
                      </a:r>
                      <a:r>
                        <a:rPr lang="en-GB" sz="700"/>
                        <a:t>roup_id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roc_auc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spearman_r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pearson_r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441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1st</a:t>
                      </a:r>
                      <a:endParaRPr b="1" sz="7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1st</a:t>
                      </a:r>
                      <a:endParaRPr b="1" sz="7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1st</a:t>
                      </a:r>
                      <a:endParaRPr b="1" sz="7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7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27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</a:tr>
              <a:tr h="17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74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4th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4th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4th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CAD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</a:rPr>
                        <a:t>group_id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</a:t>
                      </a:r>
                      <a:r>
                        <a:rPr lang="en-GB" sz="700"/>
                        <a:t>ank by roc_auc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spearman_r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pearson_r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441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2nd</a:t>
                      </a:r>
                      <a:endParaRPr b="1" sz="7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2nd</a:t>
                      </a:r>
                      <a:endParaRPr b="1" sz="7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3rd</a:t>
                      </a:r>
                      <a:endParaRPr b="1" sz="7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7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27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</a:tr>
              <a:tr h="17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74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7th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5th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5th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lDDT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64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Method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group_id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roc_auc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spearman_r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pearson_r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441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3rd</a:t>
                      </a:r>
                      <a:endParaRPr b="1" sz="7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3rd</a:t>
                      </a:r>
                      <a:endParaRPr b="1" sz="7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3rd</a:t>
                      </a:r>
                      <a:endParaRPr b="1" sz="7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7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27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</a:tr>
              <a:tr h="175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74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7th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6th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5th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27662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N.B. Ranks are tied for ModFOLDdock2 and ModFOLDdock2R because they use same code for local scores.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407" name="Google Shape;407;p24"/>
          <p:cNvGraphicFramePr/>
          <p:nvPr/>
        </p:nvGraphicFramePr>
        <p:xfrm>
          <a:off x="4790975" y="111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{D6B608B6-5171-40AD-98F6-A2E1281913F8}</a:tableStyleId>
              </a:tblPr>
              <a:tblGrid>
                <a:gridCol w="771025"/>
                <a:gridCol w="504850"/>
                <a:gridCol w="745300"/>
                <a:gridCol w="889975"/>
                <a:gridCol w="873050"/>
              </a:tblGrid>
              <a:tr h="181650"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Global score rankings (QMODE1)</a:t>
                      </a:r>
                      <a:endParaRPr b="1"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16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QS-best (Interface)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62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Method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group_id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roc_auc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loss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pearson_r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441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1st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3rd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3rd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75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27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2nd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2nd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6th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175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74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5th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4th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4th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6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DockQ-Wave (Interface)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62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Method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group_id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roc_auc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loss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pearson_r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441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1st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2nd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2nd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75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27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3rd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1st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5th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75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74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20th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14th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6th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16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TM-score (Fold)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66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Method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group_id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roc_auc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loss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pearson_r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441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1st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7th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3rd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75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27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8th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8th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8th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175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74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19th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19th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12th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16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Oligo-GDT-TS (Fold)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62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Method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group_id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roc_auc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loss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rank by pearson_r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441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4th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11th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/>
                        <a:t>3rd</a:t>
                      </a:r>
                      <a:endParaRPr b="1"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175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ModFOLDdock2R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27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11th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8th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7th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175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ModFOLDdock2S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74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18th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16th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12th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175050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N.B. Ranks for predictor groups only, i.e. excluding AC.</a:t>
                      </a:r>
                      <a:endParaRPr sz="7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408" name="Google Shape;408;p24"/>
          <p:cNvSpPr/>
          <p:nvPr/>
        </p:nvSpPr>
        <p:spPr>
          <a:xfrm>
            <a:off x="7096975" y="1591050"/>
            <a:ext cx="327300" cy="393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4"/>
          <p:cNvSpPr/>
          <p:nvPr/>
        </p:nvSpPr>
        <p:spPr>
          <a:xfrm>
            <a:off x="7096975" y="2443575"/>
            <a:ext cx="327300" cy="393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4"/>
          <p:cNvSpPr/>
          <p:nvPr/>
        </p:nvSpPr>
        <p:spPr>
          <a:xfrm>
            <a:off x="7974525" y="1591050"/>
            <a:ext cx="327300" cy="393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4"/>
          <p:cNvSpPr/>
          <p:nvPr/>
        </p:nvSpPr>
        <p:spPr>
          <a:xfrm>
            <a:off x="7974538" y="2443575"/>
            <a:ext cx="327300" cy="393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"/>
          <p:cNvSpPr txBox="1"/>
          <p:nvPr>
            <p:ph type="title"/>
          </p:nvPr>
        </p:nvSpPr>
        <p:spPr>
          <a:xfrm>
            <a:off x="335750" y="488325"/>
            <a:ext cx="734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44"/>
              <a:t>What went right?</a:t>
            </a:r>
            <a:endParaRPr sz="3100"/>
          </a:p>
        </p:txBody>
      </p:sp>
      <p:pic>
        <p:nvPicPr>
          <p:cNvPr id="417" name="Google Shape;417;p25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419" name="Google Shape;419;p25"/>
          <p:cNvGraphicFramePr/>
          <p:nvPr/>
        </p:nvGraphicFramePr>
        <p:xfrm>
          <a:off x="5006450" y="75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{D6B608B6-5171-40AD-98F6-A2E1281913F8}</a:tableStyleId>
              </a:tblPr>
              <a:tblGrid>
                <a:gridCol w="683725"/>
                <a:gridCol w="847825"/>
                <a:gridCol w="834150"/>
                <a:gridCol w="683725"/>
                <a:gridCol w="683725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target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pearson_r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spearman_r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roc_auc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loss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T1292o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0.972</a:t>
                      </a:r>
                      <a:r>
                        <a:rPr b="1" lang="en-GB" sz="1000"/>
                        <a:t>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0.9253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0.9987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0.005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0" name="Google Shape;420;p25"/>
          <p:cNvSpPr txBox="1"/>
          <p:nvPr/>
        </p:nvSpPr>
        <p:spPr>
          <a:xfrm>
            <a:off x="289625" y="3665000"/>
            <a:ext cx="42825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b="1" lang="en-GB" sz="1500">
                <a:solidFill>
                  <a:schemeClr val="dk2"/>
                </a:solidFill>
              </a:rPr>
              <a:t>2nd place</a:t>
            </a:r>
            <a:r>
              <a:rPr lang="en-GB" sz="1500">
                <a:solidFill>
                  <a:schemeClr val="dk2"/>
                </a:solidFill>
              </a:rPr>
              <a:t> method for QMODE3 on monomers - our </a:t>
            </a:r>
            <a:r>
              <a:rPr b="1" lang="en-GB" sz="1500">
                <a:solidFill>
                  <a:schemeClr val="dk2"/>
                </a:solidFill>
              </a:rPr>
              <a:t>ModFOLD9</a:t>
            </a:r>
            <a:r>
              <a:rPr lang="en-GB" sz="1500">
                <a:solidFill>
                  <a:schemeClr val="dk2"/>
                </a:solidFill>
              </a:rPr>
              <a:t> method was very </a:t>
            </a:r>
            <a:r>
              <a:rPr lang="en-GB" sz="1500">
                <a:solidFill>
                  <a:schemeClr val="dk2"/>
                </a:solidFill>
              </a:rPr>
              <a:t>reliable </a:t>
            </a:r>
            <a:r>
              <a:rPr lang="en-GB" sz="1500">
                <a:solidFill>
                  <a:schemeClr val="dk2"/>
                </a:solidFill>
              </a:rPr>
              <a:t>for selection of reference setsmonomer models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21" name="Google Shape;421;p25"/>
          <p:cNvSpPr txBox="1"/>
          <p:nvPr/>
        </p:nvSpPr>
        <p:spPr>
          <a:xfrm>
            <a:off x="304800" y="1143000"/>
            <a:ext cx="4267200" cy="22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b="1" lang="en-GB" sz="1500">
                <a:solidFill>
                  <a:schemeClr val="dk2"/>
                </a:solidFill>
              </a:rPr>
              <a:t>1st place</a:t>
            </a:r>
            <a:r>
              <a:rPr lang="en-GB" sz="1500">
                <a:solidFill>
                  <a:schemeClr val="dk2"/>
                </a:solidFill>
              </a:rPr>
              <a:t> in both </a:t>
            </a:r>
            <a:r>
              <a:rPr b="1" lang="en-GB" sz="1500">
                <a:solidFill>
                  <a:schemeClr val="dk2"/>
                </a:solidFill>
              </a:rPr>
              <a:t>global interface accuracy </a:t>
            </a:r>
            <a:r>
              <a:rPr lang="en-GB" sz="1500">
                <a:solidFill>
                  <a:schemeClr val="dk2"/>
                </a:solidFill>
              </a:rPr>
              <a:t>(QMODE1, QSCORE) and </a:t>
            </a:r>
            <a:r>
              <a:rPr b="1" lang="en-GB" sz="1500">
                <a:solidFill>
                  <a:schemeClr val="dk2"/>
                </a:solidFill>
              </a:rPr>
              <a:t>local interface accuracy</a:t>
            </a:r>
            <a:r>
              <a:rPr lang="en-GB" sz="1500">
                <a:solidFill>
                  <a:schemeClr val="dk2"/>
                </a:solidFill>
              </a:rPr>
              <a:t> (QMODE2)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GB" sz="1500">
                <a:solidFill>
                  <a:schemeClr val="dk2"/>
                </a:solidFill>
              </a:rPr>
              <a:t>T1292o - an e</a:t>
            </a:r>
            <a:r>
              <a:rPr lang="en-GB" sz="1500">
                <a:solidFill>
                  <a:schemeClr val="dk2"/>
                </a:solidFill>
              </a:rPr>
              <a:t>xample of excellent ModFOLDdoc</a:t>
            </a:r>
            <a:r>
              <a:rPr lang="en-GB" sz="1500">
                <a:solidFill>
                  <a:schemeClr val="dk2"/>
                </a:solidFill>
              </a:rPr>
              <a:t>k2 performance according to QS-best score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b="1" lang="en-GB" sz="1500">
                <a:solidFill>
                  <a:schemeClr val="dk2"/>
                </a:solidFill>
              </a:rPr>
              <a:t>N</a:t>
            </a:r>
            <a:r>
              <a:rPr b="1" lang="en-GB" sz="1500">
                <a:solidFill>
                  <a:schemeClr val="dk2"/>
                </a:solidFill>
              </a:rPr>
              <a:t>ear perfect loss and ROC scores</a:t>
            </a:r>
            <a:r>
              <a:rPr lang="en-GB" sz="1500">
                <a:solidFill>
                  <a:schemeClr val="dk2"/>
                </a:solidFill>
              </a:rPr>
              <a:t> and very s</a:t>
            </a:r>
            <a:r>
              <a:rPr lang="en-GB" sz="1500">
                <a:solidFill>
                  <a:schemeClr val="dk2"/>
                </a:solidFill>
              </a:rPr>
              <a:t>trong correlations</a:t>
            </a:r>
            <a:endParaRPr sz="1100"/>
          </a:p>
        </p:txBody>
      </p:sp>
      <p:pic>
        <p:nvPicPr>
          <p:cNvPr id="422" name="Google Shape;42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0676" y="1294164"/>
            <a:ext cx="1785673" cy="131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2125" y="1165425"/>
            <a:ext cx="1825800" cy="14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4600" y="3086600"/>
            <a:ext cx="2170467" cy="1632692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5"/>
          <p:cNvSpPr txBox="1"/>
          <p:nvPr/>
        </p:nvSpPr>
        <p:spPr>
          <a:xfrm>
            <a:off x="4835575" y="4567675"/>
            <a:ext cx="412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T1212 QMODE3 top model (cyan) versus native (green) 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26" name="Google Shape;426;p25"/>
          <p:cNvSpPr txBox="1"/>
          <p:nvPr/>
        </p:nvSpPr>
        <p:spPr>
          <a:xfrm>
            <a:off x="7272550" y="2528125"/>
            <a:ext cx="142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T1292o native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27" name="Google Shape;427;p25"/>
          <p:cNvSpPr txBox="1"/>
          <p:nvPr/>
        </p:nvSpPr>
        <p:spPr>
          <a:xfrm>
            <a:off x="4615025" y="2528125"/>
            <a:ext cx="275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T1292o QMODE2 top model (local score in blue shades)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"/>
          <p:cNvSpPr txBox="1"/>
          <p:nvPr>
            <p:ph type="title"/>
          </p:nvPr>
        </p:nvSpPr>
        <p:spPr>
          <a:xfrm>
            <a:off x="346750" y="487600"/>
            <a:ext cx="734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44"/>
              <a:t>What went wrong?</a:t>
            </a:r>
            <a:endParaRPr sz="3100"/>
          </a:p>
        </p:txBody>
      </p:sp>
      <p:pic>
        <p:nvPicPr>
          <p:cNvPr id="433" name="Google Shape;433;p26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435" name="Google Shape;435;p26"/>
          <p:cNvGraphicFramePr/>
          <p:nvPr/>
        </p:nvGraphicFramePr>
        <p:xfrm>
          <a:off x="777875" y="255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{D6B608B6-5171-40AD-98F6-A2E1281913F8}</a:tableStyleId>
              </a:tblPr>
              <a:tblGrid>
                <a:gridCol w="659050"/>
                <a:gridCol w="817225"/>
                <a:gridCol w="804050"/>
                <a:gridCol w="659050"/>
                <a:gridCol w="65905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target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pearson_r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spearman_r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roc_auc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loss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T1218o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-0.5414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-0.6015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0.841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6" name="Google Shape;436;p26"/>
          <p:cNvSpPr txBox="1"/>
          <p:nvPr/>
        </p:nvSpPr>
        <p:spPr>
          <a:xfrm>
            <a:off x="346750" y="3498075"/>
            <a:ext cx="48015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GB" sz="1500">
                <a:solidFill>
                  <a:schemeClr val="dk2"/>
                </a:solidFill>
              </a:rPr>
              <a:t>QMODE3 for multimers - we relied on </a:t>
            </a:r>
            <a:r>
              <a:rPr b="1" lang="en-GB" sz="1500">
                <a:solidFill>
                  <a:schemeClr val="dk2"/>
                </a:solidFill>
              </a:rPr>
              <a:t>VoroIF</a:t>
            </a:r>
            <a:r>
              <a:rPr lang="en-GB" sz="1500">
                <a:solidFill>
                  <a:schemeClr val="dk2"/>
                </a:solidFill>
              </a:rPr>
              <a:t> for rapid selection of reference models, but some top selected</a:t>
            </a:r>
            <a:r>
              <a:rPr lang="en-GB" sz="1500">
                <a:solidFill>
                  <a:schemeClr val="dk2"/>
                </a:solidFill>
              </a:rPr>
              <a:t> models with </a:t>
            </a:r>
            <a:r>
              <a:rPr b="1" lang="en-GB" sz="1500">
                <a:solidFill>
                  <a:schemeClr val="dk2"/>
                </a:solidFill>
              </a:rPr>
              <a:t>severe clashes</a:t>
            </a:r>
            <a:r>
              <a:rPr lang="en-GB" sz="1500">
                <a:solidFill>
                  <a:schemeClr val="dk2"/>
                </a:solidFill>
              </a:rPr>
              <a:t>.</a:t>
            </a:r>
            <a:endParaRPr sz="1100"/>
          </a:p>
        </p:txBody>
      </p:sp>
      <p:sp>
        <p:nvSpPr>
          <p:cNvPr id="437" name="Google Shape;437;p26"/>
          <p:cNvSpPr txBox="1"/>
          <p:nvPr/>
        </p:nvSpPr>
        <p:spPr>
          <a:xfrm>
            <a:off x="381000" y="1066800"/>
            <a:ext cx="4036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GB" sz="1500">
                <a:solidFill>
                  <a:schemeClr val="dk2"/>
                </a:solidFill>
              </a:rPr>
              <a:t>T1218o - the</a:t>
            </a:r>
            <a:r>
              <a:rPr lang="en-GB" sz="1500">
                <a:solidFill>
                  <a:schemeClr val="dk2"/>
                </a:solidFill>
              </a:rPr>
              <a:t> worst ModFOLDdock2 performance (QS-best score)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GB" sz="1500">
                <a:solidFill>
                  <a:schemeClr val="dk2"/>
                </a:solidFill>
              </a:rPr>
              <a:t>Incorrect </a:t>
            </a:r>
            <a:r>
              <a:rPr lang="en-GB" sz="1500">
                <a:solidFill>
                  <a:schemeClr val="dk2"/>
                </a:solidFill>
              </a:rPr>
              <a:t>confirmation</a:t>
            </a:r>
            <a:r>
              <a:rPr lang="en-GB" sz="1500">
                <a:solidFill>
                  <a:schemeClr val="dk2"/>
                </a:solidFill>
              </a:rPr>
              <a:t> selected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-GB" sz="1500">
                <a:solidFill>
                  <a:schemeClr val="dk2"/>
                </a:solidFill>
              </a:rPr>
              <a:t>Negative correlations, random ROC and large loss</a:t>
            </a:r>
            <a:endParaRPr sz="1100"/>
          </a:p>
        </p:txBody>
      </p:sp>
      <p:pic>
        <p:nvPicPr>
          <p:cNvPr id="438" name="Google Shape;4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1651" y="1148575"/>
            <a:ext cx="2333614" cy="103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5759" y="894958"/>
            <a:ext cx="1669014" cy="170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6050" y="3090411"/>
            <a:ext cx="1924093" cy="1582764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6"/>
          <p:cNvSpPr txBox="1"/>
          <p:nvPr/>
        </p:nvSpPr>
        <p:spPr>
          <a:xfrm>
            <a:off x="5673775" y="4643875"/>
            <a:ext cx="2709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T1218o QMODE3 top model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42" name="Google Shape;442;p26"/>
          <p:cNvSpPr txBox="1"/>
          <p:nvPr/>
        </p:nvSpPr>
        <p:spPr>
          <a:xfrm>
            <a:off x="4572000" y="2604325"/>
            <a:ext cx="2709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T1218o QMODE2 top model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43" name="Google Shape;443;p26"/>
          <p:cNvSpPr txBox="1"/>
          <p:nvPr/>
        </p:nvSpPr>
        <p:spPr>
          <a:xfrm>
            <a:off x="7272550" y="2604325"/>
            <a:ext cx="142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T1218o native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7"/>
          <p:cNvSpPr txBox="1"/>
          <p:nvPr>
            <p:ph type="title"/>
          </p:nvPr>
        </p:nvSpPr>
        <p:spPr>
          <a:xfrm>
            <a:off x="350200" y="493175"/>
            <a:ext cx="734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44"/>
              <a:t>Answers to other specific questions…</a:t>
            </a:r>
            <a:endParaRPr sz="3100"/>
          </a:p>
        </p:txBody>
      </p:sp>
      <p:sp>
        <p:nvSpPr>
          <p:cNvPr id="449" name="Google Shape;449;p27"/>
          <p:cNvSpPr txBox="1"/>
          <p:nvPr>
            <p:ph idx="1" type="body"/>
          </p:nvPr>
        </p:nvSpPr>
        <p:spPr>
          <a:xfrm>
            <a:off x="317300" y="1052400"/>
            <a:ext cx="8520600" cy="39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-GB" sz="1300"/>
              <a:t>Why did </a:t>
            </a:r>
            <a:r>
              <a:rPr b="1" lang="en-GB" sz="1300"/>
              <a:t>ModFOLDdock2</a:t>
            </a:r>
            <a:r>
              <a:rPr b="1" lang="en-GB" sz="1300"/>
              <a:t> do substantially better in QMODE1 than </a:t>
            </a:r>
            <a:r>
              <a:rPr b="1" lang="en-GB" sz="1300"/>
              <a:t>ModFOLDdock2R</a:t>
            </a:r>
            <a:r>
              <a:rPr b="1" lang="en-GB" sz="1300"/>
              <a:t>?</a:t>
            </a:r>
            <a:endParaRPr b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ModFOLDdock2 better reflects the absolute observed model quality scores, leads to better </a:t>
            </a:r>
            <a:r>
              <a:rPr lang="en-GB" sz="1300"/>
              <a:t>Pearson</a:t>
            </a:r>
            <a:r>
              <a:rPr lang="en-GB" sz="1300"/>
              <a:t>, Spearman correlations and ROC scores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ModFOLDdock2R does better according to the loss, the relationship between the observed and predicted scores is not linear so slightly worse on the Pearson, Spearman and ROC scores 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-GB" sz="1300"/>
              <a:t>In CASP15, the QSCORE was significantly lower than the baseline assembly consensus (AC) measure. Those positions are reversed in CASP16. Why?</a:t>
            </a:r>
            <a:endParaRPr b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We optimised for different target functions and included more</a:t>
            </a:r>
            <a:r>
              <a:rPr lang="en-GB" sz="1300"/>
              <a:t> input scoring methods that better reflect those target functions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We improved handling of larger structures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-GB" sz="1300"/>
              <a:t>Can you understand why your results were so much better for monomer targets than for multimer targets in QMODE3?</a:t>
            </a:r>
            <a:endParaRPr b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ModFOLD9 was very reliable </a:t>
            </a:r>
            <a:r>
              <a:rPr lang="en-GB" sz="1300"/>
              <a:t>producing</a:t>
            </a:r>
            <a:r>
              <a:rPr lang="en-GB" sz="1300"/>
              <a:t> excellent sets of reference models, but it can’t be used for multimers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VoroIF was unreliable at scoring some multimer models with clashes, leading to poor quality reference sets for some targets</a:t>
            </a:r>
            <a:endParaRPr sz="1300"/>
          </a:p>
        </p:txBody>
      </p:sp>
      <p:pic>
        <p:nvPicPr>
          <p:cNvPr id="450" name="Google Shape;450;p27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McGuffin Group Members</a:t>
            </a:r>
            <a:endParaRPr/>
          </a:p>
        </p:txBody>
      </p:sp>
      <p:sp>
        <p:nvSpPr>
          <p:cNvPr id="457" name="Google Shape;457;p28"/>
          <p:cNvSpPr txBox="1"/>
          <p:nvPr>
            <p:ph idx="1" type="body"/>
          </p:nvPr>
        </p:nvSpPr>
        <p:spPr>
          <a:xfrm>
            <a:off x="311700" y="1093925"/>
            <a:ext cx="5479200" cy="23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Nick Edmunds</a:t>
            </a:r>
            <a:r>
              <a:rPr lang="en-GB"/>
              <a:t> - PhD student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Shaima Alhaddad</a:t>
            </a:r>
            <a:r>
              <a:rPr lang="en-GB"/>
              <a:t>  - PhD student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Ahmet Genc</a:t>
            </a:r>
            <a:r>
              <a:rPr lang="en-GB"/>
              <a:t> - PhD student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Dr Recep Adiyaman</a:t>
            </a:r>
            <a:r>
              <a:rPr lang="en-GB"/>
              <a:t> - Postdoc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/>
              <a:t>Prof. Liam McGuffin</a:t>
            </a:r>
            <a:r>
              <a:rPr lang="en-GB"/>
              <a:t> - PI</a:t>
            </a:r>
            <a:endParaRPr/>
          </a:p>
        </p:txBody>
      </p:sp>
      <p:pic>
        <p:nvPicPr>
          <p:cNvPr id="458" name="Google Shape;458;p28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8"/>
          <p:cNvSpPr txBox="1"/>
          <p:nvPr/>
        </p:nvSpPr>
        <p:spPr>
          <a:xfrm>
            <a:off x="289475" y="3420875"/>
            <a:ext cx="75531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MultiFOLD2 and ModFOLDdock2 web servers: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linkClick r:id="rId4"/>
              </a:rPr>
              <a:t>https://www.reading.ac.uk/bioinf/ModFOLDdock/ModFOLDdock2_form.html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linkClick r:id="rId5"/>
              </a:rPr>
              <a:t>https://www.reading.ac.uk/bioinf/MultiFOLD/MultiFOLD2_form.html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Docker package coming soon…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linkClick r:id="rId6"/>
              </a:rPr>
              <a:t>https://hub.docker.com/r/mcguffin/multifold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1" name="Google Shape;46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9075" y="1004975"/>
            <a:ext cx="2428563" cy="20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85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Methods: Overview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879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 server variants for QMODE1/2: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/>
              <a:t>ModFOLDdock2</a:t>
            </a:r>
            <a:r>
              <a:rPr lang="en-GB"/>
              <a:t> - global scores optimised for positive linear correlations with the observed scores.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/>
              <a:t>ModFOLDdock2R</a:t>
            </a:r>
            <a:r>
              <a:rPr lang="en-GB"/>
              <a:t> - global scores optimised for </a:t>
            </a:r>
            <a:r>
              <a:rPr b="1" lang="en-GB"/>
              <a:t>R</a:t>
            </a:r>
            <a:r>
              <a:rPr lang="en-GB"/>
              <a:t>anking, i.e. the top-ranked models (top 1) should have higher observed </a:t>
            </a:r>
            <a:r>
              <a:rPr lang="en-GB"/>
              <a:t>overall</a:t>
            </a:r>
            <a:r>
              <a:rPr lang="en-GB"/>
              <a:t> accuracy.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/>
              <a:t>ModFOLDdock2S</a:t>
            </a:r>
            <a:r>
              <a:rPr lang="en-GB"/>
              <a:t> - a </a:t>
            </a:r>
            <a:r>
              <a:rPr b="1" lang="en-GB"/>
              <a:t>S</a:t>
            </a:r>
            <a:r>
              <a:rPr lang="en-GB"/>
              <a:t>ingle model approach to score models. Reference multimer models were generated using our new </a:t>
            </a:r>
            <a:r>
              <a:rPr b="1" lang="en-GB"/>
              <a:t>MultiFOLD2</a:t>
            </a:r>
            <a:r>
              <a:rPr lang="en-GB"/>
              <a:t> method. Each model was compared individually against the reference model set.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2 manual variants for QMODE3 (McGuffin group):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/>
              <a:t>ModFOLD9Q</a:t>
            </a:r>
            <a:r>
              <a:rPr lang="en-GB"/>
              <a:t> - </a:t>
            </a:r>
            <a:r>
              <a:rPr b="1" lang="en-GB"/>
              <a:t>Q</a:t>
            </a:r>
            <a:r>
              <a:rPr lang="en-GB"/>
              <a:t>uick version of ModFOLD9 for </a:t>
            </a:r>
            <a:r>
              <a:rPr b="1" lang="en-GB"/>
              <a:t>monomer</a:t>
            </a:r>
            <a:r>
              <a:rPr lang="en-GB"/>
              <a:t> ranking.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/>
              <a:t>ModFOLDdock2Q</a:t>
            </a:r>
            <a:r>
              <a:rPr lang="en-GB"/>
              <a:t> - </a:t>
            </a:r>
            <a:r>
              <a:rPr b="1" lang="en-GB"/>
              <a:t>Q</a:t>
            </a:r>
            <a:r>
              <a:rPr lang="en-GB"/>
              <a:t>uick version of ModFOLDdock2R for </a:t>
            </a:r>
            <a:r>
              <a:rPr b="1" lang="en-GB"/>
              <a:t>multimer</a:t>
            </a:r>
            <a:r>
              <a:rPr lang="en-GB"/>
              <a:t> ranking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521225"/>
            <a:ext cx="734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44"/>
              <a:t>D</a:t>
            </a:r>
            <a:r>
              <a:rPr lang="en-GB" sz="2244"/>
              <a:t>ifferences from ModFOLDdock version 1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74525"/>
            <a:ext cx="8520600" cy="3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Integration of new component scores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OST version 2.7 global and local scores for jury scores and target functions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VoroIF single model method (weighted_average_pcadscore)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Optimisation for new target functions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Based on assessors’ scores from CASP15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Interface - mean of QS-best and DockQ-wave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Fold - mean of Oligo-GDT and </a:t>
            </a:r>
            <a:r>
              <a:rPr lang="en-GB"/>
              <a:t>TM</a:t>
            </a:r>
            <a:r>
              <a:rPr lang="en-GB"/>
              <a:t>-score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Local - </a:t>
            </a:r>
            <a:r>
              <a:rPr lang="en-GB"/>
              <a:t>mean of the local lDDT, CAD, PatchQS and PatchDockQ scores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Reference model sets generated by MultiFOLD2 for </a:t>
            </a:r>
            <a:r>
              <a:rPr lang="en-GB"/>
              <a:t>ModFOLDdock2S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NN trained for interface residue scoring (ModFOLDdock2S)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85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Methods: Components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40575" y="1152475"/>
            <a:ext cx="899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Consensus model scoring: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QS-bestJury, DockQ-waveJury, TM-scoreJury, Oligo-GDTJury, lDDTJury, CADJury, PatchQSJury, PatchDockQJury, and ModFOLDIA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Single-model scoring: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VoroIF, V</a:t>
            </a:r>
            <a:r>
              <a:rPr b="1" lang="en-GB"/>
              <a:t>oroMQA, CDA </a:t>
            </a:r>
            <a:r>
              <a:rPr lang="en-GB"/>
              <a:t>(Contact Distance Agreement)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Quasi-single model scoring: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/>
              <a:t>Above scores</a:t>
            </a:r>
            <a:r>
              <a:rPr b="1" lang="en-GB"/>
              <a:t> plus MultiFOLD2</a:t>
            </a:r>
            <a:r>
              <a:rPr lang="en-GB"/>
              <a:t> (single models compared with reference models)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78700"/>
            <a:ext cx="750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Methods: Fold, interface &amp; local quality scores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45375" y="1147675"/>
            <a:ext cx="528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3 variants, 3 sets of scores each:</a:t>
            </a:r>
            <a:endParaRPr sz="3000"/>
          </a:p>
          <a:p>
            <a:pPr indent="-347662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3000"/>
              <a:t>ModFOLDdock2</a:t>
            </a:r>
            <a:endParaRPr b="1" sz="30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Fold: TM-scoreJury, Oligo-GDTJury</a:t>
            </a:r>
            <a:endParaRPr sz="22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Interface: QS-bestJury, DockQ-waveJury, VoroIF</a:t>
            </a:r>
            <a:endParaRPr sz="22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Local: lDDTJury, CADJury, PatchQSJury, PatchDockQJury</a:t>
            </a:r>
            <a:endParaRPr sz="2200"/>
          </a:p>
          <a:p>
            <a:pPr indent="-3476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3000"/>
              <a:t>ModFOLDdockR</a:t>
            </a:r>
            <a:endParaRPr b="1" sz="30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Fold: DockQ-waveJury, lDDTJury, VoroIF</a:t>
            </a:r>
            <a:endParaRPr sz="22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Interface: DockQ-waveJury,VoroIF, VoroMQA</a:t>
            </a:r>
            <a:endParaRPr sz="22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Local: lDDTJury, CADJury, PatchQSJury, PatchDockQJury </a:t>
            </a:r>
            <a:endParaRPr sz="2200"/>
          </a:p>
          <a:p>
            <a:pPr indent="-3476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3000"/>
              <a:t>ModFOLDdockS</a:t>
            </a:r>
            <a:endParaRPr b="1" sz="30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Fold: TM-scoreJury, VoroIF, NN global score</a:t>
            </a:r>
            <a:endParaRPr sz="22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Interface: QS-bestJury, VoroIF, NN global score</a:t>
            </a:r>
            <a:endParaRPr sz="2200"/>
          </a:p>
          <a:p>
            <a:pPr indent="-31591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200"/>
              <a:t>Local: NN local score</a:t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5525300" y="1271025"/>
            <a:ext cx="3453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(B) QMODE2. Residue-based Interface Assessment</a:t>
            </a:r>
            <a:endParaRPr sz="90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PFRMAT QA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TARGET T0999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AUTHOR 1234-5678-9000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REMARK Reliability of residues being in Interfaces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METHOD Description of methods used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MODEL 1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QMODE 2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T1031TS000_1o 0.8 0.4 A1:0.9 A3:0.9 A17:0.7 A19:0.7 B45:0.7 B49:0.4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B50:0.4 B53:0.8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T1031TS999_1o 0.7 X A15:0.5 A17:0.9 A44:0.7 A46:0.7 B4:0.3 B9:0.4</a:t>
            </a: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highlight>
                  <a:srgbClr val="FFFFFF"/>
                </a:highlight>
              </a:rPr>
              <a:t>END</a:t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6478475" y="2577875"/>
            <a:ext cx="191700" cy="180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6670175" y="2577875"/>
            <a:ext cx="191700" cy="180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6864300" y="2550425"/>
            <a:ext cx="2056200" cy="234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5649450" y="3635275"/>
            <a:ext cx="1049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Fold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(SCORE)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6485250" y="3635275"/>
            <a:ext cx="110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Interface </a:t>
            </a:r>
            <a:r>
              <a:rPr lang="en-GB"/>
              <a:t>score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(QSCORE)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7385850" y="3635275"/>
            <a:ext cx="104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Local</a:t>
            </a:r>
            <a:r>
              <a:rPr lang="en-GB"/>
              <a:t> scores</a:t>
            </a:r>
            <a:endParaRPr/>
          </a:p>
        </p:txBody>
      </p:sp>
      <p:cxnSp>
        <p:nvCxnSpPr>
          <p:cNvPr id="96" name="Google Shape;96;p17"/>
          <p:cNvCxnSpPr>
            <a:stCxn id="93" idx="0"/>
            <a:endCxn id="90" idx="4"/>
          </p:cNvCxnSpPr>
          <p:nvPr/>
        </p:nvCxnSpPr>
        <p:spPr>
          <a:xfrm flipH="1" rot="10800000">
            <a:off x="6174000" y="2757775"/>
            <a:ext cx="400200" cy="87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7"/>
          <p:cNvCxnSpPr>
            <a:stCxn id="94" idx="0"/>
            <a:endCxn id="91" idx="4"/>
          </p:cNvCxnSpPr>
          <p:nvPr/>
        </p:nvCxnSpPr>
        <p:spPr>
          <a:xfrm rot="10800000">
            <a:off x="6765900" y="2757775"/>
            <a:ext cx="271200" cy="87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7"/>
          <p:cNvCxnSpPr>
            <a:stCxn id="95" idx="0"/>
            <a:endCxn id="92" idx="4"/>
          </p:cNvCxnSpPr>
          <p:nvPr/>
        </p:nvCxnSpPr>
        <p:spPr>
          <a:xfrm rot="10800000">
            <a:off x="7892400" y="2785375"/>
            <a:ext cx="18000" cy="84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ModFOLDdock2 (Group 441) 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4746125" y="853675"/>
            <a:ext cx="442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Scores optimised for global correlations</a:t>
            </a:r>
            <a:endParaRPr b="1" sz="1600"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1604300" y="1389975"/>
            <a:ext cx="42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2330725" y="1108150"/>
            <a:ext cx="16701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DockQ-waveJury</a:t>
            </a:r>
            <a:endParaRPr sz="1500"/>
          </a:p>
        </p:txBody>
      </p:sp>
      <p:sp>
        <p:nvSpPr>
          <p:cNvPr id="110" name="Google Shape;110;p18"/>
          <p:cNvSpPr/>
          <p:nvPr/>
        </p:nvSpPr>
        <p:spPr>
          <a:xfrm>
            <a:off x="2343925" y="1622750"/>
            <a:ext cx="13134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TMscoreJury</a:t>
            </a:r>
            <a:endParaRPr sz="1500"/>
          </a:p>
        </p:txBody>
      </p:sp>
      <p:sp>
        <p:nvSpPr>
          <p:cNvPr id="111" name="Google Shape;111;p18"/>
          <p:cNvSpPr/>
          <p:nvPr/>
        </p:nvSpPr>
        <p:spPr>
          <a:xfrm>
            <a:off x="2343925" y="758778"/>
            <a:ext cx="18855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QS-bestJury</a:t>
            </a:r>
            <a:endParaRPr sz="1500"/>
          </a:p>
        </p:txBody>
      </p:sp>
      <p:sp>
        <p:nvSpPr>
          <p:cNvPr id="112" name="Google Shape;112;p18"/>
          <p:cNvSpPr/>
          <p:nvPr/>
        </p:nvSpPr>
        <p:spPr>
          <a:xfrm>
            <a:off x="2483125" y="2640625"/>
            <a:ext cx="8793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VoroIF</a:t>
            </a:r>
            <a:endParaRPr sz="1500"/>
          </a:p>
        </p:txBody>
      </p:sp>
      <p:sp>
        <p:nvSpPr>
          <p:cNvPr id="113" name="Google Shape;113;p18"/>
          <p:cNvSpPr/>
          <p:nvPr/>
        </p:nvSpPr>
        <p:spPr>
          <a:xfrm>
            <a:off x="2343925" y="3049175"/>
            <a:ext cx="14640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lDDTJury</a:t>
            </a:r>
            <a:endParaRPr sz="1500"/>
          </a:p>
        </p:txBody>
      </p:sp>
      <p:sp>
        <p:nvSpPr>
          <p:cNvPr id="114" name="Google Shape;114;p18"/>
          <p:cNvSpPr/>
          <p:nvPr/>
        </p:nvSpPr>
        <p:spPr>
          <a:xfrm>
            <a:off x="2496325" y="4786828"/>
            <a:ext cx="8052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CDA</a:t>
            </a:r>
            <a:endParaRPr sz="1500"/>
          </a:p>
        </p:txBody>
      </p:sp>
      <p:sp>
        <p:nvSpPr>
          <p:cNvPr id="115" name="Google Shape;115;p18"/>
          <p:cNvSpPr/>
          <p:nvPr/>
        </p:nvSpPr>
        <p:spPr>
          <a:xfrm>
            <a:off x="2267850" y="4380591"/>
            <a:ext cx="13959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ModFOLDIA</a:t>
            </a:r>
            <a:endParaRPr sz="1500"/>
          </a:p>
        </p:txBody>
      </p:sp>
      <p:sp>
        <p:nvSpPr>
          <p:cNvPr id="116" name="Google Shape;116;p18"/>
          <p:cNvSpPr/>
          <p:nvPr/>
        </p:nvSpPr>
        <p:spPr>
          <a:xfrm>
            <a:off x="228600" y="2024775"/>
            <a:ext cx="15369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models</a:t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6367725" y="2846575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Fold score</a:t>
            </a:r>
            <a:endParaRPr sz="1500"/>
          </a:p>
        </p:txBody>
      </p:sp>
      <p:sp>
        <p:nvSpPr>
          <p:cNvPr id="118" name="Google Shape;118;p18"/>
          <p:cNvSpPr/>
          <p:nvPr/>
        </p:nvSpPr>
        <p:spPr>
          <a:xfrm>
            <a:off x="6351850" y="2072775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Interface score</a:t>
            </a:r>
            <a:endParaRPr sz="1500"/>
          </a:p>
        </p:txBody>
      </p:sp>
      <p:cxnSp>
        <p:nvCxnSpPr>
          <p:cNvPr id="119" name="Google Shape;119;p18"/>
          <p:cNvCxnSpPr>
            <a:stCxn id="116" idx="2"/>
            <a:endCxn id="115" idx="1"/>
          </p:cNvCxnSpPr>
          <p:nvPr/>
        </p:nvCxnSpPr>
        <p:spPr>
          <a:xfrm>
            <a:off x="1634557" y="2233725"/>
            <a:ext cx="633300" cy="228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8"/>
          <p:cNvCxnSpPr>
            <a:stCxn id="121" idx="2"/>
            <a:endCxn id="114" idx="1"/>
          </p:cNvCxnSpPr>
          <p:nvPr/>
        </p:nvCxnSpPr>
        <p:spPr>
          <a:xfrm>
            <a:off x="1860846" y="4694575"/>
            <a:ext cx="635400" cy="22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8"/>
          <p:cNvCxnSpPr>
            <a:stCxn id="123" idx="2"/>
            <a:endCxn id="114" idx="1"/>
          </p:cNvCxnSpPr>
          <p:nvPr/>
        </p:nvCxnSpPr>
        <p:spPr>
          <a:xfrm>
            <a:off x="1606657" y="4124350"/>
            <a:ext cx="889800" cy="798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8"/>
          <p:cNvCxnSpPr>
            <a:stCxn id="123" idx="2"/>
            <a:endCxn id="112" idx="1"/>
          </p:cNvCxnSpPr>
          <p:nvPr/>
        </p:nvCxnSpPr>
        <p:spPr>
          <a:xfrm flipH="1" rot="10800000">
            <a:off x="1606657" y="2777050"/>
            <a:ext cx="876600" cy="1347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18"/>
          <p:cNvCxnSpPr>
            <a:stCxn id="116" idx="2"/>
            <a:endCxn id="113" idx="1"/>
          </p:cNvCxnSpPr>
          <p:nvPr/>
        </p:nvCxnSpPr>
        <p:spPr>
          <a:xfrm>
            <a:off x="1634557" y="2233725"/>
            <a:ext cx="709500" cy="95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8"/>
          <p:cNvCxnSpPr>
            <a:stCxn id="116" idx="2"/>
            <a:endCxn id="111" idx="1"/>
          </p:cNvCxnSpPr>
          <p:nvPr/>
        </p:nvCxnSpPr>
        <p:spPr>
          <a:xfrm flipH="1" rot="10800000">
            <a:off x="1634557" y="895125"/>
            <a:ext cx="709500" cy="133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8"/>
          <p:cNvCxnSpPr>
            <a:stCxn id="116" idx="2"/>
            <a:endCxn id="110" idx="1"/>
          </p:cNvCxnSpPr>
          <p:nvPr/>
        </p:nvCxnSpPr>
        <p:spPr>
          <a:xfrm flipH="1" rot="10800000">
            <a:off x="1634557" y="1759125"/>
            <a:ext cx="709500" cy="47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8"/>
          <p:cNvCxnSpPr>
            <a:stCxn id="116" idx="2"/>
            <a:endCxn id="109" idx="1"/>
          </p:cNvCxnSpPr>
          <p:nvPr/>
        </p:nvCxnSpPr>
        <p:spPr>
          <a:xfrm flipH="1" rot="10800000">
            <a:off x="1634557" y="1244625"/>
            <a:ext cx="696300" cy="989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8"/>
          <p:cNvCxnSpPr>
            <a:stCxn id="110" idx="3"/>
            <a:endCxn id="117" idx="5"/>
          </p:cNvCxnSpPr>
          <p:nvPr/>
        </p:nvCxnSpPr>
        <p:spPr>
          <a:xfrm>
            <a:off x="3657325" y="1759100"/>
            <a:ext cx="2780100" cy="1198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8"/>
          <p:cNvCxnSpPr>
            <a:stCxn id="131" idx="3"/>
            <a:endCxn id="132" idx="5"/>
          </p:cNvCxnSpPr>
          <p:nvPr/>
        </p:nvCxnSpPr>
        <p:spPr>
          <a:xfrm flipH="1" rot="10800000">
            <a:off x="4086325" y="3713600"/>
            <a:ext cx="2277900" cy="40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18"/>
          <p:cNvCxnSpPr>
            <a:stCxn id="111" idx="3"/>
            <a:endCxn id="118" idx="5"/>
          </p:cNvCxnSpPr>
          <p:nvPr/>
        </p:nvCxnSpPr>
        <p:spPr>
          <a:xfrm>
            <a:off x="4229425" y="895128"/>
            <a:ext cx="2192100" cy="1288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Google Shape;123;p18"/>
          <p:cNvSpPr/>
          <p:nvPr/>
        </p:nvSpPr>
        <p:spPr>
          <a:xfrm>
            <a:off x="152400" y="3915400"/>
            <a:ext cx="15852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Single Models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76200" y="4583425"/>
            <a:ext cx="18543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Sequences</a:t>
            </a:r>
            <a:endParaRPr sz="1500"/>
          </a:p>
        </p:txBody>
      </p:sp>
      <p:sp>
        <p:nvSpPr>
          <p:cNvPr id="134" name="Google Shape;134;p18"/>
          <p:cNvSpPr/>
          <p:nvPr/>
        </p:nvSpPr>
        <p:spPr>
          <a:xfrm>
            <a:off x="2343925" y="1927550"/>
            <a:ext cx="14757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Oligo</a:t>
            </a:r>
            <a:r>
              <a:rPr lang="en-GB" sz="1500"/>
              <a:t>-</a:t>
            </a:r>
            <a:r>
              <a:rPr lang="en-GB" sz="1500"/>
              <a:t>GDTJury</a:t>
            </a:r>
            <a:endParaRPr sz="1500"/>
          </a:p>
        </p:txBody>
      </p:sp>
      <p:sp>
        <p:nvSpPr>
          <p:cNvPr id="135" name="Google Shape;135;p18"/>
          <p:cNvSpPr/>
          <p:nvPr/>
        </p:nvSpPr>
        <p:spPr>
          <a:xfrm>
            <a:off x="2343925" y="3375350"/>
            <a:ext cx="14757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CADJury</a:t>
            </a:r>
            <a:endParaRPr sz="1500"/>
          </a:p>
        </p:txBody>
      </p:sp>
      <p:sp>
        <p:nvSpPr>
          <p:cNvPr id="136" name="Google Shape;136;p18"/>
          <p:cNvSpPr/>
          <p:nvPr/>
        </p:nvSpPr>
        <p:spPr>
          <a:xfrm>
            <a:off x="2343925" y="3680150"/>
            <a:ext cx="14757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PatchQSJury</a:t>
            </a:r>
            <a:endParaRPr sz="1500"/>
          </a:p>
        </p:txBody>
      </p:sp>
      <p:sp>
        <p:nvSpPr>
          <p:cNvPr id="131" name="Google Shape;131;p18"/>
          <p:cNvSpPr/>
          <p:nvPr/>
        </p:nvSpPr>
        <p:spPr>
          <a:xfrm>
            <a:off x="2343925" y="3984950"/>
            <a:ext cx="17424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PatchDockQJury</a:t>
            </a:r>
            <a:endParaRPr sz="1500"/>
          </a:p>
        </p:txBody>
      </p:sp>
      <p:cxnSp>
        <p:nvCxnSpPr>
          <p:cNvPr id="137" name="Google Shape;137;p18"/>
          <p:cNvCxnSpPr>
            <a:stCxn id="135" idx="3"/>
            <a:endCxn id="132" idx="5"/>
          </p:cNvCxnSpPr>
          <p:nvPr/>
        </p:nvCxnSpPr>
        <p:spPr>
          <a:xfrm>
            <a:off x="3819625" y="3511700"/>
            <a:ext cx="2544600" cy="20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8"/>
          <p:cNvCxnSpPr>
            <a:stCxn id="136" idx="3"/>
            <a:endCxn id="132" idx="5"/>
          </p:cNvCxnSpPr>
          <p:nvPr/>
        </p:nvCxnSpPr>
        <p:spPr>
          <a:xfrm flipH="1" rot="10800000">
            <a:off x="3819625" y="3713600"/>
            <a:ext cx="2544600" cy="102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18"/>
          <p:cNvCxnSpPr>
            <a:stCxn id="113" idx="3"/>
            <a:endCxn id="132" idx="5"/>
          </p:cNvCxnSpPr>
          <p:nvPr/>
        </p:nvCxnSpPr>
        <p:spPr>
          <a:xfrm>
            <a:off x="3807925" y="3185525"/>
            <a:ext cx="2556300" cy="528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18"/>
          <p:cNvCxnSpPr>
            <a:stCxn id="116" idx="2"/>
            <a:endCxn id="134" idx="1"/>
          </p:cNvCxnSpPr>
          <p:nvPr/>
        </p:nvCxnSpPr>
        <p:spPr>
          <a:xfrm flipH="1" rot="10800000">
            <a:off x="1634557" y="2063925"/>
            <a:ext cx="709500" cy="169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18"/>
          <p:cNvCxnSpPr>
            <a:stCxn id="116" idx="2"/>
            <a:endCxn id="135" idx="1"/>
          </p:cNvCxnSpPr>
          <p:nvPr/>
        </p:nvCxnSpPr>
        <p:spPr>
          <a:xfrm>
            <a:off x="1634557" y="2233725"/>
            <a:ext cx="709500" cy="1278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18"/>
          <p:cNvCxnSpPr>
            <a:stCxn id="116" idx="2"/>
            <a:endCxn id="136" idx="1"/>
          </p:cNvCxnSpPr>
          <p:nvPr/>
        </p:nvCxnSpPr>
        <p:spPr>
          <a:xfrm>
            <a:off x="1634557" y="2233725"/>
            <a:ext cx="709500" cy="1582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18"/>
          <p:cNvCxnSpPr>
            <a:stCxn id="116" idx="2"/>
            <a:endCxn id="131" idx="1"/>
          </p:cNvCxnSpPr>
          <p:nvPr/>
        </p:nvCxnSpPr>
        <p:spPr>
          <a:xfrm>
            <a:off x="1634557" y="2233725"/>
            <a:ext cx="709500" cy="1887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" name="Google Shape;132;p18"/>
          <p:cNvSpPr/>
          <p:nvPr/>
        </p:nvSpPr>
        <p:spPr>
          <a:xfrm>
            <a:off x="6294700" y="3602350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</a:t>
            </a:r>
            <a:r>
              <a:rPr lang="en-GB" sz="1500"/>
              <a:t> scores</a:t>
            </a:r>
            <a:endParaRPr sz="1500"/>
          </a:p>
        </p:txBody>
      </p:sp>
      <p:sp>
        <p:nvSpPr>
          <p:cNvPr id="144" name="Google Shape;144;p18"/>
          <p:cNvSpPr/>
          <p:nvPr/>
        </p:nvSpPr>
        <p:spPr>
          <a:xfrm>
            <a:off x="2443350" y="2284088"/>
            <a:ext cx="11973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VoroMQA</a:t>
            </a:r>
            <a:endParaRPr sz="1500"/>
          </a:p>
        </p:txBody>
      </p:sp>
      <p:cxnSp>
        <p:nvCxnSpPr>
          <p:cNvPr id="145" name="Google Shape;145;p18"/>
          <p:cNvCxnSpPr>
            <a:stCxn id="123" idx="2"/>
            <a:endCxn id="144" idx="1"/>
          </p:cNvCxnSpPr>
          <p:nvPr/>
        </p:nvCxnSpPr>
        <p:spPr>
          <a:xfrm flipH="1" rot="10800000">
            <a:off x="1606657" y="2420350"/>
            <a:ext cx="836700" cy="170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18"/>
          <p:cNvCxnSpPr>
            <a:stCxn id="134" idx="3"/>
            <a:endCxn id="117" idx="5"/>
          </p:cNvCxnSpPr>
          <p:nvPr/>
        </p:nvCxnSpPr>
        <p:spPr>
          <a:xfrm>
            <a:off x="3819625" y="2063900"/>
            <a:ext cx="2617800" cy="89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18"/>
          <p:cNvCxnSpPr>
            <a:stCxn id="112" idx="3"/>
            <a:endCxn id="118" idx="5"/>
          </p:cNvCxnSpPr>
          <p:nvPr/>
        </p:nvCxnSpPr>
        <p:spPr>
          <a:xfrm flipH="1" rot="10800000">
            <a:off x="3362425" y="2183875"/>
            <a:ext cx="3059100" cy="59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Google Shape;148;p18"/>
          <p:cNvCxnSpPr>
            <a:stCxn id="109" idx="3"/>
            <a:endCxn id="118" idx="5"/>
          </p:cNvCxnSpPr>
          <p:nvPr/>
        </p:nvCxnSpPr>
        <p:spPr>
          <a:xfrm>
            <a:off x="4000825" y="1244500"/>
            <a:ext cx="2420700" cy="93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ModFOLDdock2R (Group 027)</a:t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5481000" y="863700"/>
            <a:ext cx="366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S</a:t>
            </a:r>
            <a:r>
              <a:rPr b="1" lang="en-GB" sz="1600"/>
              <a:t>cores optimised for global ranking or model selection</a:t>
            </a:r>
            <a:endParaRPr b="1" sz="1600"/>
          </a:p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1604300" y="1389975"/>
            <a:ext cx="42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2330725" y="1108150"/>
            <a:ext cx="16701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DockQ-waveJury</a:t>
            </a:r>
            <a:endParaRPr sz="1500"/>
          </a:p>
        </p:txBody>
      </p:sp>
      <p:sp>
        <p:nvSpPr>
          <p:cNvPr id="159" name="Google Shape;159;p19"/>
          <p:cNvSpPr/>
          <p:nvPr/>
        </p:nvSpPr>
        <p:spPr>
          <a:xfrm>
            <a:off x="2343925" y="1622750"/>
            <a:ext cx="13134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TMscoreJury</a:t>
            </a:r>
            <a:endParaRPr sz="1500"/>
          </a:p>
        </p:txBody>
      </p:sp>
      <p:sp>
        <p:nvSpPr>
          <p:cNvPr id="160" name="Google Shape;160;p19"/>
          <p:cNvSpPr/>
          <p:nvPr/>
        </p:nvSpPr>
        <p:spPr>
          <a:xfrm>
            <a:off x="2343925" y="758778"/>
            <a:ext cx="18855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QS-bestJury</a:t>
            </a:r>
            <a:endParaRPr sz="1500"/>
          </a:p>
        </p:txBody>
      </p:sp>
      <p:sp>
        <p:nvSpPr>
          <p:cNvPr id="161" name="Google Shape;161;p19"/>
          <p:cNvSpPr/>
          <p:nvPr/>
        </p:nvSpPr>
        <p:spPr>
          <a:xfrm>
            <a:off x="2483125" y="2640625"/>
            <a:ext cx="8793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VoroIF</a:t>
            </a:r>
            <a:endParaRPr sz="1500"/>
          </a:p>
        </p:txBody>
      </p:sp>
      <p:sp>
        <p:nvSpPr>
          <p:cNvPr id="162" name="Google Shape;162;p19"/>
          <p:cNvSpPr/>
          <p:nvPr/>
        </p:nvSpPr>
        <p:spPr>
          <a:xfrm>
            <a:off x="2343925" y="3049175"/>
            <a:ext cx="14640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lDDTJury</a:t>
            </a:r>
            <a:endParaRPr sz="1500"/>
          </a:p>
        </p:txBody>
      </p:sp>
      <p:sp>
        <p:nvSpPr>
          <p:cNvPr id="163" name="Google Shape;163;p19"/>
          <p:cNvSpPr/>
          <p:nvPr/>
        </p:nvSpPr>
        <p:spPr>
          <a:xfrm>
            <a:off x="2496325" y="4786828"/>
            <a:ext cx="8052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CDA</a:t>
            </a:r>
            <a:endParaRPr sz="1500"/>
          </a:p>
        </p:txBody>
      </p:sp>
      <p:sp>
        <p:nvSpPr>
          <p:cNvPr id="164" name="Google Shape;164;p19"/>
          <p:cNvSpPr/>
          <p:nvPr/>
        </p:nvSpPr>
        <p:spPr>
          <a:xfrm>
            <a:off x="2267850" y="4380591"/>
            <a:ext cx="13959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ModFOLDIA</a:t>
            </a:r>
            <a:endParaRPr sz="1500"/>
          </a:p>
        </p:txBody>
      </p:sp>
      <p:sp>
        <p:nvSpPr>
          <p:cNvPr id="165" name="Google Shape;165;p19"/>
          <p:cNvSpPr/>
          <p:nvPr/>
        </p:nvSpPr>
        <p:spPr>
          <a:xfrm>
            <a:off x="228600" y="2024775"/>
            <a:ext cx="15369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models</a:t>
            </a:r>
            <a:endParaRPr/>
          </a:p>
        </p:txBody>
      </p:sp>
      <p:cxnSp>
        <p:nvCxnSpPr>
          <p:cNvPr id="166" name="Google Shape;166;p19"/>
          <p:cNvCxnSpPr>
            <a:stCxn id="165" idx="2"/>
            <a:endCxn id="164" idx="1"/>
          </p:cNvCxnSpPr>
          <p:nvPr/>
        </p:nvCxnSpPr>
        <p:spPr>
          <a:xfrm>
            <a:off x="1634557" y="2233725"/>
            <a:ext cx="633300" cy="228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19"/>
          <p:cNvCxnSpPr>
            <a:stCxn id="168" idx="2"/>
            <a:endCxn id="163" idx="1"/>
          </p:cNvCxnSpPr>
          <p:nvPr/>
        </p:nvCxnSpPr>
        <p:spPr>
          <a:xfrm>
            <a:off x="1860846" y="4694575"/>
            <a:ext cx="635400" cy="22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19"/>
          <p:cNvCxnSpPr>
            <a:stCxn id="170" idx="2"/>
            <a:endCxn id="163" idx="1"/>
          </p:cNvCxnSpPr>
          <p:nvPr/>
        </p:nvCxnSpPr>
        <p:spPr>
          <a:xfrm>
            <a:off x="1606657" y="4124350"/>
            <a:ext cx="889800" cy="798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19"/>
          <p:cNvCxnSpPr>
            <a:stCxn id="170" idx="2"/>
            <a:endCxn id="161" idx="1"/>
          </p:cNvCxnSpPr>
          <p:nvPr/>
        </p:nvCxnSpPr>
        <p:spPr>
          <a:xfrm flipH="1" rot="10800000">
            <a:off x="1606657" y="2777050"/>
            <a:ext cx="876600" cy="1347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19"/>
          <p:cNvCxnSpPr>
            <a:stCxn id="165" idx="2"/>
            <a:endCxn id="162" idx="1"/>
          </p:cNvCxnSpPr>
          <p:nvPr/>
        </p:nvCxnSpPr>
        <p:spPr>
          <a:xfrm>
            <a:off x="1634557" y="2233725"/>
            <a:ext cx="709500" cy="95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19"/>
          <p:cNvCxnSpPr>
            <a:stCxn id="165" idx="2"/>
            <a:endCxn id="160" idx="1"/>
          </p:cNvCxnSpPr>
          <p:nvPr/>
        </p:nvCxnSpPr>
        <p:spPr>
          <a:xfrm flipH="1" rot="10800000">
            <a:off x="1634557" y="895125"/>
            <a:ext cx="709500" cy="133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19"/>
          <p:cNvCxnSpPr>
            <a:stCxn id="165" idx="2"/>
            <a:endCxn id="159" idx="1"/>
          </p:cNvCxnSpPr>
          <p:nvPr/>
        </p:nvCxnSpPr>
        <p:spPr>
          <a:xfrm flipH="1" rot="10800000">
            <a:off x="1634557" y="1759125"/>
            <a:ext cx="709500" cy="47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19"/>
          <p:cNvCxnSpPr>
            <a:stCxn id="165" idx="2"/>
            <a:endCxn id="158" idx="1"/>
          </p:cNvCxnSpPr>
          <p:nvPr/>
        </p:nvCxnSpPr>
        <p:spPr>
          <a:xfrm flipH="1" rot="10800000">
            <a:off x="1634557" y="1244625"/>
            <a:ext cx="696300" cy="989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19"/>
          <p:cNvCxnSpPr>
            <a:stCxn id="177" idx="3"/>
            <a:endCxn id="178" idx="5"/>
          </p:cNvCxnSpPr>
          <p:nvPr/>
        </p:nvCxnSpPr>
        <p:spPr>
          <a:xfrm flipH="1" rot="10800000">
            <a:off x="4086325" y="3713600"/>
            <a:ext cx="2277900" cy="40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19"/>
          <p:cNvSpPr/>
          <p:nvPr/>
        </p:nvSpPr>
        <p:spPr>
          <a:xfrm>
            <a:off x="152400" y="3915400"/>
            <a:ext cx="15852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Single Models</a:t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76200" y="4583425"/>
            <a:ext cx="18543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Sequences</a:t>
            </a:r>
            <a:endParaRPr sz="1500"/>
          </a:p>
        </p:txBody>
      </p:sp>
      <p:sp>
        <p:nvSpPr>
          <p:cNvPr id="179" name="Google Shape;179;p19"/>
          <p:cNvSpPr/>
          <p:nvPr/>
        </p:nvSpPr>
        <p:spPr>
          <a:xfrm>
            <a:off x="2343925" y="1927550"/>
            <a:ext cx="14757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Oligo-GDTJury</a:t>
            </a:r>
            <a:endParaRPr sz="1500"/>
          </a:p>
        </p:txBody>
      </p:sp>
      <p:sp>
        <p:nvSpPr>
          <p:cNvPr id="180" name="Google Shape;180;p19"/>
          <p:cNvSpPr/>
          <p:nvPr/>
        </p:nvSpPr>
        <p:spPr>
          <a:xfrm>
            <a:off x="2343925" y="3375350"/>
            <a:ext cx="14757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CADJury</a:t>
            </a:r>
            <a:endParaRPr sz="1500"/>
          </a:p>
        </p:txBody>
      </p:sp>
      <p:sp>
        <p:nvSpPr>
          <p:cNvPr id="181" name="Google Shape;181;p19"/>
          <p:cNvSpPr/>
          <p:nvPr/>
        </p:nvSpPr>
        <p:spPr>
          <a:xfrm>
            <a:off x="2343925" y="3680150"/>
            <a:ext cx="14757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PatchQSJury</a:t>
            </a:r>
            <a:endParaRPr sz="1500"/>
          </a:p>
        </p:txBody>
      </p:sp>
      <p:sp>
        <p:nvSpPr>
          <p:cNvPr id="177" name="Google Shape;177;p19"/>
          <p:cNvSpPr/>
          <p:nvPr/>
        </p:nvSpPr>
        <p:spPr>
          <a:xfrm>
            <a:off x="2343925" y="3984950"/>
            <a:ext cx="17424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PatchDockQJury</a:t>
            </a:r>
            <a:endParaRPr sz="1500"/>
          </a:p>
        </p:txBody>
      </p:sp>
      <p:cxnSp>
        <p:nvCxnSpPr>
          <p:cNvPr id="182" name="Google Shape;182;p19"/>
          <p:cNvCxnSpPr>
            <a:stCxn id="180" idx="3"/>
          </p:cNvCxnSpPr>
          <p:nvPr/>
        </p:nvCxnSpPr>
        <p:spPr>
          <a:xfrm>
            <a:off x="3819625" y="3511700"/>
            <a:ext cx="2633700" cy="21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19"/>
          <p:cNvCxnSpPr>
            <a:stCxn id="181" idx="3"/>
            <a:endCxn id="178" idx="5"/>
          </p:cNvCxnSpPr>
          <p:nvPr/>
        </p:nvCxnSpPr>
        <p:spPr>
          <a:xfrm flipH="1" rot="10800000">
            <a:off x="3819625" y="3713600"/>
            <a:ext cx="2544600" cy="102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19"/>
          <p:cNvCxnSpPr>
            <a:stCxn id="162" idx="3"/>
            <a:endCxn id="178" idx="5"/>
          </p:cNvCxnSpPr>
          <p:nvPr/>
        </p:nvCxnSpPr>
        <p:spPr>
          <a:xfrm>
            <a:off x="3807925" y="3185525"/>
            <a:ext cx="2556300" cy="528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19"/>
          <p:cNvCxnSpPr>
            <a:stCxn id="165" idx="2"/>
            <a:endCxn id="179" idx="1"/>
          </p:cNvCxnSpPr>
          <p:nvPr/>
        </p:nvCxnSpPr>
        <p:spPr>
          <a:xfrm flipH="1" rot="10800000">
            <a:off x="1634557" y="2063925"/>
            <a:ext cx="709500" cy="169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19"/>
          <p:cNvCxnSpPr>
            <a:stCxn id="165" idx="2"/>
            <a:endCxn id="180" idx="1"/>
          </p:cNvCxnSpPr>
          <p:nvPr/>
        </p:nvCxnSpPr>
        <p:spPr>
          <a:xfrm>
            <a:off x="1634557" y="2233725"/>
            <a:ext cx="709500" cy="1278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19"/>
          <p:cNvCxnSpPr>
            <a:stCxn id="165" idx="2"/>
            <a:endCxn id="181" idx="1"/>
          </p:cNvCxnSpPr>
          <p:nvPr/>
        </p:nvCxnSpPr>
        <p:spPr>
          <a:xfrm>
            <a:off x="1634557" y="2233725"/>
            <a:ext cx="709500" cy="1582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p19"/>
          <p:cNvCxnSpPr>
            <a:stCxn id="165" idx="2"/>
            <a:endCxn id="177" idx="1"/>
          </p:cNvCxnSpPr>
          <p:nvPr/>
        </p:nvCxnSpPr>
        <p:spPr>
          <a:xfrm>
            <a:off x="1634557" y="2233725"/>
            <a:ext cx="709500" cy="1887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" name="Google Shape;189;p19"/>
          <p:cNvSpPr/>
          <p:nvPr/>
        </p:nvSpPr>
        <p:spPr>
          <a:xfrm>
            <a:off x="2443350" y="2284088"/>
            <a:ext cx="11973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VoroMQA</a:t>
            </a:r>
            <a:endParaRPr sz="1500"/>
          </a:p>
        </p:txBody>
      </p:sp>
      <p:cxnSp>
        <p:nvCxnSpPr>
          <p:cNvPr id="190" name="Google Shape;190;p19"/>
          <p:cNvCxnSpPr>
            <a:stCxn id="170" idx="2"/>
            <a:endCxn id="189" idx="1"/>
          </p:cNvCxnSpPr>
          <p:nvPr/>
        </p:nvCxnSpPr>
        <p:spPr>
          <a:xfrm flipH="1" rot="10800000">
            <a:off x="1606657" y="2420350"/>
            <a:ext cx="836700" cy="170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19"/>
          <p:cNvCxnSpPr>
            <a:stCxn id="161" idx="3"/>
            <a:endCxn id="192" idx="5"/>
          </p:cNvCxnSpPr>
          <p:nvPr/>
        </p:nvCxnSpPr>
        <p:spPr>
          <a:xfrm>
            <a:off x="3362425" y="2776975"/>
            <a:ext cx="3075000" cy="180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19"/>
          <p:cNvCxnSpPr>
            <a:stCxn id="158" idx="3"/>
            <a:endCxn id="192" idx="5"/>
          </p:cNvCxnSpPr>
          <p:nvPr/>
        </p:nvCxnSpPr>
        <p:spPr>
          <a:xfrm>
            <a:off x="4000825" y="1244500"/>
            <a:ext cx="2436600" cy="171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19"/>
          <p:cNvCxnSpPr>
            <a:stCxn id="162" idx="3"/>
            <a:endCxn id="192" idx="5"/>
          </p:cNvCxnSpPr>
          <p:nvPr/>
        </p:nvCxnSpPr>
        <p:spPr>
          <a:xfrm flipH="1" rot="10800000">
            <a:off x="3807925" y="2957825"/>
            <a:ext cx="2629500" cy="22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19"/>
          <p:cNvCxnSpPr>
            <a:stCxn id="158" idx="3"/>
            <a:endCxn id="196" idx="5"/>
          </p:cNvCxnSpPr>
          <p:nvPr/>
        </p:nvCxnSpPr>
        <p:spPr>
          <a:xfrm>
            <a:off x="4000825" y="1244500"/>
            <a:ext cx="2420700" cy="93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19"/>
          <p:cNvCxnSpPr>
            <a:stCxn id="189" idx="3"/>
            <a:endCxn id="196" idx="5"/>
          </p:cNvCxnSpPr>
          <p:nvPr/>
        </p:nvCxnSpPr>
        <p:spPr>
          <a:xfrm flipH="1" rot="10800000">
            <a:off x="3640650" y="2184038"/>
            <a:ext cx="2781000" cy="236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19"/>
          <p:cNvCxnSpPr>
            <a:stCxn id="161" idx="3"/>
            <a:endCxn id="196" idx="5"/>
          </p:cNvCxnSpPr>
          <p:nvPr/>
        </p:nvCxnSpPr>
        <p:spPr>
          <a:xfrm flipH="1" rot="10800000">
            <a:off x="3362425" y="2183875"/>
            <a:ext cx="3059100" cy="59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" name="Google Shape;192;p19"/>
          <p:cNvSpPr/>
          <p:nvPr/>
        </p:nvSpPr>
        <p:spPr>
          <a:xfrm>
            <a:off x="6367725" y="2846575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Fold score</a:t>
            </a:r>
            <a:endParaRPr sz="1500"/>
          </a:p>
        </p:txBody>
      </p:sp>
      <p:sp>
        <p:nvSpPr>
          <p:cNvPr id="196" name="Google Shape;196;p19"/>
          <p:cNvSpPr/>
          <p:nvPr/>
        </p:nvSpPr>
        <p:spPr>
          <a:xfrm>
            <a:off x="6351850" y="2072775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Interface score</a:t>
            </a:r>
            <a:endParaRPr sz="1500"/>
          </a:p>
        </p:txBody>
      </p:sp>
      <p:sp>
        <p:nvSpPr>
          <p:cNvPr id="199" name="Google Shape;199;p19"/>
          <p:cNvSpPr/>
          <p:nvPr/>
        </p:nvSpPr>
        <p:spPr>
          <a:xfrm>
            <a:off x="6294700" y="3602350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 scores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ModFOLDdock2S (Group 074)</a:t>
            </a:r>
            <a:endParaRPr/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 txBox="1"/>
          <p:nvPr/>
        </p:nvSpPr>
        <p:spPr>
          <a:xfrm>
            <a:off x="5481000" y="868888"/>
            <a:ext cx="366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A</a:t>
            </a:r>
            <a:r>
              <a:rPr b="1" lang="en-GB" sz="1600"/>
              <a:t> quasi-single model approach using MultiFOLD2</a:t>
            </a:r>
            <a:endParaRPr b="1" sz="1600"/>
          </a:p>
        </p:txBody>
      </p:sp>
      <p:sp>
        <p:nvSpPr>
          <p:cNvPr id="207" name="Google Shape;20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1604300" y="1389975"/>
            <a:ext cx="42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2330725" y="1108150"/>
            <a:ext cx="16701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DockQ-waveJury</a:t>
            </a:r>
            <a:endParaRPr sz="1500"/>
          </a:p>
        </p:txBody>
      </p:sp>
      <p:sp>
        <p:nvSpPr>
          <p:cNvPr id="210" name="Google Shape;210;p20"/>
          <p:cNvSpPr/>
          <p:nvPr/>
        </p:nvSpPr>
        <p:spPr>
          <a:xfrm>
            <a:off x="2343925" y="1622750"/>
            <a:ext cx="13134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TMscoreJury</a:t>
            </a:r>
            <a:endParaRPr sz="1500"/>
          </a:p>
        </p:txBody>
      </p:sp>
      <p:sp>
        <p:nvSpPr>
          <p:cNvPr id="211" name="Google Shape;211;p20"/>
          <p:cNvSpPr/>
          <p:nvPr/>
        </p:nvSpPr>
        <p:spPr>
          <a:xfrm>
            <a:off x="2343925" y="758778"/>
            <a:ext cx="18855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QS-bestJury</a:t>
            </a:r>
            <a:endParaRPr sz="1500"/>
          </a:p>
        </p:txBody>
      </p:sp>
      <p:sp>
        <p:nvSpPr>
          <p:cNvPr id="212" name="Google Shape;212;p20"/>
          <p:cNvSpPr/>
          <p:nvPr/>
        </p:nvSpPr>
        <p:spPr>
          <a:xfrm>
            <a:off x="2483125" y="2640625"/>
            <a:ext cx="8793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VoroIF</a:t>
            </a:r>
            <a:endParaRPr sz="1500"/>
          </a:p>
        </p:txBody>
      </p:sp>
      <p:sp>
        <p:nvSpPr>
          <p:cNvPr id="213" name="Google Shape;213;p20"/>
          <p:cNvSpPr/>
          <p:nvPr/>
        </p:nvSpPr>
        <p:spPr>
          <a:xfrm>
            <a:off x="2343925" y="3049175"/>
            <a:ext cx="14640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lDDTJury</a:t>
            </a:r>
            <a:endParaRPr sz="1500"/>
          </a:p>
        </p:txBody>
      </p:sp>
      <p:sp>
        <p:nvSpPr>
          <p:cNvPr id="214" name="Google Shape;214;p20"/>
          <p:cNvSpPr/>
          <p:nvPr/>
        </p:nvSpPr>
        <p:spPr>
          <a:xfrm>
            <a:off x="2496325" y="4786828"/>
            <a:ext cx="8052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CDA</a:t>
            </a:r>
            <a:endParaRPr sz="1500"/>
          </a:p>
        </p:txBody>
      </p:sp>
      <p:sp>
        <p:nvSpPr>
          <p:cNvPr id="215" name="Google Shape;215;p20"/>
          <p:cNvSpPr/>
          <p:nvPr/>
        </p:nvSpPr>
        <p:spPr>
          <a:xfrm>
            <a:off x="2267850" y="4380591"/>
            <a:ext cx="13959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ModFOLDIA</a:t>
            </a:r>
            <a:endParaRPr sz="1500"/>
          </a:p>
        </p:txBody>
      </p:sp>
      <p:sp>
        <p:nvSpPr>
          <p:cNvPr id="216" name="Google Shape;216;p20"/>
          <p:cNvSpPr/>
          <p:nvPr/>
        </p:nvSpPr>
        <p:spPr>
          <a:xfrm>
            <a:off x="228600" y="2024775"/>
            <a:ext cx="15369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55 models</a:t>
            </a: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4788375" y="3602350"/>
            <a:ext cx="993300" cy="2223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NN</a:t>
            </a:r>
            <a:endParaRPr sz="1500"/>
          </a:p>
        </p:txBody>
      </p:sp>
      <p:cxnSp>
        <p:nvCxnSpPr>
          <p:cNvPr id="218" name="Google Shape;218;p20"/>
          <p:cNvCxnSpPr>
            <a:stCxn id="216" idx="2"/>
            <a:endCxn id="215" idx="1"/>
          </p:cNvCxnSpPr>
          <p:nvPr/>
        </p:nvCxnSpPr>
        <p:spPr>
          <a:xfrm>
            <a:off x="1634557" y="2233725"/>
            <a:ext cx="633300" cy="228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20"/>
          <p:cNvCxnSpPr>
            <a:stCxn id="212" idx="3"/>
            <a:endCxn id="217" idx="1"/>
          </p:cNvCxnSpPr>
          <p:nvPr/>
        </p:nvCxnSpPr>
        <p:spPr>
          <a:xfrm>
            <a:off x="3362425" y="2776975"/>
            <a:ext cx="1425900" cy="936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20"/>
          <p:cNvCxnSpPr>
            <a:stCxn id="221" idx="2"/>
            <a:endCxn id="214" idx="1"/>
          </p:cNvCxnSpPr>
          <p:nvPr/>
        </p:nvCxnSpPr>
        <p:spPr>
          <a:xfrm>
            <a:off x="1860846" y="4694575"/>
            <a:ext cx="635400" cy="22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20"/>
          <p:cNvCxnSpPr>
            <a:stCxn id="223" idx="2"/>
            <a:endCxn id="214" idx="1"/>
          </p:cNvCxnSpPr>
          <p:nvPr/>
        </p:nvCxnSpPr>
        <p:spPr>
          <a:xfrm>
            <a:off x="1606657" y="4124350"/>
            <a:ext cx="889800" cy="798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20"/>
          <p:cNvCxnSpPr>
            <a:stCxn id="223" idx="2"/>
            <a:endCxn id="212" idx="1"/>
          </p:cNvCxnSpPr>
          <p:nvPr/>
        </p:nvCxnSpPr>
        <p:spPr>
          <a:xfrm flipH="1" rot="10800000">
            <a:off x="1606657" y="2777050"/>
            <a:ext cx="876600" cy="1347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20"/>
          <p:cNvCxnSpPr>
            <a:stCxn id="216" idx="2"/>
            <a:endCxn id="213" idx="1"/>
          </p:cNvCxnSpPr>
          <p:nvPr/>
        </p:nvCxnSpPr>
        <p:spPr>
          <a:xfrm>
            <a:off x="1634557" y="2233725"/>
            <a:ext cx="709500" cy="95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20"/>
          <p:cNvCxnSpPr>
            <a:stCxn id="216" idx="2"/>
            <a:endCxn id="211" idx="1"/>
          </p:cNvCxnSpPr>
          <p:nvPr/>
        </p:nvCxnSpPr>
        <p:spPr>
          <a:xfrm flipH="1" rot="10800000">
            <a:off x="1634557" y="895125"/>
            <a:ext cx="709500" cy="133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20"/>
          <p:cNvCxnSpPr>
            <a:stCxn id="216" idx="2"/>
            <a:endCxn id="210" idx="1"/>
          </p:cNvCxnSpPr>
          <p:nvPr/>
        </p:nvCxnSpPr>
        <p:spPr>
          <a:xfrm flipH="1" rot="10800000">
            <a:off x="1634557" y="1759125"/>
            <a:ext cx="709500" cy="47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0"/>
          <p:cNvCxnSpPr>
            <a:stCxn id="216" idx="2"/>
            <a:endCxn id="209" idx="1"/>
          </p:cNvCxnSpPr>
          <p:nvPr/>
        </p:nvCxnSpPr>
        <p:spPr>
          <a:xfrm flipH="1" rot="10800000">
            <a:off x="1634557" y="1244625"/>
            <a:ext cx="696300" cy="989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20"/>
          <p:cNvCxnSpPr>
            <a:stCxn id="210" idx="3"/>
            <a:endCxn id="230" idx="5"/>
          </p:cNvCxnSpPr>
          <p:nvPr/>
        </p:nvCxnSpPr>
        <p:spPr>
          <a:xfrm>
            <a:off x="3657325" y="1759100"/>
            <a:ext cx="2780100" cy="1198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20"/>
          <p:cNvCxnSpPr>
            <a:stCxn id="215" idx="3"/>
            <a:endCxn id="217" idx="1"/>
          </p:cNvCxnSpPr>
          <p:nvPr/>
        </p:nvCxnSpPr>
        <p:spPr>
          <a:xfrm flipH="1" rot="10800000">
            <a:off x="3663750" y="3713541"/>
            <a:ext cx="1124700" cy="803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20"/>
          <p:cNvCxnSpPr>
            <a:stCxn id="214" idx="3"/>
            <a:endCxn id="217" idx="1"/>
          </p:cNvCxnSpPr>
          <p:nvPr/>
        </p:nvCxnSpPr>
        <p:spPr>
          <a:xfrm flipH="1" rot="10800000">
            <a:off x="3301525" y="3713578"/>
            <a:ext cx="1486800" cy="120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20"/>
          <p:cNvCxnSpPr>
            <a:stCxn id="234" idx="3"/>
            <a:endCxn id="217" idx="1"/>
          </p:cNvCxnSpPr>
          <p:nvPr/>
        </p:nvCxnSpPr>
        <p:spPr>
          <a:xfrm flipH="1" rot="10800000">
            <a:off x="4086325" y="3713600"/>
            <a:ext cx="702000" cy="40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20"/>
          <p:cNvCxnSpPr>
            <a:stCxn id="211" idx="3"/>
            <a:endCxn id="236" idx="5"/>
          </p:cNvCxnSpPr>
          <p:nvPr/>
        </p:nvCxnSpPr>
        <p:spPr>
          <a:xfrm>
            <a:off x="4229425" y="895128"/>
            <a:ext cx="2192100" cy="1288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20"/>
          <p:cNvSpPr/>
          <p:nvPr/>
        </p:nvSpPr>
        <p:spPr>
          <a:xfrm>
            <a:off x="152400" y="3915400"/>
            <a:ext cx="15852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Single Models</a:t>
            </a:r>
            <a:endParaRPr/>
          </a:p>
        </p:txBody>
      </p:sp>
      <p:sp>
        <p:nvSpPr>
          <p:cNvPr id="237" name="Google Shape;237;p20"/>
          <p:cNvSpPr/>
          <p:nvPr/>
        </p:nvSpPr>
        <p:spPr>
          <a:xfrm>
            <a:off x="145350" y="1139350"/>
            <a:ext cx="18516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Sequences</a:t>
            </a:r>
            <a:endParaRPr sz="1500"/>
          </a:p>
        </p:txBody>
      </p:sp>
      <p:sp>
        <p:nvSpPr>
          <p:cNvPr id="238" name="Google Shape;238;p20"/>
          <p:cNvSpPr/>
          <p:nvPr/>
        </p:nvSpPr>
        <p:spPr>
          <a:xfrm>
            <a:off x="340050" y="1538275"/>
            <a:ext cx="13134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MultiFOLD2</a:t>
            </a:r>
            <a:endParaRPr sz="1500"/>
          </a:p>
        </p:txBody>
      </p:sp>
      <p:cxnSp>
        <p:nvCxnSpPr>
          <p:cNvPr id="239" name="Google Shape;239;p20"/>
          <p:cNvCxnSpPr>
            <a:stCxn id="237" idx="3"/>
            <a:endCxn id="238" idx="0"/>
          </p:cNvCxnSpPr>
          <p:nvPr/>
        </p:nvCxnSpPr>
        <p:spPr>
          <a:xfrm flipH="1">
            <a:off x="996696" y="1361650"/>
            <a:ext cx="4800" cy="176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20"/>
          <p:cNvCxnSpPr>
            <a:stCxn id="238" idx="2"/>
            <a:endCxn id="216" idx="0"/>
          </p:cNvCxnSpPr>
          <p:nvPr/>
        </p:nvCxnSpPr>
        <p:spPr>
          <a:xfrm>
            <a:off x="996750" y="1810975"/>
            <a:ext cx="300" cy="213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20"/>
          <p:cNvCxnSpPr>
            <a:stCxn id="223" idx="1"/>
            <a:endCxn id="209" idx="1"/>
          </p:cNvCxnSpPr>
          <p:nvPr/>
        </p:nvCxnSpPr>
        <p:spPr>
          <a:xfrm flipH="1" rot="10800000">
            <a:off x="1075943" y="1244500"/>
            <a:ext cx="1254900" cy="2670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2" name="Google Shape;242;p20"/>
          <p:cNvCxnSpPr>
            <a:stCxn id="223" idx="1"/>
            <a:endCxn id="210" idx="1"/>
          </p:cNvCxnSpPr>
          <p:nvPr/>
        </p:nvCxnSpPr>
        <p:spPr>
          <a:xfrm flipH="1" rot="10800000">
            <a:off x="1075943" y="1759000"/>
            <a:ext cx="1268100" cy="2156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20"/>
          <p:cNvCxnSpPr>
            <a:stCxn id="223" idx="1"/>
            <a:endCxn id="213" idx="1"/>
          </p:cNvCxnSpPr>
          <p:nvPr/>
        </p:nvCxnSpPr>
        <p:spPr>
          <a:xfrm flipH="1" rot="10800000">
            <a:off x="1075943" y="3185500"/>
            <a:ext cx="1268100" cy="729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20"/>
          <p:cNvCxnSpPr>
            <a:stCxn id="223" idx="1"/>
            <a:endCxn id="211" idx="1"/>
          </p:cNvCxnSpPr>
          <p:nvPr/>
        </p:nvCxnSpPr>
        <p:spPr>
          <a:xfrm flipH="1" rot="10800000">
            <a:off x="1075943" y="895000"/>
            <a:ext cx="1268100" cy="3020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20"/>
          <p:cNvCxnSpPr>
            <a:stCxn id="223" idx="2"/>
            <a:endCxn id="215" idx="1"/>
          </p:cNvCxnSpPr>
          <p:nvPr/>
        </p:nvCxnSpPr>
        <p:spPr>
          <a:xfrm>
            <a:off x="1606657" y="4124350"/>
            <a:ext cx="661200" cy="39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Google Shape;221;p20"/>
          <p:cNvSpPr/>
          <p:nvPr/>
        </p:nvSpPr>
        <p:spPr>
          <a:xfrm>
            <a:off x="76200" y="4583425"/>
            <a:ext cx="18543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Sequences</a:t>
            </a:r>
            <a:endParaRPr sz="1500"/>
          </a:p>
        </p:txBody>
      </p:sp>
      <p:sp>
        <p:nvSpPr>
          <p:cNvPr id="246" name="Google Shape;246;p20"/>
          <p:cNvSpPr/>
          <p:nvPr/>
        </p:nvSpPr>
        <p:spPr>
          <a:xfrm>
            <a:off x="2343925" y="1927550"/>
            <a:ext cx="1475700" cy="2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Oligo-GDTJury</a:t>
            </a:r>
            <a:endParaRPr sz="1500"/>
          </a:p>
        </p:txBody>
      </p:sp>
      <p:sp>
        <p:nvSpPr>
          <p:cNvPr id="247" name="Google Shape;247;p20"/>
          <p:cNvSpPr/>
          <p:nvPr/>
        </p:nvSpPr>
        <p:spPr>
          <a:xfrm>
            <a:off x="2343925" y="3375350"/>
            <a:ext cx="14757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CADJury</a:t>
            </a:r>
            <a:endParaRPr sz="1500"/>
          </a:p>
        </p:txBody>
      </p:sp>
      <p:sp>
        <p:nvSpPr>
          <p:cNvPr id="248" name="Google Shape;248;p20"/>
          <p:cNvSpPr/>
          <p:nvPr/>
        </p:nvSpPr>
        <p:spPr>
          <a:xfrm>
            <a:off x="2343925" y="3680150"/>
            <a:ext cx="14757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PatchQSJury</a:t>
            </a:r>
            <a:endParaRPr sz="1500"/>
          </a:p>
        </p:txBody>
      </p:sp>
      <p:sp>
        <p:nvSpPr>
          <p:cNvPr id="234" name="Google Shape;234;p20"/>
          <p:cNvSpPr/>
          <p:nvPr/>
        </p:nvSpPr>
        <p:spPr>
          <a:xfrm>
            <a:off x="2343925" y="3984950"/>
            <a:ext cx="17424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PatchDockQJury</a:t>
            </a:r>
            <a:endParaRPr sz="1500"/>
          </a:p>
        </p:txBody>
      </p:sp>
      <p:cxnSp>
        <p:nvCxnSpPr>
          <p:cNvPr id="249" name="Google Shape;249;p20"/>
          <p:cNvCxnSpPr>
            <a:stCxn id="247" idx="3"/>
            <a:endCxn id="217" idx="1"/>
          </p:cNvCxnSpPr>
          <p:nvPr/>
        </p:nvCxnSpPr>
        <p:spPr>
          <a:xfrm>
            <a:off x="3819625" y="3511700"/>
            <a:ext cx="968700" cy="20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Google Shape;250;p20"/>
          <p:cNvCxnSpPr>
            <a:stCxn id="248" idx="3"/>
            <a:endCxn id="217" idx="1"/>
          </p:cNvCxnSpPr>
          <p:nvPr/>
        </p:nvCxnSpPr>
        <p:spPr>
          <a:xfrm flipH="1" rot="10800000">
            <a:off x="3819625" y="3713600"/>
            <a:ext cx="968700" cy="102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20"/>
          <p:cNvCxnSpPr>
            <a:stCxn id="213" idx="3"/>
            <a:endCxn id="217" idx="1"/>
          </p:cNvCxnSpPr>
          <p:nvPr/>
        </p:nvCxnSpPr>
        <p:spPr>
          <a:xfrm>
            <a:off x="3807925" y="3185525"/>
            <a:ext cx="980400" cy="528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20"/>
          <p:cNvCxnSpPr>
            <a:stCxn id="223" idx="1"/>
            <a:endCxn id="246" idx="1"/>
          </p:cNvCxnSpPr>
          <p:nvPr/>
        </p:nvCxnSpPr>
        <p:spPr>
          <a:xfrm flipH="1" rot="10800000">
            <a:off x="1075943" y="2063800"/>
            <a:ext cx="1268100" cy="1851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20"/>
          <p:cNvCxnSpPr>
            <a:stCxn id="223" idx="1"/>
            <a:endCxn id="247" idx="1"/>
          </p:cNvCxnSpPr>
          <p:nvPr/>
        </p:nvCxnSpPr>
        <p:spPr>
          <a:xfrm flipH="1" rot="10800000">
            <a:off x="1075943" y="3511600"/>
            <a:ext cx="1268100" cy="403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4" name="Google Shape;254;p20"/>
          <p:cNvCxnSpPr>
            <a:stCxn id="223" idx="2"/>
            <a:endCxn id="248" idx="1"/>
          </p:cNvCxnSpPr>
          <p:nvPr/>
        </p:nvCxnSpPr>
        <p:spPr>
          <a:xfrm flipH="1" rot="10800000">
            <a:off x="1606657" y="3816550"/>
            <a:ext cx="737400" cy="30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20"/>
          <p:cNvCxnSpPr>
            <a:stCxn id="223" idx="2"/>
            <a:endCxn id="234" idx="1"/>
          </p:cNvCxnSpPr>
          <p:nvPr/>
        </p:nvCxnSpPr>
        <p:spPr>
          <a:xfrm flipH="1" rot="10800000">
            <a:off x="1606657" y="4121350"/>
            <a:ext cx="737400" cy="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20"/>
          <p:cNvCxnSpPr>
            <a:stCxn id="216" idx="2"/>
            <a:endCxn id="246" idx="1"/>
          </p:cNvCxnSpPr>
          <p:nvPr/>
        </p:nvCxnSpPr>
        <p:spPr>
          <a:xfrm flipH="1" rot="10800000">
            <a:off x="1634557" y="2063925"/>
            <a:ext cx="709500" cy="169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20"/>
          <p:cNvCxnSpPr>
            <a:stCxn id="216" idx="2"/>
            <a:endCxn id="247" idx="1"/>
          </p:cNvCxnSpPr>
          <p:nvPr/>
        </p:nvCxnSpPr>
        <p:spPr>
          <a:xfrm>
            <a:off x="1634557" y="2233725"/>
            <a:ext cx="709500" cy="1278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20"/>
          <p:cNvCxnSpPr>
            <a:stCxn id="216" idx="2"/>
            <a:endCxn id="248" idx="1"/>
          </p:cNvCxnSpPr>
          <p:nvPr/>
        </p:nvCxnSpPr>
        <p:spPr>
          <a:xfrm>
            <a:off x="1634557" y="2233725"/>
            <a:ext cx="709500" cy="1582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20"/>
          <p:cNvCxnSpPr>
            <a:stCxn id="216" idx="2"/>
            <a:endCxn id="234" idx="1"/>
          </p:cNvCxnSpPr>
          <p:nvPr/>
        </p:nvCxnSpPr>
        <p:spPr>
          <a:xfrm>
            <a:off x="1634557" y="2233725"/>
            <a:ext cx="709500" cy="1887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20"/>
          <p:cNvCxnSpPr>
            <a:stCxn id="217" idx="3"/>
            <a:endCxn id="261" idx="5"/>
          </p:cNvCxnSpPr>
          <p:nvPr/>
        </p:nvCxnSpPr>
        <p:spPr>
          <a:xfrm>
            <a:off x="5781675" y="3713500"/>
            <a:ext cx="582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p20"/>
          <p:cNvSpPr/>
          <p:nvPr/>
        </p:nvSpPr>
        <p:spPr>
          <a:xfrm>
            <a:off x="2443350" y="2284088"/>
            <a:ext cx="11973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VoroMQA</a:t>
            </a:r>
            <a:endParaRPr sz="1500"/>
          </a:p>
        </p:txBody>
      </p:sp>
      <p:cxnSp>
        <p:nvCxnSpPr>
          <p:cNvPr id="263" name="Google Shape;263;p20"/>
          <p:cNvCxnSpPr>
            <a:stCxn id="262" idx="3"/>
            <a:endCxn id="217" idx="1"/>
          </p:cNvCxnSpPr>
          <p:nvPr/>
        </p:nvCxnSpPr>
        <p:spPr>
          <a:xfrm>
            <a:off x="3640650" y="2420438"/>
            <a:ext cx="1147800" cy="129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20"/>
          <p:cNvCxnSpPr>
            <a:stCxn id="223" idx="2"/>
            <a:endCxn id="262" idx="1"/>
          </p:cNvCxnSpPr>
          <p:nvPr/>
        </p:nvCxnSpPr>
        <p:spPr>
          <a:xfrm flipH="1" rot="10800000">
            <a:off x="1606657" y="2420350"/>
            <a:ext cx="836700" cy="170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20"/>
          <p:cNvCxnSpPr>
            <a:stCxn id="212" idx="3"/>
            <a:endCxn id="236" idx="5"/>
          </p:cNvCxnSpPr>
          <p:nvPr/>
        </p:nvCxnSpPr>
        <p:spPr>
          <a:xfrm flipH="1" rot="10800000">
            <a:off x="3362425" y="2183875"/>
            <a:ext cx="3059100" cy="59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p20"/>
          <p:cNvCxnSpPr>
            <a:stCxn id="217" idx="0"/>
            <a:endCxn id="230" idx="5"/>
          </p:cNvCxnSpPr>
          <p:nvPr/>
        </p:nvCxnSpPr>
        <p:spPr>
          <a:xfrm flipH="1" rot="10800000">
            <a:off x="5285025" y="2957650"/>
            <a:ext cx="1152300" cy="644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p20"/>
          <p:cNvCxnSpPr>
            <a:stCxn id="217" idx="0"/>
            <a:endCxn id="236" idx="5"/>
          </p:cNvCxnSpPr>
          <p:nvPr/>
        </p:nvCxnSpPr>
        <p:spPr>
          <a:xfrm flipH="1" rot="10800000">
            <a:off x="5285025" y="2183950"/>
            <a:ext cx="1136400" cy="1418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20"/>
          <p:cNvCxnSpPr>
            <a:stCxn id="212" idx="3"/>
            <a:endCxn id="230" idx="5"/>
          </p:cNvCxnSpPr>
          <p:nvPr/>
        </p:nvCxnSpPr>
        <p:spPr>
          <a:xfrm>
            <a:off x="3362425" y="2776975"/>
            <a:ext cx="3075000" cy="180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0" name="Google Shape;230;p20"/>
          <p:cNvSpPr/>
          <p:nvPr/>
        </p:nvSpPr>
        <p:spPr>
          <a:xfrm>
            <a:off x="6367725" y="2846575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Fold score</a:t>
            </a:r>
            <a:endParaRPr sz="1500"/>
          </a:p>
        </p:txBody>
      </p:sp>
      <p:sp>
        <p:nvSpPr>
          <p:cNvPr id="236" name="Google Shape;236;p20"/>
          <p:cNvSpPr/>
          <p:nvPr/>
        </p:nvSpPr>
        <p:spPr>
          <a:xfrm>
            <a:off x="6351850" y="2072775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Interface score</a:t>
            </a:r>
            <a:endParaRPr sz="1500"/>
          </a:p>
        </p:txBody>
      </p:sp>
      <p:sp>
        <p:nvSpPr>
          <p:cNvPr id="261" name="Google Shape;261;p20"/>
          <p:cNvSpPr/>
          <p:nvPr/>
        </p:nvSpPr>
        <p:spPr>
          <a:xfrm>
            <a:off x="6294700" y="3602350"/>
            <a:ext cx="22644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 scores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MultiFOLD2 for generating reference models</a:t>
            </a:r>
            <a:endParaRPr/>
          </a:p>
        </p:txBody>
      </p:sp>
      <p:pic>
        <p:nvPicPr>
          <p:cNvPr id="274" name="Google Shape;274;p21"/>
          <p:cNvPicPr preferRelativeResize="0"/>
          <p:nvPr/>
        </p:nvPicPr>
        <p:blipFill rotWithShape="1">
          <a:blip r:embed="rId3">
            <a:alphaModFix/>
          </a:blip>
          <a:srcRect b="0" l="0" r="0" t="25827"/>
          <a:stretch/>
        </p:blipFill>
        <p:spPr>
          <a:xfrm>
            <a:off x="7146725" y="0"/>
            <a:ext cx="1944425" cy="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1"/>
          <p:cNvSpPr/>
          <p:nvPr/>
        </p:nvSpPr>
        <p:spPr>
          <a:xfrm>
            <a:off x="3790250" y="2274600"/>
            <a:ext cx="15369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45</a:t>
            </a:r>
            <a:r>
              <a:rPr lang="en-GB"/>
              <a:t> models</a:t>
            </a:r>
            <a:endParaRPr/>
          </a:p>
        </p:txBody>
      </p:sp>
      <p:sp>
        <p:nvSpPr>
          <p:cNvPr id="276" name="Google Shape;276;p21"/>
          <p:cNvSpPr/>
          <p:nvPr/>
        </p:nvSpPr>
        <p:spPr>
          <a:xfrm>
            <a:off x="3630300" y="544700"/>
            <a:ext cx="18768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Sequences</a:t>
            </a:r>
            <a:endParaRPr sz="1500"/>
          </a:p>
        </p:txBody>
      </p:sp>
      <p:sp>
        <p:nvSpPr>
          <p:cNvPr id="277" name="Google Shape;277;p21"/>
          <p:cNvSpPr/>
          <p:nvPr/>
        </p:nvSpPr>
        <p:spPr>
          <a:xfrm>
            <a:off x="385225" y="1614475"/>
            <a:ext cx="20382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LocalColabFold 1.0.0</a:t>
            </a:r>
            <a:endParaRPr sz="1500"/>
          </a:p>
        </p:txBody>
      </p:sp>
      <p:sp>
        <p:nvSpPr>
          <p:cNvPr id="278" name="Google Shape;278;p21"/>
          <p:cNvSpPr/>
          <p:nvPr/>
        </p:nvSpPr>
        <p:spPr>
          <a:xfrm>
            <a:off x="2514600" y="1614475"/>
            <a:ext cx="20382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LocalColabFold 1.5.2</a:t>
            </a:r>
            <a:endParaRPr sz="1500"/>
          </a:p>
        </p:txBody>
      </p:sp>
      <p:sp>
        <p:nvSpPr>
          <p:cNvPr id="279" name="Google Shape;279;p21"/>
          <p:cNvSpPr/>
          <p:nvPr/>
        </p:nvSpPr>
        <p:spPr>
          <a:xfrm>
            <a:off x="3539600" y="4075500"/>
            <a:ext cx="20382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LocalColabFold 1.5.2</a:t>
            </a:r>
            <a:endParaRPr sz="1500"/>
          </a:p>
        </p:txBody>
      </p:sp>
      <p:sp>
        <p:nvSpPr>
          <p:cNvPr id="280" name="Google Shape;280;p21"/>
          <p:cNvSpPr/>
          <p:nvPr/>
        </p:nvSpPr>
        <p:spPr>
          <a:xfrm>
            <a:off x="3555050" y="3006438"/>
            <a:ext cx="20073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ModFOLDdock2</a:t>
            </a:r>
            <a:endParaRPr sz="1500"/>
          </a:p>
        </p:txBody>
      </p:sp>
      <p:sp>
        <p:nvSpPr>
          <p:cNvPr id="281" name="Google Shape;281;p21"/>
          <p:cNvSpPr/>
          <p:nvPr/>
        </p:nvSpPr>
        <p:spPr>
          <a:xfrm>
            <a:off x="3790250" y="3468375"/>
            <a:ext cx="15369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Top 5 models</a:t>
            </a:r>
            <a:endParaRPr/>
          </a:p>
        </p:txBody>
      </p:sp>
      <p:sp>
        <p:nvSpPr>
          <p:cNvPr id="282" name="Google Shape;282;p21"/>
          <p:cNvSpPr/>
          <p:nvPr/>
        </p:nvSpPr>
        <p:spPr>
          <a:xfrm>
            <a:off x="1404325" y="4100688"/>
            <a:ext cx="1876800" cy="2223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Sequences</a:t>
            </a:r>
            <a:endParaRPr sz="1500"/>
          </a:p>
        </p:txBody>
      </p:sp>
      <p:sp>
        <p:nvSpPr>
          <p:cNvPr id="283" name="Google Shape;283;p21"/>
          <p:cNvSpPr/>
          <p:nvPr/>
        </p:nvSpPr>
        <p:spPr>
          <a:xfrm>
            <a:off x="3790250" y="4530300"/>
            <a:ext cx="1536900" cy="4179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 models</a:t>
            </a:r>
            <a:endParaRPr/>
          </a:p>
        </p:txBody>
      </p:sp>
      <p:sp>
        <p:nvSpPr>
          <p:cNvPr id="284" name="Google Shape;284;p21"/>
          <p:cNvSpPr/>
          <p:nvPr/>
        </p:nvSpPr>
        <p:spPr>
          <a:xfrm>
            <a:off x="6534000" y="3242175"/>
            <a:ext cx="2083200" cy="644100"/>
          </a:xfrm>
          <a:prstGeom prst="parallelogram">
            <a:avLst>
              <a:gd fmla="val 62667" name="adj"/>
            </a:avLst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775" lIns="222775" spcFirstLastPara="1" rIns="222775" wrap="square" tIns="222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Up to 55</a:t>
            </a:r>
            <a:r>
              <a:rPr b="1" lang="en-GB"/>
              <a:t> reference models</a:t>
            </a:r>
            <a:endParaRPr b="1"/>
          </a:p>
        </p:txBody>
      </p:sp>
      <p:cxnSp>
        <p:nvCxnSpPr>
          <p:cNvPr id="285" name="Google Shape;285;p21"/>
          <p:cNvCxnSpPr>
            <a:stCxn id="286" idx="2"/>
            <a:endCxn id="277" idx="0"/>
          </p:cNvCxnSpPr>
          <p:nvPr/>
        </p:nvCxnSpPr>
        <p:spPr>
          <a:xfrm flipH="1">
            <a:off x="1404300" y="1276725"/>
            <a:ext cx="3167700" cy="33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7" name="Google Shape;287;p21"/>
          <p:cNvCxnSpPr>
            <a:stCxn id="286" idx="2"/>
            <a:endCxn id="278" idx="0"/>
          </p:cNvCxnSpPr>
          <p:nvPr/>
        </p:nvCxnSpPr>
        <p:spPr>
          <a:xfrm flipH="1">
            <a:off x="3533700" y="1276725"/>
            <a:ext cx="1038300" cy="33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p21"/>
          <p:cNvCxnSpPr>
            <a:stCxn id="277" idx="2"/>
            <a:endCxn id="275" idx="0"/>
          </p:cNvCxnSpPr>
          <p:nvPr/>
        </p:nvCxnSpPr>
        <p:spPr>
          <a:xfrm>
            <a:off x="1404325" y="1887175"/>
            <a:ext cx="3154500" cy="387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21"/>
          <p:cNvCxnSpPr>
            <a:stCxn id="278" idx="2"/>
            <a:endCxn id="275" idx="0"/>
          </p:cNvCxnSpPr>
          <p:nvPr/>
        </p:nvCxnSpPr>
        <p:spPr>
          <a:xfrm>
            <a:off x="3533700" y="1887175"/>
            <a:ext cx="1025100" cy="387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21"/>
          <p:cNvCxnSpPr>
            <a:stCxn id="275" idx="4"/>
            <a:endCxn id="280" idx="0"/>
          </p:cNvCxnSpPr>
          <p:nvPr/>
        </p:nvCxnSpPr>
        <p:spPr>
          <a:xfrm>
            <a:off x="4558700" y="2692500"/>
            <a:ext cx="0" cy="313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21"/>
          <p:cNvCxnSpPr>
            <a:stCxn id="280" idx="2"/>
            <a:endCxn id="281" idx="0"/>
          </p:cNvCxnSpPr>
          <p:nvPr/>
        </p:nvCxnSpPr>
        <p:spPr>
          <a:xfrm>
            <a:off x="4558700" y="3279138"/>
            <a:ext cx="0" cy="18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21"/>
          <p:cNvCxnSpPr>
            <a:stCxn id="281" idx="4"/>
            <a:endCxn id="279" idx="0"/>
          </p:cNvCxnSpPr>
          <p:nvPr/>
        </p:nvCxnSpPr>
        <p:spPr>
          <a:xfrm>
            <a:off x="4558700" y="3886275"/>
            <a:ext cx="0" cy="18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21"/>
          <p:cNvCxnSpPr>
            <a:stCxn id="282" idx="2"/>
            <a:endCxn id="279" idx="1"/>
          </p:cNvCxnSpPr>
          <p:nvPr/>
        </p:nvCxnSpPr>
        <p:spPr>
          <a:xfrm>
            <a:off x="3211471" y="4211838"/>
            <a:ext cx="328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4" name="Google Shape;294;p21"/>
          <p:cNvCxnSpPr>
            <a:stCxn id="279" idx="2"/>
            <a:endCxn id="283" idx="0"/>
          </p:cNvCxnSpPr>
          <p:nvPr/>
        </p:nvCxnSpPr>
        <p:spPr>
          <a:xfrm>
            <a:off x="4558700" y="4348200"/>
            <a:ext cx="0" cy="182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5" name="Google Shape;295;p21"/>
          <p:cNvCxnSpPr>
            <a:stCxn id="275" idx="2"/>
            <a:endCxn id="284" idx="5"/>
          </p:cNvCxnSpPr>
          <p:nvPr/>
        </p:nvCxnSpPr>
        <p:spPr>
          <a:xfrm>
            <a:off x="5196207" y="2483550"/>
            <a:ext cx="1539600" cy="1080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21"/>
          <p:cNvCxnSpPr>
            <a:stCxn id="283" idx="2"/>
            <a:endCxn id="284" idx="5"/>
          </p:cNvCxnSpPr>
          <p:nvPr/>
        </p:nvCxnSpPr>
        <p:spPr>
          <a:xfrm flipH="1" rot="10800000">
            <a:off x="5196207" y="3564150"/>
            <a:ext cx="1539600" cy="1175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7" name="Google Shape;29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21"/>
          <p:cNvSpPr/>
          <p:nvPr/>
        </p:nvSpPr>
        <p:spPr>
          <a:xfrm>
            <a:off x="6787225" y="1614475"/>
            <a:ext cx="20382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RoseTTAFoldAA</a:t>
            </a:r>
            <a:endParaRPr sz="1500"/>
          </a:p>
        </p:txBody>
      </p:sp>
      <p:sp>
        <p:nvSpPr>
          <p:cNvPr id="299" name="Google Shape;299;p21"/>
          <p:cNvSpPr/>
          <p:nvPr/>
        </p:nvSpPr>
        <p:spPr>
          <a:xfrm>
            <a:off x="4663000" y="1614475"/>
            <a:ext cx="20382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RoseTTAFold2</a:t>
            </a:r>
            <a:endParaRPr sz="1500"/>
          </a:p>
        </p:txBody>
      </p:sp>
      <p:cxnSp>
        <p:nvCxnSpPr>
          <p:cNvPr id="300" name="Google Shape;300;p21"/>
          <p:cNvCxnSpPr>
            <a:stCxn id="286" idx="2"/>
            <a:endCxn id="299" idx="0"/>
          </p:cNvCxnSpPr>
          <p:nvPr/>
        </p:nvCxnSpPr>
        <p:spPr>
          <a:xfrm>
            <a:off x="4572000" y="1276725"/>
            <a:ext cx="1110000" cy="33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21"/>
          <p:cNvCxnSpPr>
            <a:stCxn id="286" idx="2"/>
            <a:endCxn id="298" idx="0"/>
          </p:cNvCxnSpPr>
          <p:nvPr/>
        </p:nvCxnSpPr>
        <p:spPr>
          <a:xfrm>
            <a:off x="4572000" y="1276725"/>
            <a:ext cx="3234300" cy="33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21"/>
          <p:cNvCxnSpPr>
            <a:stCxn id="299" idx="2"/>
            <a:endCxn id="275" idx="0"/>
          </p:cNvCxnSpPr>
          <p:nvPr/>
        </p:nvCxnSpPr>
        <p:spPr>
          <a:xfrm flipH="1">
            <a:off x="4558600" y="1887175"/>
            <a:ext cx="1123500" cy="387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p21"/>
          <p:cNvCxnSpPr>
            <a:stCxn id="298" idx="2"/>
            <a:endCxn id="275" idx="0"/>
          </p:cNvCxnSpPr>
          <p:nvPr/>
        </p:nvCxnSpPr>
        <p:spPr>
          <a:xfrm flipH="1">
            <a:off x="4558825" y="1887175"/>
            <a:ext cx="3247500" cy="387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6" name="Google Shape;286;p21"/>
          <p:cNvSpPr/>
          <p:nvPr/>
        </p:nvSpPr>
        <p:spPr>
          <a:xfrm>
            <a:off x="3552900" y="1004025"/>
            <a:ext cx="2038200" cy="2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275" lIns="101275" spcFirstLastPara="1" rIns="101275" wrap="square" tIns="101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Stoich. prediction</a:t>
            </a:r>
            <a:endParaRPr sz="1500"/>
          </a:p>
        </p:txBody>
      </p:sp>
      <p:cxnSp>
        <p:nvCxnSpPr>
          <p:cNvPr id="304" name="Google Shape;304;p21"/>
          <p:cNvCxnSpPr>
            <a:stCxn id="276" idx="4"/>
            <a:endCxn id="286" idx="0"/>
          </p:cNvCxnSpPr>
          <p:nvPr/>
        </p:nvCxnSpPr>
        <p:spPr>
          <a:xfrm>
            <a:off x="4568700" y="767000"/>
            <a:ext cx="3300" cy="237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