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drawingml.chartshapes+xml" PartName="/ppt/drawings/drawing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drawingml.chart+xml" PartName="/ppt/charts/chart1.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Lst>
  <p:sldSz cy="6858000" cx="12192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21" roundtripDataSignature="AMtx7mi4XXvZwpBkJfSsZkwDtYmUcIOdT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11" Type="http://schemas.openxmlformats.org/officeDocument/2006/relationships/slide" Target="slides/slide7.xml"/><Relationship Id="rId10" Type="http://schemas.openxmlformats.org/officeDocument/2006/relationships/slide" Target="slides/slide6.xml"/><Relationship Id="rId21" Type="http://customschemas.google.com/relationships/presentationmetadata" Target="metadata"/><Relationship Id="rId13" Type="http://schemas.openxmlformats.org/officeDocument/2006/relationships/slide" Target="slides/slide9.xml"/><Relationship Id="rId12" Type="http://schemas.openxmlformats.org/officeDocument/2006/relationships/slide" Target="slides/slide8.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5" Type="http://schemas.openxmlformats.org/officeDocument/2006/relationships/slide" Target="slides/slide1.xml"/><Relationship Id="rId19" Type="http://schemas.openxmlformats.org/officeDocument/2006/relationships/slide" Target="slides/slide15.xml"/><Relationship Id="rId6" Type="http://schemas.openxmlformats.org/officeDocument/2006/relationships/slide" Target="slides/slide2.xml"/><Relationship Id="rId18" Type="http://schemas.openxmlformats.org/officeDocument/2006/relationships/slide" Target="slides/slide14.xml"/><Relationship Id="rId7" Type="http://schemas.openxmlformats.org/officeDocument/2006/relationships/slide" Target="slides/slide3.xml"/><Relationship Id="rId8" Type="http://schemas.openxmlformats.org/officeDocument/2006/relationships/slide" Target="slides/slide4.xml"/></Relationships>
</file>

<file path=ppt/charts/_rels/chart1.xml.rels><?xml version="1.0" encoding="UTF-8" standalone="yes"?><Relationships xmlns="http://schemas.openxmlformats.org/package/2006/relationships"><Relationship Id="rId1" Type="http://schemas.openxmlformats.org/officeDocument/2006/relationships/oleObject" Target="file:////Users/jmoult/Documents/WPDOC/Community%20experiments/CASPs/CASP14/Results/Summary%20plots/Progress%20plot%20figures%20for%20slides/ProgressPlot%20trhough%20CASP14%20wo%20427%20v05.xlsx" TargetMode="External"/><Relationship Id="rId2"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4619196965846669E-2"/>
          <c:y val="8.5567717795211731E-2"/>
          <c:w val="0.84594058431804786"/>
          <c:h val="0.7978244628135176"/>
        </c:manualLayout>
      </c:layout>
      <c:scatterChart>
        <c:scatterStyle val="lineMarker"/>
        <c:varyColors val="0"/>
        <c:ser>
          <c:idx val="0"/>
          <c:order val="0"/>
          <c:tx>
            <c:strRef>
              <c:f>'[1]Figs.23 all humtarg'!$E$2</c:f>
              <c:strCache>
                <c:ptCount val="1"/>
                <c:pt idx="0">
                  <c:v>CASP1</c:v>
                </c:pt>
              </c:strCache>
            </c:strRef>
          </c:tx>
          <c:spPr>
            <a:ln w="28575">
              <a:noFill/>
            </a:ln>
          </c:spPr>
          <c:marker>
            <c:symbol val="none"/>
          </c:marker>
          <c:trendline>
            <c:name>CASP1</c:name>
            <c:spPr>
              <a:ln w="12700">
                <a:solidFill>
                  <a:srgbClr val="C00000"/>
                </a:solidFill>
                <a:prstDash val="solid"/>
              </a:ln>
            </c:spPr>
            <c:trendlineType val="linear"/>
            <c:dispRSqr val="0"/>
            <c:dispEq val="0"/>
          </c:trendline>
          <c:xVal>
            <c:numRef>
              <c:f>'[1]Figs.23 all humtarg'!$C$2:$C$24</c:f>
              <c:numCache>
                <c:formatCode>General</c:formatCode>
                <c:ptCount val="23"/>
                <c:pt idx="0">
                  <c:v>905</c:v>
                </c:pt>
                <c:pt idx="1">
                  <c:v>666</c:v>
                </c:pt>
                <c:pt idx="2">
                  <c:v>52</c:v>
                </c:pt>
                <c:pt idx="3">
                  <c:v>1</c:v>
                </c:pt>
                <c:pt idx="4">
                  <c:v>16</c:v>
                </c:pt>
                <c:pt idx="5">
                  <c:v>148</c:v>
                </c:pt>
                <c:pt idx="6">
                  <c:v>825</c:v>
                </c:pt>
                <c:pt idx="7">
                  <c:v>842</c:v>
                </c:pt>
                <c:pt idx="8">
                  <c:v>20</c:v>
                </c:pt>
                <c:pt idx="9">
                  <c:v>7</c:v>
                </c:pt>
                <c:pt idx="10">
                  <c:v>185</c:v>
                </c:pt>
                <c:pt idx="11">
                  <c:v>780</c:v>
                </c:pt>
                <c:pt idx="12">
                  <c:v>474</c:v>
                </c:pt>
                <c:pt idx="13">
                  <c:v>875</c:v>
                </c:pt>
                <c:pt idx="14">
                  <c:v>879</c:v>
                </c:pt>
                <c:pt idx="15">
                  <c:v>785</c:v>
                </c:pt>
                <c:pt idx="16">
                  <c:v>851</c:v>
                </c:pt>
                <c:pt idx="17">
                  <c:v>612</c:v>
                </c:pt>
                <c:pt idx="18">
                  <c:v>603</c:v>
                </c:pt>
                <c:pt idx="19">
                  <c:v>874</c:v>
                </c:pt>
                <c:pt idx="20">
                  <c:v>598</c:v>
                </c:pt>
                <c:pt idx="21">
                  <c:v>722</c:v>
                </c:pt>
                <c:pt idx="22">
                  <c:v>700</c:v>
                </c:pt>
              </c:numCache>
            </c:numRef>
          </c:xVal>
          <c:yVal>
            <c:numRef>
              <c:f>'[1]Figs.23 all humtarg'!$G$2:$G$24</c:f>
              <c:numCache>
                <c:formatCode>General</c:formatCode>
                <c:ptCount val="23"/>
                <c:pt idx="0">
                  <c:v>12.43</c:v>
                </c:pt>
                <c:pt idx="1">
                  <c:v>25.27</c:v>
                </c:pt>
                <c:pt idx="2">
                  <c:v>80.7</c:v>
                </c:pt>
                <c:pt idx="3">
                  <c:v>98.13</c:v>
                </c:pt>
                <c:pt idx="4">
                  <c:v>95.45</c:v>
                </c:pt>
                <c:pt idx="5">
                  <c:v>75.56</c:v>
                </c:pt>
                <c:pt idx="6">
                  <c:v>9.2799999999999994</c:v>
                </c:pt>
                <c:pt idx="7">
                  <c:v>22.25</c:v>
                </c:pt>
                <c:pt idx="8">
                  <c:v>96.88</c:v>
                </c:pt>
                <c:pt idx="9">
                  <c:v>98.51</c:v>
                </c:pt>
                <c:pt idx="10">
                  <c:v>59.43</c:v>
                </c:pt>
                <c:pt idx="11">
                  <c:v>11.4</c:v>
                </c:pt>
                <c:pt idx="12">
                  <c:v>7.27</c:v>
                </c:pt>
                <c:pt idx="13">
                  <c:v>12.95</c:v>
                </c:pt>
                <c:pt idx="14">
                  <c:v>19.84</c:v>
                </c:pt>
                <c:pt idx="15">
                  <c:v>16.66</c:v>
                </c:pt>
                <c:pt idx="16">
                  <c:v>10.49</c:v>
                </c:pt>
                <c:pt idx="17">
                  <c:v>36.619999999999997</c:v>
                </c:pt>
                <c:pt idx="18">
                  <c:v>27.91</c:v>
                </c:pt>
                <c:pt idx="19">
                  <c:v>9.85</c:v>
                </c:pt>
                <c:pt idx="20">
                  <c:v>37.130000000000003</c:v>
                </c:pt>
                <c:pt idx="21">
                  <c:v>19.25</c:v>
                </c:pt>
                <c:pt idx="22">
                  <c:v>16.45</c:v>
                </c:pt>
              </c:numCache>
            </c:numRef>
          </c:yVal>
          <c:smooth val="0"/>
          <c:extLst>
            <c:ext xmlns:c16="http://schemas.microsoft.com/office/drawing/2014/chart" uri="{C3380CC4-5D6E-409C-BE32-E72D297353CC}">
              <c16:uniqueId val="{00000001-CBE1-0849-9337-C5ADAD67905F}"/>
            </c:ext>
          </c:extLst>
        </c:ser>
        <c:ser>
          <c:idx val="4"/>
          <c:order val="4"/>
          <c:tx>
            <c:strRef>
              <c:f>'[1]Figs.23 all humtarg'!$E$128</c:f>
              <c:strCache>
                <c:ptCount val="1"/>
                <c:pt idx="0">
                  <c:v>CASP5</c:v>
                </c:pt>
              </c:strCache>
              <c:extLst xmlns:c15="http://schemas.microsoft.com/office/drawing/2012/chart"/>
            </c:strRef>
          </c:tx>
          <c:spPr>
            <a:ln w="28575">
              <a:noFill/>
            </a:ln>
          </c:spPr>
          <c:marker>
            <c:symbol val="none"/>
          </c:marker>
          <c:trendline>
            <c:name>CASP5</c:name>
            <c:spPr>
              <a:ln w="12700">
                <a:solidFill>
                  <a:srgbClr val="00B0F0"/>
                </a:solidFill>
                <a:prstDash val="solid"/>
              </a:ln>
            </c:spPr>
            <c:trendlineType val="linear"/>
            <c:dispRSqr val="0"/>
            <c:dispEq val="0"/>
          </c:trendline>
          <c:xVal>
            <c:numRef>
              <c:f>'[1]Figs.23 all humtarg'!$C$128:$C$189</c:f>
              <c:numCache>
                <c:formatCode>General</c:formatCode>
                <c:ptCount val="62"/>
                <c:pt idx="0">
                  <c:v>784</c:v>
                </c:pt>
                <c:pt idx="1">
                  <c:v>374</c:v>
                </c:pt>
                <c:pt idx="2">
                  <c:v>461</c:v>
                </c:pt>
                <c:pt idx="3">
                  <c:v>539</c:v>
                </c:pt>
                <c:pt idx="4">
                  <c:v>713</c:v>
                </c:pt>
                <c:pt idx="5">
                  <c:v>754</c:v>
                </c:pt>
                <c:pt idx="6">
                  <c:v>613</c:v>
                </c:pt>
                <c:pt idx="7">
                  <c:v>663</c:v>
                </c:pt>
                <c:pt idx="8">
                  <c:v>24</c:v>
                </c:pt>
                <c:pt idx="9">
                  <c:v>489</c:v>
                </c:pt>
                <c:pt idx="10">
                  <c:v>491</c:v>
                </c:pt>
                <c:pt idx="11">
                  <c:v>527</c:v>
                </c:pt>
                <c:pt idx="12">
                  <c:v>174</c:v>
                </c:pt>
                <c:pt idx="13">
                  <c:v>101</c:v>
                </c:pt>
                <c:pt idx="14">
                  <c:v>892</c:v>
                </c:pt>
                <c:pt idx="15">
                  <c:v>695</c:v>
                </c:pt>
                <c:pt idx="16">
                  <c:v>811</c:v>
                </c:pt>
                <c:pt idx="17">
                  <c:v>668</c:v>
                </c:pt>
                <c:pt idx="18">
                  <c:v>901</c:v>
                </c:pt>
                <c:pt idx="19">
                  <c:v>58</c:v>
                </c:pt>
                <c:pt idx="20">
                  <c:v>84</c:v>
                </c:pt>
                <c:pt idx="21">
                  <c:v>615</c:v>
                </c:pt>
                <c:pt idx="22">
                  <c:v>46</c:v>
                </c:pt>
                <c:pt idx="23">
                  <c:v>183</c:v>
                </c:pt>
                <c:pt idx="24">
                  <c:v>30</c:v>
                </c:pt>
                <c:pt idx="25">
                  <c:v>522</c:v>
                </c:pt>
                <c:pt idx="26">
                  <c:v>397</c:v>
                </c:pt>
                <c:pt idx="27">
                  <c:v>793</c:v>
                </c:pt>
                <c:pt idx="28">
                  <c:v>790</c:v>
                </c:pt>
                <c:pt idx="29">
                  <c:v>169</c:v>
                </c:pt>
                <c:pt idx="30">
                  <c:v>776</c:v>
                </c:pt>
                <c:pt idx="31">
                  <c:v>909</c:v>
                </c:pt>
                <c:pt idx="32">
                  <c:v>536</c:v>
                </c:pt>
                <c:pt idx="33">
                  <c:v>90</c:v>
                </c:pt>
                <c:pt idx="34">
                  <c:v>650</c:v>
                </c:pt>
                <c:pt idx="35">
                  <c:v>342</c:v>
                </c:pt>
                <c:pt idx="36">
                  <c:v>697</c:v>
                </c:pt>
                <c:pt idx="37">
                  <c:v>392</c:v>
                </c:pt>
                <c:pt idx="38">
                  <c:v>800</c:v>
                </c:pt>
                <c:pt idx="39">
                  <c:v>767</c:v>
                </c:pt>
                <c:pt idx="40">
                  <c:v>762</c:v>
                </c:pt>
                <c:pt idx="41">
                  <c:v>375</c:v>
                </c:pt>
                <c:pt idx="42">
                  <c:v>115</c:v>
                </c:pt>
                <c:pt idx="43">
                  <c:v>69</c:v>
                </c:pt>
                <c:pt idx="44">
                  <c:v>39</c:v>
                </c:pt>
                <c:pt idx="45">
                  <c:v>828</c:v>
                </c:pt>
                <c:pt idx="46">
                  <c:v>19</c:v>
                </c:pt>
                <c:pt idx="47">
                  <c:v>133</c:v>
                </c:pt>
                <c:pt idx="48">
                  <c:v>146</c:v>
                </c:pt>
                <c:pt idx="49">
                  <c:v>127</c:v>
                </c:pt>
                <c:pt idx="50">
                  <c:v>421</c:v>
                </c:pt>
                <c:pt idx="51">
                  <c:v>513</c:v>
                </c:pt>
                <c:pt idx="52">
                  <c:v>823</c:v>
                </c:pt>
                <c:pt idx="53">
                  <c:v>63</c:v>
                </c:pt>
                <c:pt idx="54">
                  <c:v>409</c:v>
                </c:pt>
                <c:pt idx="55">
                  <c:v>43</c:v>
                </c:pt>
                <c:pt idx="56">
                  <c:v>679</c:v>
                </c:pt>
                <c:pt idx="57">
                  <c:v>449</c:v>
                </c:pt>
                <c:pt idx="58">
                  <c:v>349</c:v>
                </c:pt>
                <c:pt idx="59">
                  <c:v>390</c:v>
                </c:pt>
                <c:pt idx="60">
                  <c:v>251</c:v>
                </c:pt>
                <c:pt idx="61">
                  <c:v>346</c:v>
                </c:pt>
              </c:numCache>
              <c:extLst xmlns:c15="http://schemas.microsoft.com/office/drawing/2012/chart"/>
            </c:numRef>
          </c:xVal>
          <c:yVal>
            <c:numRef>
              <c:f>'[1]Figs.23 all humtarg'!$G$128:$G$189</c:f>
              <c:numCache>
                <c:formatCode>General</c:formatCode>
                <c:ptCount val="62"/>
                <c:pt idx="0">
                  <c:v>37.94</c:v>
                </c:pt>
                <c:pt idx="1">
                  <c:v>59.25</c:v>
                </c:pt>
                <c:pt idx="2">
                  <c:v>64.45</c:v>
                </c:pt>
                <c:pt idx="3">
                  <c:v>56.06</c:v>
                </c:pt>
                <c:pt idx="4">
                  <c:v>51.29</c:v>
                </c:pt>
                <c:pt idx="5">
                  <c:v>50.71</c:v>
                </c:pt>
                <c:pt idx="6">
                  <c:v>39.26</c:v>
                </c:pt>
                <c:pt idx="7">
                  <c:v>39.96</c:v>
                </c:pt>
                <c:pt idx="8">
                  <c:v>96.99</c:v>
                </c:pt>
                <c:pt idx="9">
                  <c:v>67.59</c:v>
                </c:pt>
                <c:pt idx="10">
                  <c:v>52.59</c:v>
                </c:pt>
                <c:pt idx="11">
                  <c:v>45.72</c:v>
                </c:pt>
                <c:pt idx="12">
                  <c:v>72.23</c:v>
                </c:pt>
                <c:pt idx="13">
                  <c:v>83.8</c:v>
                </c:pt>
                <c:pt idx="14">
                  <c:v>14.21</c:v>
                </c:pt>
                <c:pt idx="15">
                  <c:v>35.58</c:v>
                </c:pt>
                <c:pt idx="16">
                  <c:v>33.49</c:v>
                </c:pt>
                <c:pt idx="17">
                  <c:v>43.28</c:v>
                </c:pt>
                <c:pt idx="18">
                  <c:v>31.25</c:v>
                </c:pt>
                <c:pt idx="19">
                  <c:v>82.56</c:v>
                </c:pt>
                <c:pt idx="20">
                  <c:v>78.78</c:v>
                </c:pt>
                <c:pt idx="21">
                  <c:v>50</c:v>
                </c:pt>
                <c:pt idx="22">
                  <c:v>89.55</c:v>
                </c:pt>
                <c:pt idx="23">
                  <c:v>71.7</c:v>
                </c:pt>
                <c:pt idx="24">
                  <c:v>98.08</c:v>
                </c:pt>
                <c:pt idx="25">
                  <c:v>37.659999999999997</c:v>
                </c:pt>
                <c:pt idx="26">
                  <c:v>63.96</c:v>
                </c:pt>
                <c:pt idx="27">
                  <c:v>43.72</c:v>
                </c:pt>
                <c:pt idx="28">
                  <c:v>41.72</c:v>
                </c:pt>
                <c:pt idx="29">
                  <c:v>82.8</c:v>
                </c:pt>
                <c:pt idx="30">
                  <c:v>25.49</c:v>
                </c:pt>
                <c:pt idx="31">
                  <c:v>18.91</c:v>
                </c:pt>
                <c:pt idx="32">
                  <c:v>53.22</c:v>
                </c:pt>
                <c:pt idx="33">
                  <c:v>80.14</c:v>
                </c:pt>
                <c:pt idx="34">
                  <c:v>35.130000000000003</c:v>
                </c:pt>
                <c:pt idx="35">
                  <c:v>70.67</c:v>
                </c:pt>
                <c:pt idx="36">
                  <c:v>64.849999999999994</c:v>
                </c:pt>
                <c:pt idx="37">
                  <c:v>69.010000000000005</c:v>
                </c:pt>
                <c:pt idx="38">
                  <c:v>31.93</c:v>
                </c:pt>
                <c:pt idx="39">
                  <c:v>26.05</c:v>
                </c:pt>
                <c:pt idx="40">
                  <c:v>23.79</c:v>
                </c:pt>
                <c:pt idx="41">
                  <c:v>54</c:v>
                </c:pt>
                <c:pt idx="42">
                  <c:v>77.39</c:v>
                </c:pt>
                <c:pt idx="43">
                  <c:v>84.7</c:v>
                </c:pt>
                <c:pt idx="44">
                  <c:v>86.95</c:v>
                </c:pt>
                <c:pt idx="45">
                  <c:v>37.159999999999997</c:v>
                </c:pt>
                <c:pt idx="46">
                  <c:v>94.18</c:v>
                </c:pt>
                <c:pt idx="47">
                  <c:v>81.38</c:v>
                </c:pt>
                <c:pt idx="48">
                  <c:v>74.09</c:v>
                </c:pt>
                <c:pt idx="49">
                  <c:v>87.5</c:v>
                </c:pt>
                <c:pt idx="50">
                  <c:v>48.25</c:v>
                </c:pt>
                <c:pt idx="51">
                  <c:v>47.8</c:v>
                </c:pt>
                <c:pt idx="52">
                  <c:v>13.65</c:v>
                </c:pt>
                <c:pt idx="53">
                  <c:v>78.5</c:v>
                </c:pt>
                <c:pt idx="54">
                  <c:v>56.74</c:v>
                </c:pt>
                <c:pt idx="55">
                  <c:v>91.44</c:v>
                </c:pt>
                <c:pt idx="56">
                  <c:v>38.130000000000003</c:v>
                </c:pt>
                <c:pt idx="57">
                  <c:v>65.739999999999995</c:v>
                </c:pt>
                <c:pt idx="58">
                  <c:v>69.12</c:v>
                </c:pt>
                <c:pt idx="59">
                  <c:v>64.87</c:v>
                </c:pt>
                <c:pt idx="60">
                  <c:v>62.88</c:v>
                </c:pt>
                <c:pt idx="61">
                  <c:v>62.67</c:v>
                </c:pt>
              </c:numCache>
              <c:extLst xmlns:c15="http://schemas.microsoft.com/office/drawing/2012/chart"/>
            </c:numRef>
          </c:yVal>
          <c:smooth val="0"/>
          <c:extLst xmlns:c15="http://schemas.microsoft.com/office/drawing/2012/chart">
            <c:ext xmlns:c16="http://schemas.microsoft.com/office/drawing/2014/chart" uri="{C3380CC4-5D6E-409C-BE32-E72D297353CC}">
              <c16:uniqueId val="{00000003-CBE1-0849-9337-C5ADAD67905F}"/>
            </c:ext>
          </c:extLst>
        </c:ser>
        <c:ser>
          <c:idx val="11"/>
          <c:order val="11"/>
          <c:tx>
            <c:v>CASP12</c:v>
          </c:tx>
          <c:spPr>
            <a:ln w="28575">
              <a:noFill/>
            </a:ln>
          </c:spPr>
          <c:marker>
            <c:symbol val="none"/>
          </c:marker>
          <c:trendline>
            <c:name>CASP12</c:name>
            <c:spPr>
              <a:ln w="12700">
                <a:solidFill>
                  <a:srgbClr val="C00000"/>
                </a:solidFill>
              </a:ln>
            </c:spPr>
            <c:trendlineType val="linear"/>
            <c:dispRSqr val="0"/>
            <c:dispEq val="0"/>
          </c:trendline>
          <c:xVal>
            <c:numRef>
              <c:f>'[1]Figs.23 all humtarg'!$C$649:$C$715</c:f>
              <c:numCache>
                <c:formatCode>General</c:formatCode>
                <c:ptCount val="67"/>
                <c:pt idx="0">
                  <c:v>432</c:v>
                </c:pt>
                <c:pt idx="1">
                  <c:v>453</c:v>
                </c:pt>
                <c:pt idx="2">
                  <c:v>888</c:v>
                </c:pt>
                <c:pt idx="3">
                  <c:v>912</c:v>
                </c:pt>
                <c:pt idx="4">
                  <c:v>910</c:v>
                </c:pt>
                <c:pt idx="5">
                  <c:v>538</c:v>
                </c:pt>
                <c:pt idx="6">
                  <c:v>827</c:v>
                </c:pt>
                <c:pt idx="7">
                  <c:v>826</c:v>
                </c:pt>
                <c:pt idx="8">
                  <c:v>792</c:v>
                </c:pt>
                <c:pt idx="9">
                  <c:v>495</c:v>
                </c:pt>
                <c:pt idx="10">
                  <c:v>387</c:v>
                </c:pt>
                <c:pt idx="11">
                  <c:v>470</c:v>
                </c:pt>
                <c:pt idx="12">
                  <c:v>357</c:v>
                </c:pt>
                <c:pt idx="13">
                  <c:v>678</c:v>
                </c:pt>
                <c:pt idx="14">
                  <c:v>459</c:v>
                </c:pt>
                <c:pt idx="15">
                  <c:v>204</c:v>
                </c:pt>
                <c:pt idx="16">
                  <c:v>343</c:v>
                </c:pt>
                <c:pt idx="17">
                  <c:v>402</c:v>
                </c:pt>
                <c:pt idx="18">
                  <c:v>506</c:v>
                </c:pt>
                <c:pt idx="19">
                  <c:v>467</c:v>
                </c:pt>
                <c:pt idx="20">
                  <c:v>597</c:v>
                </c:pt>
                <c:pt idx="21">
                  <c:v>194</c:v>
                </c:pt>
                <c:pt idx="22">
                  <c:v>483</c:v>
                </c:pt>
                <c:pt idx="23">
                  <c:v>858</c:v>
                </c:pt>
                <c:pt idx="24">
                  <c:v>662</c:v>
                </c:pt>
                <c:pt idx="25">
                  <c:v>400</c:v>
                </c:pt>
                <c:pt idx="26">
                  <c:v>230</c:v>
                </c:pt>
                <c:pt idx="27">
                  <c:v>712</c:v>
                </c:pt>
                <c:pt idx="28">
                  <c:v>705</c:v>
                </c:pt>
                <c:pt idx="29">
                  <c:v>894</c:v>
                </c:pt>
                <c:pt idx="30">
                  <c:v>728</c:v>
                </c:pt>
                <c:pt idx="31">
                  <c:v>541</c:v>
                </c:pt>
                <c:pt idx="32">
                  <c:v>876</c:v>
                </c:pt>
                <c:pt idx="33">
                  <c:v>529</c:v>
                </c:pt>
                <c:pt idx="34">
                  <c:v>586</c:v>
                </c:pt>
                <c:pt idx="35">
                  <c:v>840</c:v>
                </c:pt>
                <c:pt idx="36">
                  <c:v>348</c:v>
                </c:pt>
                <c:pt idx="37">
                  <c:v>544</c:v>
                </c:pt>
                <c:pt idx="38">
                  <c:v>273</c:v>
                </c:pt>
                <c:pt idx="39">
                  <c:v>657</c:v>
                </c:pt>
                <c:pt idx="40">
                  <c:v>653</c:v>
                </c:pt>
                <c:pt idx="41">
                  <c:v>228</c:v>
                </c:pt>
                <c:pt idx="42">
                  <c:v>405</c:v>
                </c:pt>
                <c:pt idx="43">
                  <c:v>281</c:v>
                </c:pt>
                <c:pt idx="44">
                  <c:v>687</c:v>
                </c:pt>
                <c:pt idx="45">
                  <c:v>490</c:v>
                </c:pt>
                <c:pt idx="46">
                  <c:v>373</c:v>
                </c:pt>
                <c:pt idx="47">
                  <c:v>451</c:v>
                </c:pt>
                <c:pt idx="48">
                  <c:v>172</c:v>
                </c:pt>
                <c:pt idx="49">
                  <c:v>740</c:v>
                </c:pt>
                <c:pt idx="50">
                  <c:v>329</c:v>
                </c:pt>
                <c:pt idx="51">
                  <c:v>853</c:v>
                </c:pt>
                <c:pt idx="52">
                  <c:v>815</c:v>
                </c:pt>
                <c:pt idx="53">
                  <c:v>547</c:v>
                </c:pt>
                <c:pt idx="54">
                  <c:v>621</c:v>
                </c:pt>
                <c:pt idx="55">
                  <c:v>552</c:v>
                </c:pt>
                <c:pt idx="56">
                  <c:v>520</c:v>
                </c:pt>
                <c:pt idx="57">
                  <c:v>880</c:v>
                </c:pt>
                <c:pt idx="58">
                  <c:v>900</c:v>
                </c:pt>
                <c:pt idx="59">
                  <c:v>80</c:v>
                </c:pt>
                <c:pt idx="60">
                  <c:v>516</c:v>
                </c:pt>
                <c:pt idx="61">
                  <c:v>192</c:v>
                </c:pt>
                <c:pt idx="62">
                  <c:v>419</c:v>
                </c:pt>
                <c:pt idx="63">
                  <c:v>638</c:v>
                </c:pt>
                <c:pt idx="64">
                  <c:v>413</c:v>
                </c:pt>
                <c:pt idx="65">
                  <c:v>309</c:v>
                </c:pt>
                <c:pt idx="66">
                  <c:v>151</c:v>
                </c:pt>
              </c:numCache>
            </c:numRef>
          </c:xVal>
          <c:yVal>
            <c:numRef>
              <c:f>'[1]Figs.23 all humtarg'!$G$649:$G$715</c:f>
              <c:numCache>
                <c:formatCode>General</c:formatCode>
                <c:ptCount val="67"/>
                <c:pt idx="0">
                  <c:v>28.318999999999999</c:v>
                </c:pt>
                <c:pt idx="1">
                  <c:v>61.558999999999997</c:v>
                </c:pt>
                <c:pt idx="2">
                  <c:v>28.626999999999999</c:v>
                </c:pt>
                <c:pt idx="3">
                  <c:v>15.169</c:v>
                </c:pt>
                <c:pt idx="4">
                  <c:v>35.874000000000002</c:v>
                </c:pt>
                <c:pt idx="5">
                  <c:v>74.13</c:v>
                </c:pt>
                <c:pt idx="6">
                  <c:v>86.638000000000005</c:v>
                </c:pt>
                <c:pt idx="7">
                  <c:v>52.404000000000003</c:v>
                </c:pt>
                <c:pt idx="8">
                  <c:v>51.625999999999998</c:v>
                </c:pt>
                <c:pt idx="9">
                  <c:v>77.840999999999994</c:v>
                </c:pt>
                <c:pt idx="10">
                  <c:v>55.171999999999997</c:v>
                </c:pt>
                <c:pt idx="11">
                  <c:v>44.180999999999997</c:v>
                </c:pt>
                <c:pt idx="12">
                  <c:v>65.832999999999998</c:v>
                </c:pt>
                <c:pt idx="13">
                  <c:v>26.744</c:v>
                </c:pt>
                <c:pt idx="14">
                  <c:v>39.808999999999997</c:v>
                </c:pt>
                <c:pt idx="15">
                  <c:v>91.456000000000003</c:v>
                </c:pt>
                <c:pt idx="16">
                  <c:v>71.013999999999996</c:v>
                </c:pt>
                <c:pt idx="17">
                  <c:v>62.991999999999997</c:v>
                </c:pt>
                <c:pt idx="18">
                  <c:v>57.453000000000003</c:v>
                </c:pt>
                <c:pt idx="19">
                  <c:v>52.686</c:v>
                </c:pt>
                <c:pt idx="20">
                  <c:v>73.475999999999999</c:v>
                </c:pt>
                <c:pt idx="21">
                  <c:v>75.707999999999998</c:v>
                </c:pt>
                <c:pt idx="22">
                  <c:v>85.87</c:v>
                </c:pt>
                <c:pt idx="23">
                  <c:v>50.226999999999997</c:v>
                </c:pt>
                <c:pt idx="24">
                  <c:v>63.482999999999997</c:v>
                </c:pt>
                <c:pt idx="25">
                  <c:v>78.703999999999994</c:v>
                </c:pt>
                <c:pt idx="26">
                  <c:v>75.417000000000002</c:v>
                </c:pt>
                <c:pt idx="27">
                  <c:v>66.86</c:v>
                </c:pt>
                <c:pt idx="28">
                  <c:v>52.875</c:v>
                </c:pt>
                <c:pt idx="29">
                  <c:v>16.77</c:v>
                </c:pt>
                <c:pt idx="30">
                  <c:v>27.899000000000001</c:v>
                </c:pt>
                <c:pt idx="31">
                  <c:v>54.637</c:v>
                </c:pt>
                <c:pt idx="32">
                  <c:v>42.689</c:v>
                </c:pt>
                <c:pt idx="33">
                  <c:v>75.454999999999998</c:v>
                </c:pt>
                <c:pt idx="34">
                  <c:v>45.56</c:v>
                </c:pt>
                <c:pt idx="35">
                  <c:v>33.523000000000003</c:v>
                </c:pt>
                <c:pt idx="36">
                  <c:v>66.176000000000002</c:v>
                </c:pt>
                <c:pt idx="37">
                  <c:v>55.493000000000002</c:v>
                </c:pt>
                <c:pt idx="38">
                  <c:v>59.286000000000001</c:v>
                </c:pt>
                <c:pt idx="39">
                  <c:v>43.625</c:v>
                </c:pt>
                <c:pt idx="40">
                  <c:v>51.445999999999998</c:v>
                </c:pt>
                <c:pt idx="41">
                  <c:v>62.878999999999998</c:v>
                </c:pt>
                <c:pt idx="42">
                  <c:v>80.747</c:v>
                </c:pt>
                <c:pt idx="43">
                  <c:v>74.375</c:v>
                </c:pt>
                <c:pt idx="44">
                  <c:v>55.982999999999997</c:v>
                </c:pt>
                <c:pt idx="45">
                  <c:v>62.012</c:v>
                </c:pt>
                <c:pt idx="46">
                  <c:v>65.992999999999995</c:v>
                </c:pt>
                <c:pt idx="47">
                  <c:v>66.424999999999997</c:v>
                </c:pt>
                <c:pt idx="48">
                  <c:v>77.710999999999999</c:v>
                </c:pt>
                <c:pt idx="49">
                  <c:v>41.99</c:v>
                </c:pt>
                <c:pt idx="50">
                  <c:v>68.564999999999998</c:v>
                </c:pt>
                <c:pt idx="51">
                  <c:v>35.442999999999998</c:v>
                </c:pt>
                <c:pt idx="52">
                  <c:v>33.488</c:v>
                </c:pt>
                <c:pt idx="53">
                  <c:v>52.435000000000002</c:v>
                </c:pt>
                <c:pt idx="54">
                  <c:v>51.851999999999997</c:v>
                </c:pt>
                <c:pt idx="55">
                  <c:v>49.593000000000004</c:v>
                </c:pt>
                <c:pt idx="56">
                  <c:v>56.78</c:v>
                </c:pt>
                <c:pt idx="57">
                  <c:v>19.667999999999999</c:v>
                </c:pt>
                <c:pt idx="58">
                  <c:v>15.029</c:v>
                </c:pt>
                <c:pt idx="59">
                  <c:v>86.126999999999995</c:v>
                </c:pt>
                <c:pt idx="60">
                  <c:v>69.393000000000001</c:v>
                </c:pt>
                <c:pt idx="61">
                  <c:v>76.284999999999997</c:v>
                </c:pt>
                <c:pt idx="62">
                  <c:v>59.732999999999997</c:v>
                </c:pt>
                <c:pt idx="63">
                  <c:v>49.061999999999998</c:v>
                </c:pt>
                <c:pt idx="64">
                  <c:v>63.796999999999997</c:v>
                </c:pt>
                <c:pt idx="65">
                  <c:v>66.429000000000002</c:v>
                </c:pt>
                <c:pt idx="66">
                  <c:v>76.677999999999997</c:v>
                </c:pt>
              </c:numCache>
            </c:numRef>
          </c:yVal>
          <c:smooth val="0"/>
          <c:extLst>
            <c:ext xmlns:c16="http://schemas.microsoft.com/office/drawing/2014/chart" uri="{C3380CC4-5D6E-409C-BE32-E72D297353CC}">
              <c16:uniqueId val="{00000005-CBE1-0849-9337-C5ADAD67905F}"/>
            </c:ext>
          </c:extLst>
        </c:ser>
        <c:ser>
          <c:idx val="12"/>
          <c:order val="12"/>
          <c:tx>
            <c:v>CASP13</c:v>
          </c:tx>
          <c:spPr>
            <a:ln w="28575">
              <a:noFill/>
            </a:ln>
          </c:spPr>
          <c:marker>
            <c:symbol val="none"/>
          </c:marker>
          <c:trendline>
            <c:name>CASP13</c:name>
            <c:spPr>
              <a:ln w="15875">
                <a:solidFill>
                  <a:srgbClr val="C00000"/>
                </a:solidFill>
              </a:ln>
            </c:spPr>
            <c:trendlineType val="linear"/>
            <c:dispRSqr val="0"/>
            <c:dispEq val="0"/>
          </c:trendline>
          <c:xVal>
            <c:numRef>
              <c:f>'[1]Figs.23 all humtarg'!$C$716:$C$819</c:f>
              <c:numCache>
                <c:formatCode>General</c:formatCode>
                <c:ptCount val="104"/>
                <c:pt idx="0">
                  <c:v>314</c:v>
                </c:pt>
                <c:pt idx="1">
                  <c:v>565</c:v>
                </c:pt>
                <c:pt idx="2">
                  <c:v>420</c:v>
                </c:pt>
                <c:pt idx="3">
                  <c:v>540</c:v>
                </c:pt>
                <c:pt idx="4">
                  <c:v>504</c:v>
                </c:pt>
                <c:pt idx="5">
                  <c:v>313</c:v>
                </c:pt>
                <c:pt idx="6">
                  <c:v>226</c:v>
                </c:pt>
                <c:pt idx="7">
                  <c:v>868</c:v>
                </c:pt>
                <c:pt idx="8">
                  <c:v>356</c:v>
                </c:pt>
                <c:pt idx="9">
                  <c:v>595</c:v>
                </c:pt>
                <c:pt idx="10">
                  <c:v>605</c:v>
                </c:pt>
                <c:pt idx="11">
                  <c:v>284</c:v>
                </c:pt>
                <c:pt idx="12">
                  <c:v>582</c:v>
                </c:pt>
                <c:pt idx="13">
                  <c:v>253</c:v>
                </c:pt>
                <c:pt idx="14">
                  <c:v>212</c:v>
                </c:pt>
                <c:pt idx="15">
                  <c:v>29</c:v>
                </c:pt>
                <c:pt idx="16">
                  <c:v>580</c:v>
                </c:pt>
                <c:pt idx="17">
                  <c:v>311</c:v>
                </c:pt>
                <c:pt idx="18">
                  <c:v>81</c:v>
                </c:pt>
                <c:pt idx="19">
                  <c:v>122</c:v>
                </c:pt>
                <c:pt idx="20">
                  <c:v>297</c:v>
                </c:pt>
                <c:pt idx="21">
                  <c:v>244</c:v>
                </c:pt>
                <c:pt idx="22">
                  <c:v>680</c:v>
                </c:pt>
                <c:pt idx="23">
                  <c:v>821</c:v>
                </c:pt>
                <c:pt idx="24">
                  <c:v>710</c:v>
                </c:pt>
                <c:pt idx="25">
                  <c:v>429</c:v>
                </c:pt>
                <c:pt idx="26">
                  <c:v>106</c:v>
                </c:pt>
                <c:pt idx="27">
                  <c:v>157</c:v>
                </c:pt>
                <c:pt idx="28">
                  <c:v>618</c:v>
                </c:pt>
                <c:pt idx="29">
                  <c:v>55</c:v>
                </c:pt>
                <c:pt idx="30">
                  <c:v>88</c:v>
                </c:pt>
                <c:pt idx="31">
                  <c:v>93</c:v>
                </c:pt>
                <c:pt idx="32">
                  <c:v>123</c:v>
                </c:pt>
                <c:pt idx="33">
                  <c:v>120</c:v>
                </c:pt>
                <c:pt idx="34">
                  <c:v>849</c:v>
                </c:pt>
                <c:pt idx="35">
                  <c:v>525</c:v>
                </c:pt>
                <c:pt idx="36">
                  <c:v>433</c:v>
                </c:pt>
                <c:pt idx="37">
                  <c:v>592</c:v>
                </c:pt>
                <c:pt idx="38">
                  <c:v>312</c:v>
                </c:pt>
                <c:pt idx="39">
                  <c:v>231</c:v>
                </c:pt>
                <c:pt idx="40">
                  <c:v>18</c:v>
                </c:pt>
                <c:pt idx="41">
                  <c:v>166</c:v>
                </c:pt>
                <c:pt idx="42">
                  <c:v>86</c:v>
                </c:pt>
                <c:pt idx="43">
                  <c:v>395</c:v>
                </c:pt>
                <c:pt idx="44">
                  <c:v>658</c:v>
                </c:pt>
                <c:pt idx="45">
                  <c:v>670</c:v>
                </c:pt>
                <c:pt idx="46">
                  <c:v>771</c:v>
                </c:pt>
                <c:pt idx="47">
                  <c:v>844</c:v>
                </c:pt>
                <c:pt idx="48">
                  <c:v>711</c:v>
                </c:pt>
                <c:pt idx="49">
                  <c:v>742</c:v>
                </c:pt>
                <c:pt idx="50">
                  <c:v>585</c:v>
                </c:pt>
                <c:pt idx="51">
                  <c:v>882</c:v>
                </c:pt>
                <c:pt idx="52">
                  <c:v>766</c:v>
                </c:pt>
                <c:pt idx="53">
                  <c:v>548</c:v>
                </c:pt>
                <c:pt idx="54">
                  <c:v>564</c:v>
                </c:pt>
                <c:pt idx="55">
                  <c:v>136</c:v>
                </c:pt>
                <c:pt idx="56">
                  <c:v>156</c:v>
                </c:pt>
                <c:pt idx="57">
                  <c:v>60</c:v>
                </c:pt>
                <c:pt idx="58">
                  <c:v>103</c:v>
                </c:pt>
                <c:pt idx="59">
                  <c:v>167</c:v>
                </c:pt>
                <c:pt idx="60">
                  <c:v>155</c:v>
                </c:pt>
                <c:pt idx="61">
                  <c:v>355</c:v>
                </c:pt>
                <c:pt idx="62">
                  <c:v>176</c:v>
                </c:pt>
                <c:pt idx="63">
                  <c:v>118</c:v>
                </c:pt>
                <c:pt idx="64">
                  <c:v>205</c:v>
                </c:pt>
                <c:pt idx="65">
                  <c:v>620</c:v>
                </c:pt>
                <c:pt idx="66">
                  <c:v>633</c:v>
                </c:pt>
                <c:pt idx="67">
                  <c:v>83</c:v>
                </c:pt>
                <c:pt idx="68">
                  <c:v>152</c:v>
                </c:pt>
                <c:pt idx="69">
                  <c:v>14</c:v>
                </c:pt>
                <c:pt idx="70">
                  <c:v>48</c:v>
                </c:pt>
                <c:pt idx="71">
                  <c:v>717</c:v>
                </c:pt>
                <c:pt idx="72">
                  <c:v>396</c:v>
                </c:pt>
                <c:pt idx="73">
                  <c:v>57</c:v>
                </c:pt>
                <c:pt idx="74">
                  <c:v>59</c:v>
                </c:pt>
                <c:pt idx="75">
                  <c:v>144</c:v>
                </c:pt>
                <c:pt idx="76">
                  <c:v>45</c:v>
                </c:pt>
                <c:pt idx="77">
                  <c:v>100</c:v>
                </c:pt>
                <c:pt idx="78">
                  <c:v>241</c:v>
                </c:pt>
                <c:pt idx="79">
                  <c:v>462</c:v>
                </c:pt>
                <c:pt idx="80">
                  <c:v>37</c:v>
                </c:pt>
                <c:pt idx="81">
                  <c:v>384</c:v>
                </c:pt>
                <c:pt idx="82">
                  <c:v>238</c:v>
                </c:pt>
                <c:pt idx="83">
                  <c:v>854</c:v>
                </c:pt>
                <c:pt idx="84">
                  <c:v>270</c:v>
                </c:pt>
                <c:pt idx="85">
                  <c:v>38</c:v>
                </c:pt>
                <c:pt idx="86">
                  <c:v>65</c:v>
                </c:pt>
                <c:pt idx="87">
                  <c:v>163</c:v>
                </c:pt>
                <c:pt idx="88">
                  <c:v>789</c:v>
                </c:pt>
                <c:pt idx="89">
                  <c:v>240</c:v>
                </c:pt>
                <c:pt idx="90">
                  <c:v>97</c:v>
                </c:pt>
                <c:pt idx="91">
                  <c:v>150</c:v>
                </c:pt>
                <c:pt idx="92">
                  <c:v>847</c:v>
                </c:pt>
                <c:pt idx="93">
                  <c:v>49</c:v>
                </c:pt>
                <c:pt idx="94">
                  <c:v>608</c:v>
                </c:pt>
                <c:pt idx="95">
                  <c:v>274</c:v>
                </c:pt>
                <c:pt idx="96">
                  <c:v>219</c:v>
                </c:pt>
                <c:pt idx="97">
                  <c:v>567</c:v>
                </c:pt>
                <c:pt idx="98">
                  <c:v>258</c:v>
                </c:pt>
                <c:pt idx="99">
                  <c:v>634</c:v>
                </c:pt>
                <c:pt idx="100">
                  <c:v>724</c:v>
                </c:pt>
                <c:pt idx="101">
                  <c:v>521</c:v>
                </c:pt>
                <c:pt idx="102">
                  <c:v>366</c:v>
                </c:pt>
                <c:pt idx="103">
                  <c:v>431</c:v>
                </c:pt>
              </c:numCache>
            </c:numRef>
          </c:xVal>
          <c:yVal>
            <c:numRef>
              <c:f>'[1]Figs.23 all humtarg'!$G$716:$G$819</c:f>
              <c:numCache>
                <c:formatCode>General</c:formatCode>
                <c:ptCount val="104"/>
                <c:pt idx="0">
                  <c:v>66.278999999999996</c:v>
                </c:pt>
                <c:pt idx="1">
                  <c:v>57.09</c:v>
                </c:pt>
                <c:pt idx="2">
                  <c:v>63.067999999999998</c:v>
                </c:pt>
                <c:pt idx="3">
                  <c:v>66.891999999999996</c:v>
                </c:pt>
                <c:pt idx="4">
                  <c:v>45.698999999999998</c:v>
                </c:pt>
                <c:pt idx="5">
                  <c:v>74.554000000000002</c:v>
                </c:pt>
                <c:pt idx="6">
                  <c:v>95.122</c:v>
                </c:pt>
                <c:pt idx="7">
                  <c:v>57.176000000000002</c:v>
                </c:pt>
                <c:pt idx="8">
                  <c:v>90.741</c:v>
                </c:pt>
                <c:pt idx="9">
                  <c:v>65.322999999999993</c:v>
                </c:pt>
                <c:pt idx="10">
                  <c:v>80.843999999999994</c:v>
                </c:pt>
                <c:pt idx="11">
                  <c:v>69.167000000000002</c:v>
                </c:pt>
                <c:pt idx="12">
                  <c:v>58.631</c:v>
                </c:pt>
                <c:pt idx="13">
                  <c:v>79.212999999999994</c:v>
                </c:pt>
                <c:pt idx="14">
                  <c:v>75</c:v>
                </c:pt>
                <c:pt idx="15">
                  <c:v>91.65</c:v>
                </c:pt>
                <c:pt idx="16">
                  <c:v>65.549000000000007</c:v>
                </c:pt>
                <c:pt idx="17">
                  <c:v>76.613</c:v>
                </c:pt>
                <c:pt idx="18">
                  <c:v>84.043000000000006</c:v>
                </c:pt>
                <c:pt idx="19">
                  <c:v>80</c:v>
                </c:pt>
                <c:pt idx="20">
                  <c:v>72.843000000000004</c:v>
                </c:pt>
                <c:pt idx="21">
                  <c:v>64.634</c:v>
                </c:pt>
                <c:pt idx="22">
                  <c:v>77.542000000000002</c:v>
                </c:pt>
                <c:pt idx="23">
                  <c:v>78.695999999999998</c:v>
                </c:pt>
                <c:pt idx="24">
                  <c:v>58.192</c:v>
                </c:pt>
                <c:pt idx="25">
                  <c:v>80</c:v>
                </c:pt>
                <c:pt idx="26">
                  <c:v>83.593999999999994</c:v>
                </c:pt>
                <c:pt idx="27">
                  <c:v>91.304000000000002</c:v>
                </c:pt>
                <c:pt idx="28">
                  <c:v>63.612000000000002</c:v>
                </c:pt>
                <c:pt idx="29">
                  <c:v>89.167000000000002</c:v>
                </c:pt>
                <c:pt idx="30">
                  <c:v>86.492000000000004</c:v>
                </c:pt>
                <c:pt idx="31">
                  <c:v>80.399000000000001</c:v>
                </c:pt>
                <c:pt idx="32">
                  <c:v>75.367999999999995</c:v>
                </c:pt>
                <c:pt idx="33">
                  <c:v>77.174000000000007</c:v>
                </c:pt>
                <c:pt idx="34">
                  <c:v>74.760000000000005</c:v>
                </c:pt>
                <c:pt idx="35">
                  <c:v>66.278999999999996</c:v>
                </c:pt>
                <c:pt idx="36">
                  <c:v>35</c:v>
                </c:pt>
                <c:pt idx="37">
                  <c:v>55.171999999999997</c:v>
                </c:pt>
                <c:pt idx="38">
                  <c:v>65.991</c:v>
                </c:pt>
                <c:pt idx="39">
                  <c:v>72.834999999999994</c:v>
                </c:pt>
                <c:pt idx="40">
                  <c:v>90.36</c:v>
                </c:pt>
                <c:pt idx="41">
                  <c:v>67.316000000000003</c:v>
                </c:pt>
                <c:pt idx="42">
                  <c:v>77.799000000000007</c:v>
                </c:pt>
                <c:pt idx="43">
                  <c:v>58.106000000000002</c:v>
                </c:pt>
                <c:pt idx="44">
                  <c:v>80.162999999999997</c:v>
                </c:pt>
                <c:pt idx="45">
                  <c:v>70.483999999999995</c:v>
                </c:pt>
                <c:pt idx="46">
                  <c:v>63.649000000000001</c:v>
                </c:pt>
                <c:pt idx="47">
                  <c:v>55.101999999999997</c:v>
                </c:pt>
                <c:pt idx="48">
                  <c:v>54.664000000000001</c:v>
                </c:pt>
                <c:pt idx="49">
                  <c:v>44.643000000000001</c:v>
                </c:pt>
                <c:pt idx="50">
                  <c:v>88.486999999999995</c:v>
                </c:pt>
                <c:pt idx="51">
                  <c:v>45.887</c:v>
                </c:pt>
                <c:pt idx="52">
                  <c:v>48.709000000000003</c:v>
                </c:pt>
                <c:pt idx="53">
                  <c:v>39.865000000000002</c:v>
                </c:pt>
                <c:pt idx="54">
                  <c:v>82.477000000000004</c:v>
                </c:pt>
                <c:pt idx="55">
                  <c:v>77.090999999999994</c:v>
                </c:pt>
                <c:pt idx="56">
                  <c:v>78.826999999999998</c:v>
                </c:pt>
                <c:pt idx="57">
                  <c:v>86.054000000000002</c:v>
                </c:pt>
                <c:pt idx="58">
                  <c:v>80.14</c:v>
                </c:pt>
                <c:pt idx="59">
                  <c:v>81.495999999999995</c:v>
                </c:pt>
                <c:pt idx="60">
                  <c:v>85.5</c:v>
                </c:pt>
                <c:pt idx="61">
                  <c:v>75.563999999999993</c:v>
                </c:pt>
                <c:pt idx="62">
                  <c:v>74.587000000000003</c:v>
                </c:pt>
                <c:pt idx="63">
                  <c:v>87.980999999999995</c:v>
                </c:pt>
                <c:pt idx="64">
                  <c:v>73.75</c:v>
                </c:pt>
                <c:pt idx="65">
                  <c:v>76.757000000000005</c:v>
                </c:pt>
                <c:pt idx="66">
                  <c:v>39.006</c:v>
                </c:pt>
                <c:pt idx="67">
                  <c:v>67.881</c:v>
                </c:pt>
                <c:pt idx="68">
                  <c:v>77.082999999999998</c:v>
                </c:pt>
                <c:pt idx="69">
                  <c:v>95.902000000000001</c:v>
                </c:pt>
                <c:pt idx="70">
                  <c:v>82.465000000000003</c:v>
                </c:pt>
                <c:pt idx="71">
                  <c:v>68.75</c:v>
                </c:pt>
                <c:pt idx="72">
                  <c:v>75.540000000000006</c:v>
                </c:pt>
                <c:pt idx="73">
                  <c:v>97.034000000000006</c:v>
                </c:pt>
                <c:pt idx="74">
                  <c:v>83.954999999999998</c:v>
                </c:pt>
                <c:pt idx="75">
                  <c:v>82.292000000000002</c:v>
                </c:pt>
                <c:pt idx="76">
                  <c:v>90.611000000000004</c:v>
                </c:pt>
                <c:pt idx="77">
                  <c:v>86.918999999999997</c:v>
                </c:pt>
                <c:pt idx="78">
                  <c:v>81.817999999999998</c:v>
                </c:pt>
                <c:pt idx="79">
                  <c:v>56.978999999999999</c:v>
                </c:pt>
                <c:pt idx="80">
                  <c:v>99.025999999999996</c:v>
                </c:pt>
                <c:pt idx="81">
                  <c:v>91.233999999999995</c:v>
                </c:pt>
                <c:pt idx="82">
                  <c:v>71.274000000000001</c:v>
                </c:pt>
                <c:pt idx="83">
                  <c:v>48.451999999999998</c:v>
                </c:pt>
                <c:pt idx="84">
                  <c:v>78.036000000000001</c:v>
                </c:pt>
                <c:pt idx="85">
                  <c:v>85.33</c:v>
                </c:pt>
                <c:pt idx="86">
                  <c:v>89.734999999999999</c:v>
                </c:pt>
                <c:pt idx="87">
                  <c:v>83.12</c:v>
                </c:pt>
                <c:pt idx="88">
                  <c:v>72.442999999999998</c:v>
                </c:pt>
                <c:pt idx="89">
                  <c:v>82.751999999999995</c:v>
                </c:pt>
                <c:pt idx="90">
                  <c:v>89.355999999999995</c:v>
                </c:pt>
                <c:pt idx="91">
                  <c:v>83.409000000000006</c:v>
                </c:pt>
                <c:pt idx="92">
                  <c:v>80.599999999999994</c:v>
                </c:pt>
                <c:pt idx="93">
                  <c:v>88.099000000000004</c:v>
                </c:pt>
                <c:pt idx="94">
                  <c:v>84.914000000000001</c:v>
                </c:pt>
                <c:pt idx="95">
                  <c:v>84.942999999999998</c:v>
                </c:pt>
                <c:pt idx="96">
                  <c:v>78.034999999999997</c:v>
                </c:pt>
                <c:pt idx="97">
                  <c:v>75.671000000000006</c:v>
                </c:pt>
                <c:pt idx="98">
                  <c:v>69.197999999999993</c:v>
                </c:pt>
                <c:pt idx="99">
                  <c:v>61.898000000000003</c:v>
                </c:pt>
                <c:pt idx="100">
                  <c:v>86.34</c:v>
                </c:pt>
                <c:pt idx="101">
                  <c:v>62.820999999999998</c:v>
                </c:pt>
                <c:pt idx="102">
                  <c:v>72.015000000000001</c:v>
                </c:pt>
                <c:pt idx="103">
                  <c:v>62.698</c:v>
                </c:pt>
              </c:numCache>
            </c:numRef>
          </c:yVal>
          <c:smooth val="0"/>
          <c:extLst>
            <c:ext xmlns:c16="http://schemas.microsoft.com/office/drawing/2014/chart" uri="{C3380CC4-5D6E-409C-BE32-E72D297353CC}">
              <c16:uniqueId val="{00000007-CBE1-0849-9337-C5ADAD67905F}"/>
            </c:ext>
          </c:extLst>
        </c:ser>
        <c:ser>
          <c:idx val="13"/>
          <c:order val="13"/>
          <c:tx>
            <c:v>CASP14</c:v>
          </c:tx>
          <c:spPr>
            <a:ln w="28575">
              <a:noFill/>
            </a:ln>
          </c:spPr>
          <c:marker>
            <c:symbol val="none"/>
          </c:marker>
          <c:trendline>
            <c:name>CASP14</c:name>
            <c:spPr>
              <a:ln w="19050"/>
            </c:spPr>
            <c:trendlineType val="linear"/>
            <c:dispRSqr val="0"/>
            <c:dispEq val="0"/>
          </c:trendline>
          <c:xVal>
            <c:numRef>
              <c:f>'[1]Figs.23 all humtarg'!$C$820:$C$911</c:f>
              <c:numCache>
                <c:formatCode>General</c:formatCode>
                <c:ptCount val="92"/>
                <c:pt idx="0">
                  <c:v>189</c:v>
                </c:pt>
                <c:pt idx="1">
                  <c:v>367</c:v>
                </c:pt>
                <c:pt idx="2">
                  <c:v>310</c:v>
                </c:pt>
                <c:pt idx="3">
                  <c:v>699</c:v>
                </c:pt>
                <c:pt idx="4">
                  <c:v>761</c:v>
                </c:pt>
                <c:pt idx="5">
                  <c:v>648</c:v>
                </c:pt>
                <c:pt idx="6">
                  <c:v>473</c:v>
                </c:pt>
                <c:pt idx="7">
                  <c:v>692</c:v>
                </c:pt>
                <c:pt idx="8">
                  <c:v>351</c:v>
                </c:pt>
                <c:pt idx="9">
                  <c:v>694</c:v>
                </c:pt>
                <c:pt idx="10">
                  <c:v>225</c:v>
                </c:pt>
                <c:pt idx="11">
                  <c:v>572</c:v>
                </c:pt>
                <c:pt idx="12">
                  <c:v>911</c:v>
                </c:pt>
                <c:pt idx="13">
                  <c:v>750</c:v>
                </c:pt>
                <c:pt idx="14">
                  <c:v>531</c:v>
                </c:pt>
                <c:pt idx="15">
                  <c:v>865</c:v>
                </c:pt>
                <c:pt idx="16">
                  <c:v>817</c:v>
                </c:pt>
                <c:pt idx="17">
                  <c:v>782</c:v>
                </c:pt>
                <c:pt idx="18">
                  <c:v>908</c:v>
                </c:pt>
                <c:pt idx="19">
                  <c:v>677</c:v>
                </c:pt>
                <c:pt idx="20">
                  <c:v>537</c:v>
                </c:pt>
                <c:pt idx="21">
                  <c:v>562</c:v>
                </c:pt>
                <c:pt idx="22">
                  <c:v>476</c:v>
                </c:pt>
                <c:pt idx="23">
                  <c:v>652</c:v>
                </c:pt>
                <c:pt idx="24">
                  <c:v>498</c:v>
                </c:pt>
                <c:pt idx="25">
                  <c:v>488</c:v>
                </c:pt>
                <c:pt idx="26">
                  <c:v>816</c:v>
                </c:pt>
                <c:pt idx="27">
                  <c:v>714</c:v>
                </c:pt>
                <c:pt idx="28">
                  <c:v>269</c:v>
                </c:pt>
                <c:pt idx="29">
                  <c:v>186</c:v>
                </c:pt>
                <c:pt idx="30">
                  <c:v>61</c:v>
                </c:pt>
                <c:pt idx="31">
                  <c:v>42</c:v>
                </c:pt>
                <c:pt idx="32">
                  <c:v>442</c:v>
                </c:pt>
                <c:pt idx="33">
                  <c:v>609</c:v>
                </c:pt>
                <c:pt idx="34">
                  <c:v>866</c:v>
                </c:pt>
                <c:pt idx="35">
                  <c:v>708</c:v>
                </c:pt>
                <c:pt idx="36">
                  <c:v>528</c:v>
                </c:pt>
                <c:pt idx="37">
                  <c:v>834</c:v>
                </c:pt>
                <c:pt idx="38">
                  <c:v>321</c:v>
                </c:pt>
                <c:pt idx="39">
                  <c:v>139</c:v>
                </c:pt>
                <c:pt idx="40">
                  <c:v>736</c:v>
                </c:pt>
                <c:pt idx="41">
                  <c:v>796</c:v>
                </c:pt>
                <c:pt idx="42">
                  <c:v>716</c:v>
                </c:pt>
                <c:pt idx="43">
                  <c:v>423</c:v>
                </c:pt>
                <c:pt idx="44">
                  <c:v>810</c:v>
                </c:pt>
                <c:pt idx="45">
                  <c:v>848</c:v>
                </c:pt>
                <c:pt idx="46">
                  <c:v>385</c:v>
                </c:pt>
                <c:pt idx="47">
                  <c:v>682</c:v>
                </c:pt>
                <c:pt idx="48">
                  <c:v>798</c:v>
                </c:pt>
                <c:pt idx="49">
                  <c:v>507</c:v>
                </c:pt>
                <c:pt idx="50">
                  <c:v>584</c:v>
                </c:pt>
                <c:pt idx="51">
                  <c:v>418</c:v>
                </c:pt>
                <c:pt idx="52">
                  <c:v>733</c:v>
                </c:pt>
                <c:pt idx="53">
                  <c:v>173</c:v>
                </c:pt>
                <c:pt idx="54">
                  <c:v>344</c:v>
                </c:pt>
                <c:pt idx="55">
                  <c:v>271</c:v>
                </c:pt>
                <c:pt idx="56">
                  <c:v>179</c:v>
                </c:pt>
                <c:pt idx="57">
                  <c:v>719</c:v>
                </c:pt>
                <c:pt idx="58">
                  <c:v>34</c:v>
                </c:pt>
                <c:pt idx="59">
                  <c:v>659</c:v>
                </c:pt>
                <c:pt idx="60">
                  <c:v>339</c:v>
                </c:pt>
                <c:pt idx="61">
                  <c:v>628</c:v>
                </c:pt>
                <c:pt idx="62">
                  <c:v>627</c:v>
                </c:pt>
                <c:pt idx="63">
                  <c:v>347</c:v>
                </c:pt>
                <c:pt idx="64">
                  <c:v>282</c:v>
                </c:pt>
                <c:pt idx="65">
                  <c:v>482</c:v>
                </c:pt>
                <c:pt idx="66">
                  <c:v>807</c:v>
                </c:pt>
                <c:pt idx="67">
                  <c:v>177</c:v>
                </c:pt>
                <c:pt idx="68">
                  <c:v>287</c:v>
                </c:pt>
                <c:pt idx="69">
                  <c:v>563</c:v>
                </c:pt>
                <c:pt idx="70">
                  <c:v>202</c:v>
                </c:pt>
                <c:pt idx="71">
                  <c:v>199</c:v>
                </c:pt>
                <c:pt idx="72">
                  <c:v>760</c:v>
                </c:pt>
                <c:pt idx="73">
                  <c:v>530</c:v>
                </c:pt>
                <c:pt idx="74">
                  <c:v>465</c:v>
                </c:pt>
                <c:pt idx="75">
                  <c:v>92</c:v>
                </c:pt>
                <c:pt idx="76">
                  <c:v>119</c:v>
                </c:pt>
                <c:pt idx="77">
                  <c:v>323</c:v>
                </c:pt>
                <c:pt idx="78">
                  <c:v>170</c:v>
                </c:pt>
                <c:pt idx="79">
                  <c:v>703</c:v>
                </c:pt>
                <c:pt idx="80">
                  <c:v>217</c:v>
                </c:pt>
                <c:pt idx="81">
                  <c:v>576</c:v>
                </c:pt>
                <c:pt idx="82">
                  <c:v>350</c:v>
                </c:pt>
                <c:pt idx="83">
                  <c:v>759</c:v>
                </c:pt>
                <c:pt idx="84">
                  <c:v>372</c:v>
                </c:pt>
                <c:pt idx="85">
                  <c:v>862</c:v>
                </c:pt>
                <c:pt idx="86">
                  <c:v>902</c:v>
                </c:pt>
                <c:pt idx="87">
                  <c:v>398</c:v>
                </c:pt>
                <c:pt idx="88">
                  <c:v>276</c:v>
                </c:pt>
                <c:pt idx="89">
                  <c:v>630</c:v>
                </c:pt>
                <c:pt idx="90">
                  <c:v>182</c:v>
                </c:pt>
                <c:pt idx="91">
                  <c:v>414</c:v>
                </c:pt>
              </c:numCache>
            </c:numRef>
          </c:xVal>
          <c:yVal>
            <c:numRef>
              <c:f>'[1]Figs.23 all humtarg'!$G$820:$G$911</c:f>
              <c:numCache>
                <c:formatCode>General</c:formatCode>
                <c:ptCount val="92"/>
                <c:pt idx="0">
                  <c:v>99.093000000000004</c:v>
                </c:pt>
                <c:pt idx="1">
                  <c:v>98.105999999999995</c:v>
                </c:pt>
                <c:pt idx="2">
                  <c:v>93.835999999999999</c:v>
                </c:pt>
                <c:pt idx="3">
                  <c:v>61.110999999999997</c:v>
                </c:pt>
                <c:pt idx="4">
                  <c:v>46.4</c:v>
                </c:pt>
                <c:pt idx="5">
                  <c:v>86.200999999999993</c:v>
                </c:pt>
                <c:pt idx="6">
                  <c:v>89.495999999999995</c:v>
                </c:pt>
                <c:pt idx="7">
                  <c:v>87.632000000000005</c:v>
                </c:pt>
                <c:pt idx="8">
                  <c:v>69.117999999999995</c:v>
                </c:pt>
                <c:pt idx="9">
                  <c:v>87.5</c:v>
                </c:pt>
                <c:pt idx="10">
                  <c:v>93.75</c:v>
                </c:pt>
                <c:pt idx="11">
                  <c:v>96.813999999999993</c:v>
                </c:pt>
                <c:pt idx="12">
                  <c:v>90.718000000000004</c:v>
                </c:pt>
                <c:pt idx="13">
                  <c:v>90.789000000000001</c:v>
                </c:pt>
                <c:pt idx="14">
                  <c:v>94.078999999999994</c:v>
                </c:pt>
                <c:pt idx="15">
                  <c:v>82.298000000000002</c:v>
                </c:pt>
                <c:pt idx="16">
                  <c:v>72.114999999999995</c:v>
                </c:pt>
                <c:pt idx="17">
                  <c:v>90.701999999999998</c:v>
                </c:pt>
                <c:pt idx="18">
                  <c:v>89.492999999999995</c:v>
                </c:pt>
                <c:pt idx="19">
                  <c:v>84.122</c:v>
                </c:pt>
                <c:pt idx="20">
                  <c:v>91.716999999999999</c:v>
                </c:pt>
                <c:pt idx="21">
                  <c:v>97.569000000000003</c:v>
                </c:pt>
                <c:pt idx="22">
                  <c:v>96.453999999999994</c:v>
                </c:pt>
                <c:pt idx="23">
                  <c:v>50.473999999999997</c:v>
                </c:pt>
                <c:pt idx="24">
                  <c:v>95.652000000000001</c:v>
                </c:pt>
                <c:pt idx="25">
                  <c:v>95.481999999999999</c:v>
                </c:pt>
                <c:pt idx="26">
                  <c:v>77.710999999999999</c:v>
                </c:pt>
                <c:pt idx="27">
                  <c:v>93.284000000000006</c:v>
                </c:pt>
                <c:pt idx="28">
                  <c:v>95.716999999999999</c:v>
                </c:pt>
                <c:pt idx="29">
                  <c:v>96.597999999999999</c:v>
                </c:pt>
                <c:pt idx="30">
                  <c:v>93.164000000000001</c:v>
                </c:pt>
                <c:pt idx="31">
                  <c:v>90.26</c:v>
                </c:pt>
                <c:pt idx="32">
                  <c:v>99.061000000000007</c:v>
                </c:pt>
                <c:pt idx="33">
                  <c:v>99.061999999999998</c:v>
                </c:pt>
                <c:pt idx="34">
                  <c:v>97.135000000000005</c:v>
                </c:pt>
                <c:pt idx="35">
                  <c:v>92.981999999999999</c:v>
                </c:pt>
                <c:pt idx="36">
                  <c:v>92.656999999999996</c:v>
                </c:pt>
                <c:pt idx="37">
                  <c:v>87.09</c:v>
                </c:pt>
                <c:pt idx="38">
                  <c:v>98.076999999999998</c:v>
                </c:pt>
                <c:pt idx="39">
                  <c:v>93.9</c:v>
                </c:pt>
                <c:pt idx="40">
                  <c:v>88.724999999999994</c:v>
                </c:pt>
                <c:pt idx="41">
                  <c:v>94.254999999999995</c:v>
                </c:pt>
                <c:pt idx="42">
                  <c:v>83.585999999999999</c:v>
                </c:pt>
                <c:pt idx="43">
                  <c:v>95.122</c:v>
                </c:pt>
                <c:pt idx="44">
                  <c:v>80.225999999999999</c:v>
                </c:pt>
                <c:pt idx="45">
                  <c:v>79.613</c:v>
                </c:pt>
                <c:pt idx="46">
                  <c:v>94.903000000000006</c:v>
                </c:pt>
                <c:pt idx="47">
                  <c:v>86.956999999999994</c:v>
                </c:pt>
                <c:pt idx="48">
                  <c:v>96.638999999999996</c:v>
                </c:pt>
                <c:pt idx="49">
                  <c:v>98.468999999999994</c:v>
                </c:pt>
                <c:pt idx="50">
                  <c:v>90.385000000000005</c:v>
                </c:pt>
                <c:pt idx="51">
                  <c:v>96.787999999999997</c:v>
                </c:pt>
                <c:pt idx="52">
                  <c:v>77.632000000000005</c:v>
                </c:pt>
                <c:pt idx="53">
                  <c:v>99.504999999999995</c:v>
                </c:pt>
                <c:pt idx="54">
                  <c:v>82.566000000000003</c:v>
                </c:pt>
                <c:pt idx="55">
                  <c:v>98.897000000000006</c:v>
                </c:pt>
                <c:pt idx="56">
                  <c:v>89.831000000000003</c:v>
                </c:pt>
                <c:pt idx="57">
                  <c:v>91.097999999999999</c:v>
                </c:pt>
                <c:pt idx="58">
                  <c:v>99.073999999999998</c:v>
                </c:pt>
                <c:pt idx="59">
                  <c:v>96.704999999999998</c:v>
                </c:pt>
                <c:pt idx="60">
                  <c:v>92.323999999999998</c:v>
                </c:pt>
                <c:pt idx="61">
                  <c:v>85.902000000000001</c:v>
                </c:pt>
                <c:pt idx="62">
                  <c:v>96</c:v>
                </c:pt>
                <c:pt idx="63">
                  <c:v>88.587000000000003</c:v>
                </c:pt>
                <c:pt idx="64">
                  <c:v>95.07</c:v>
                </c:pt>
                <c:pt idx="65">
                  <c:v>93.593999999999994</c:v>
                </c:pt>
                <c:pt idx="66">
                  <c:v>96.840999999999994</c:v>
                </c:pt>
                <c:pt idx="67">
                  <c:v>88.596000000000004</c:v>
                </c:pt>
                <c:pt idx="68">
                  <c:v>93.263999999999996</c:v>
                </c:pt>
                <c:pt idx="69">
                  <c:v>91.489000000000004</c:v>
                </c:pt>
                <c:pt idx="70">
                  <c:v>96.774000000000001</c:v>
                </c:pt>
                <c:pt idx="71">
                  <c:v>97.546000000000006</c:v>
                </c:pt>
                <c:pt idx="72">
                  <c:v>90.475999999999999</c:v>
                </c:pt>
                <c:pt idx="73">
                  <c:v>97.662000000000006</c:v>
                </c:pt>
                <c:pt idx="74">
                  <c:v>95.561000000000007</c:v>
                </c:pt>
                <c:pt idx="75">
                  <c:v>92.924999999999997</c:v>
                </c:pt>
                <c:pt idx="76">
                  <c:v>97.320999999999998</c:v>
                </c:pt>
                <c:pt idx="77">
                  <c:v>74.388000000000005</c:v>
                </c:pt>
                <c:pt idx="78">
                  <c:v>90.608000000000004</c:v>
                </c:pt>
                <c:pt idx="79">
                  <c:v>85.992999999999995</c:v>
                </c:pt>
                <c:pt idx="80">
                  <c:v>79.647000000000006</c:v>
                </c:pt>
                <c:pt idx="81">
                  <c:v>92.688999999999993</c:v>
                </c:pt>
                <c:pt idx="82">
                  <c:v>73.736000000000004</c:v>
                </c:pt>
                <c:pt idx="83">
                  <c:v>90.459000000000003</c:v>
                </c:pt>
                <c:pt idx="84">
                  <c:v>71.759</c:v>
                </c:pt>
                <c:pt idx="85">
                  <c:v>84.51</c:v>
                </c:pt>
                <c:pt idx="86">
                  <c:v>79.385999999999996</c:v>
                </c:pt>
                <c:pt idx="87">
                  <c:v>77.128</c:v>
                </c:pt>
                <c:pt idx="88">
                  <c:v>83.876000000000005</c:v>
                </c:pt>
                <c:pt idx="89">
                  <c:v>97.134</c:v>
                </c:pt>
                <c:pt idx="90">
                  <c:v>97.289000000000001</c:v>
                </c:pt>
                <c:pt idx="91">
                  <c:v>92.64</c:v>
                </c:pt>
              </c:numCache>
            </c:numRef>
          </c:yVal>
          <c:smooth val="0"/>
          <c:extLst>
            <c:ext xmlns:c16="http://schemas.microsoft.com/office/drawing/2014/chart" uri="{C3380CC4-5D6E-409C-BE32-E72D297353CC}">
              <c16:uniqueId val="{00000009-CBE1-0849-9337-C5ADAD67905F}"/>
            </c:ext>
          </c:extLst>
        </c:ser>
        <c:ser>
          <c:idx val="16"/>
          <c:order val="15"/>
          <c:tx>
            <c:v>CASP14 w/o g427</c:v>
          </c:tx>
          <c:spPr>
            <a:ln w="28575">
              <a:noFill/>
            </a:ln>
          </c:spPr>
          <c:marker>
            <c:symbol val="none"/>
          </c:marker>
          <c:xVal>
            <c:numRef>
              <c:f>'[1]Figs.23 all humtarg'!$C$820:$C$911</c:f>
              <c:numCache>
                <c:formatCode>General</c:formatCode>
                <c:ptCount val="92"/>
                <c:pt idx="0">
                  <c:v>189</c:v>
                </c:pt>
                <c:pt idx="1">
                  <c:v>367</c:v>
                </c:pt>
                <c:pt idx="2">
                  <c:v>310</c:v>
                </c:pt>
                <c:pt idx="3">
                  <c:v>699</c:v>
                </c:pt>
                <c:pt idx="4">
                  <c:v>761</c:v>
                </c:pt>
                <c:pt idx="5">
                  <c:v>648</c:v>
                </c:pt>
                <c:pt idx="6">
                  <c:v>473</c:v>
                </c:pt>
                <c:pt idx="7">
                  <c:v>692</c:v>
                </c:pt>
                <c:pt idx="8">
                  <c:v>351</c:v>
                </c:pt>
                <c:pt idx="9">
                  <c:v>694</c:v>
                </c:pt>
                <c:pt idx="10">
                  <c:v>225</c:v>
                </c:pt>
                <c:pt idx="11">
                  <c:v>572</c:v>
                </c:pt>
                <c:pt idx="12">
                  <c:v>911</c:v>
                </c:pt>
                <c:pt idx="13">
                  <c:v>750</c:v>
                </c:pt>
                <c:pt idx="14">
                  <c:v>531</c:v>
                </c:pt>
                <c:pt idx="15">
                  <c:v>865</c:v>
                </c:pt>
                <c:pt idx="16">
                  <c:v>817</c:v>
                </c:pt>
                <c:pt idx="17">
                  <c:v>782</c:v>
                </c:pt>
                <c:pt idx="18">
                  <c:v>908</c:v>
                </c:pt>
                <c:pt idx="19">
                  <c:v>677</c:v>
                </c:pt>
                <c:pt idx="20">
                  <c:v>537</c:v>
                </c:pt>
                <c:pt idx="21">
                  <c:v>562</c:v>
                </c:pt>
                <c:pt idx="22">
                  <c:v>476</c:v>
                </c:pt>
                <c:pt idx="23">
                  <c:v>652</c:v>
                </c:pt>
                <c:pt idx="24">
                  <c:v>498</c:v>
                </c:pt>
                <c:pt idx="25">
                  <c:v>488</c:v>
                </c:pt>
                <c:pt idx="26">
                  <c:v>816</c:v>
                </c:pt>
                <c:pt idx="27">
                  <c:v>714</c:v>
                </c:pt>
                <c:pt idx="28">
                  <c:v>269</c:v>
                </c:pt>
                <c:pt idx="29">
                  <c:v>186</c:v>
                </c:pt>
                <c:pt idx="30">
                  <c:v>61</c:v>
                </c:pt>
                <c:pt idx="31">
                  <c:v>42</c:v>
                </c:pt>
                <c:pt idx="32">
                  <c:v>442</c:v>
                </c:pt>
                <c:pt idx="33">
                  <c:v>609</c:v>
                </c:pt>
                <c:pt idx="34">
                  <c:v>866</c:v>
                </c:pt>
                <c:pt idx="35">
                  <c:v>708</c:v>
                </c:pt>
                <c:pt idx="36">
                  <c:v>528</c:v>
                </c:pt>
                <c:pt idx="37">
                  <c:v>834</c:v>
                </c:pt>
                <c:pt idx="38">
                  <c:v>321</c:v>
                </c:pt>
                <c:pt idx="39">
                  <c:v>139</c:v>
                </c:pt>
                <c:pt idx="40">
                  <c:v>736</c:v>
                </c:pt>
                <c:pt idx="41">
                  <c:v>796</c:v>
                </c:pt>
                <c:pt idx="42">
                  <c:v>716</c:v>
                </c:pt>
                <c:pt idx="43">
                  <c:v>423</c:v>
                </c:pt>
                <c:pt idx="44">
                  <c:v>810</c:v>
                </c:pt>
                <c:pt idx="45">
                  <c:v>848</c:v>
                </c:pt>
                <c:pt idx="46">
                  <c:v>385</c:v>
                </c:pt>
                <c:pt idx="47">
                  <c:v>682</c:v>
                </c:pt>
                <c:pt idx="48">
                  <c:v>798</c:v>
                </c:pt>
                <c:pt idx="49">
                  <c:v>507</c:v>
                </c:pt>
                <c:pt idx="50">
                  <c:v>584</c:v>
                </c:pt>
                <c:pt idx="51">
                  <c:v>418</c:v>
                </c:pt>
                <c:pt idx="52">
                  <c:v>733</c:v>
                </c:pt>
                <c:pt idx="53">
                  <c:v>173</c:v>
                </c:pt>
                <c:pt idx="54">
                  <c:v>344</c:v>
                </c:pt>
                <c:pt idx="55">
                  <c:v>271</c:v>
                </c:pt>
                <c:pt idx="56">
                  <c:v>179</c:v>
                </c:pt>
                <c:pt idx="57">
                  <c:v>719</c:v>
                </c:pt>
                <c:pt idx="58">
                  <c:v>34</c:v>
                </c:pt>
                <c:pt idx="59">
                  <c:v>659</c:v>
                </c:pt>
                <c:pt idx="60">
                  <c:v>339</c:v>
                </c:pt>
                <c:pt idx="61">
                  <c:v>628</c:v>
                </c:pt>
                <c:pt idx="62">
                  <c:v>627</c:v>
                </c:pt>
                <c:pt idx="63">
                  <c:v>347</c:v>
                </c:pt>
                <c:pt idx="64">
                  <c:v>282</c:v>
                </c:pt>
                <c:pt idx="65">
                  <c:v>482</c:v>
                </c:pt>
                <c:pt idx="66">
                  <c:v>807</c:v>
                </c:pt>
                <c:pt idx="67">
                  <c:v>177</c:v>
                </c:pt>
                <c:pt idx="68">
                  <c:v>287</c:v>
                </c:pt>
                <c:pt idx="69">
                  <c:v>563</c:v>
                </c:pt>
                <c:pt idx="70">
                  <c:v>202</c:v>
                </c:pt>
                <c:pt idx="71">
                  <c:v>199</c:v>
                </c:pt>
                <c:pt idx="72">
                  <c:v>760</c:v>
                </c:pt>
                <c:pt idx="73">
                  <c:v>530</c:v>
                </c:pt>
                <c:pt idx="74">
                  <c:v>465</c:v>
                </c:pt>
                <c:pt idx="75">
                  <c:v>92</c:v>
                </c:pt>
                <c:pt idx="76">
                  <c:v>119</c:v>
                </c:pt>
                <c:pt idx="77">
                  <c:v>323</c:v>
                </c:pt>
                <c:pt idx="78">
                  <c:v>170</c:v>
                </c:pt>
                <c:pt idx="79">
                  <c:v>703</c:v>
                </c:pt>
                <c:pt idx="80">
                  <c:v>217</c:v>
                </c:pt>
                <c:pt idx="81">
                  <c:v>576</c:v>
                </c:pt>
                <c:pt idx="82">
                  <c:v>350</c:v>
                </c:pt>
                <c:pt idx="83">
                  <c:v>759</c:v>
                </c:pt>
                <c:pt idx="84">
                  <c:v>372</c:v>
                </c:pt>
                <c:pt idx="85">
                  <c:v>862</c:v>
                </c:pt>
                <c:pt idx="86">
                  <c:v>902</c:v>
                </c:pt>
                <c:pt idx="87">
                  <c:v>398</c:v>
                </c:pt>
                <c:pt idx="88">
                  <c:v>276</c:v>
                </c:pt>
                <c:pt idx="89">
                  <c:v>630</c:v>
                </c:pt>
                <c:pt idx="90">
                  <c:v>182</c:v>
                </c:pt>
                <c:pt idx="91">
                  <c:v>414</c:v>
                </c:pt>
              </c:numCache>
            </c:numRef>
          </c:xVal>
          <c:yVal>
            <c:numRef>
              <c:f>'[1]Figs.23 all humtarg'!$S$820:$S$911</c:f>
              <c:numCache>
                <c:formatCode>General</c:formatCode>
                <c:ptCount val="92"/>
                <c:pt idx="0">
                  <c:v>84.584999999999994</c:v>
                </c:pt>
                <c:pt idx="1">
                  <c:v>81.566000000000003</c:v>
                </c:pt>
                <c:pt idx="2">
                  <c:v>80.137</c:v>
                </c:pt>
                <c:pt idx="3">
                  <c:v>56.313000000000002</c:v>
                </c:pt>
                <c:pt idx="4">
                  <c:v>46.4</c:v>
                </c:pt>
                <c:pt idx="5">
                  <c:v>78.733999999999995</c:v>
                </c:pt>
                <c:pt idx="6">
                  <c:v>65.126000000000005</c:v>
                </c:pt>
                <c:pt idx="7">
                  <c:v>74.474000000000004</c:v>
                </c:pt>
                <c:pt idx="8">
                  <c:v>62.058999999999997</c:v>
                </c:pt>
                <c:pt idx="9">
                  <c:v>75.5</c:v>
                </c:pt>
                <c:pt idx="10">
                  <c:v>87.34</c:v>
                </c:pt>
                <c:pt idx="11">
                  <c:v>90.686000000000007</c:v>
                </c:pt>
                <c:pt idx="12">
                  <c:v>63.119</c:v>
                </c:pt>
                <c:pt idx="13">
                  <c:v>45.174999999999997</c:v>
                </c:pt>
                <c:pt idx="14">
                  <c:v>74.671000000000006</c:v>
                </c:pt>
                <c:pt idx="15">
                  <c:v>69.099000000000004</c:v>
                </c:pt>
                <c:pt idx="16">
                  <c:v>47.308</c:v>
                </c:pt>
                <c:pt idx="17">
                  <c:v>65.495999999999995</c:v>
                </c:pt>
                <c:pt idx="18">
                  <c:v>61.957000000000001</c:v>
                </c:pt>
                <c:pt idx="19">
                  <c:v>64.02</c:v>
                </c:pt>
                <c:pt idx="20">
                  <c:v>78.313000000000002</c:v>
                </c:pt>
                <c:pt idx="21">
                  <c:v>80.903000000000006</c:v>
                </c:pt>
                <c:pt idx="22">
                  <c:v>82.801000000000002</c:v>
                </c:pt>
                <c:pt idx="23">
                  <c:v>38.389000000000003</c:v>
                </c:pt>
                <c:pt idx="24">
                  <c:v>82.608999999999995</c:v>
                </c:pt>
                <c:pt idx="25">
                  <c:v>93.072000000000003</c:v>
                </c:pt>
                <c:pt idx="26">
                  <c:v>77.710999999999999</c:v>
                </c:pt>
                <c:pt idx="27">
                  <c:v>73.320999999999998</c:v>
                </c:pt>
                <c:pt idx="28">
                  <c:v>67.290000000000006</c:v>
                </c:pt>
                <c:pt idx="29">
                  <c:v>84.81</c:v>
                </c:pt>
                <c:pt idx="30">
                  <c:v>90.233999999999995</c:v>
                </c:pt>
                <c:pt idx="31">
                  <c:v>87.754999999999995</c:v>
                </c:pt>
                <c:pt idx="32">
                  <c:v>82.007999999999996</c:v>
                </c:pt>
                <c:pt idx="33">
                  <c:v>89.061999999999998</c:v>
                </c:pt>
                <c:pt idx="34">
                  <c:v>58.524000000000001</c:v>
                </c:pt>
                <c:pt idx="35">
                  <c:v>80.117000000000004</c:v>
                </c:pt>
                <c:pt idx="36">
                  <c:v>86.537999999999997</c:v>
                </c:pt>
                <c:pt idx="37">
                  <c:v>81.966999999999999</c:v>
                </c:pt>
                <c:pt idx="38">
                  <c:v>65.236999999999995</c:v>
                </c:pt>
                <c:pt idx="39">
                  <c:v>89.227999999999994</c:v>
                </c:pt>
                <c:pt idx="40">
                  <c:v>85.539000000000001</c:v>
                </c:pt>
                <c:pt idx="41">
                  <c:v>87.111999999999995</c:v>
                </c:pt>
                <c:pt idx="42">
                  <c:v>67.34</c:v>
                </c:pt>
                <c:pt idx="43">
                  <c:v>74.796999999999997</c:v>
                </c:pt>
                <c:pt idx="44">
                  <c:v>53.825000000000003</c:v>
                </c:pt>
                <c:pt idx="45">
                  <c:v>53.320999999999998</c:v>
                </c:pt>
                <c:pt idx="46">
                  <c:v>81.552999999999997</c:v>
                </c:pt>
                <c:pt idx="47">
                  <c:v>42.935000000000002</c:v>
                </c:pt>
                <c:pt idx="48">
                  <c:v>91.596999999999994</c:v>
                </c:pt>
                <c:pt idx="49">
                  <c:v>96.173000000000002</c:v>
                </c:pt>
                <c:pt idx="50">
                  <c:v>62.67</c:v>
                </c:pt>
                <c:pt idx="51">
                  <c:v>61.173000000000002</c:v>
                </c:pt>
                <c:pt idx="52">
                  <c:v>42.104999999999997</c:v>
                </c:pt>
                <c:pt idx="53">
                  <c:v>91.584000000000003</c:v>
                </c:pt>
                <c:pt idx="54">
                  <c:v>81.578999999999994</c:v>
                </c:pt>
                <c:pt idx="55">
                  <c:v>90.808999999999997</c:v>
                </c:pt>
                <c:pt idx="56">
                  <c:v>89.831000000000003</c:v>
                </c:pt>
                <c:pt idx="57">
                  <c:v>60.606000000000002</c:v>
                </c:pt>
                <c:pt idx="58">
                  <c:v>91.064999999999998</c:v>
                </c:pt>
                <c:pt idx="59">
                  <c:v>85.659000000000006</c:v>
                </c:pt>
                <c:pt idx="60">
                  <c:v>73.614000000000004</c:v>
                </c:pt>
                <c:pt idx="61">
                  <c:v>43.796999999999997</c:v>
                </c:pt>
                <c:pt idx="62">
                  <c:v>74.667000000000002</c:v>
                </c:pt>
                <c:pt idx="63">
                  <c:v>88.043000000000006</c:v>
                </c:pt>
                <c:pt idx="64">
                  <c:v>93.662000000000006</c:v>
                </c:pt>
                <c:pt idx="65">
                  <c:v>63.594000000000001</c:v>
                </c:pt>
                <c:pt idx="66">
                  <c:v>82.691999999999993</c:v>
                </c:pt>
                <c:pt idx="67">
                  <c:v>87.718999999999994</c:v>
                </c:pt>
                <c:pt idx="68">
                  <c:v>87.176000000000002</c:v>
                </c:pt>
                <c:pt idx="69">
                  <c:v>80.186000000000007</c:v>
                </c:pt>
                <c:pt idx="70">
                  <c:v>86.022000000000006</c:v>
                </c:pt>
                <c:pt idx="71">
                  <c:v>71.816999999999993</c:v>
                </c:pt>
                <c:pt idx="72">
                  <c:v>68.122</c:v>
                </c:pt>
                <c:pt idx="73">
                  <c:v>82.194000000000003</c:v>
                </c:pt>
                <c:pt idx="74">
                  <c:v>86.215000000000003</c:v>
                </c:pt>
                <c:pt idx="75">
                  <c:v>84.197999999999993</c:v>
                </c:pt>
                <c:pt idx="76">
                  <c:v>94.195999999999998</c:v>
                </c:pt>
                <c:pt idx="77">
                  <c:v>64.489999999999995</c:v>
                </c:pt>
                <c:pt idx="78">
                  <c:v>82.734999999999999</c:v>
                </c:pt>
                <c:pt idx="79">
                  <c:v>81.028000000000006</c:v>
                </c:pt>
                <c:pt idx="80">
                  <c:v>56.478999999999999</c:v>
                </c:pt>
                <c:pt idx="81">
                  <c:v>69.575000000000003</c:v>
                </c:pt>
                <c:pt idx="82">
                  <c:v>56.859000000000002</c:v>
                </c:pt>
                <c:pt idx="83">
                  <c:v>89.01</c:v>
                </c:pt>
                <c:pt idx="84">
                  <c:v>54.744999999999997</c:v>
                </c:pt>
                <c:pt idx="85">
                  <c:v>77.156999999999996</c:v>
                </c:pt>
                <c:pt idx="86">
                  <c:v>72.221999999999994</c:v>
                </c:pt>
                <c:pt idx="87">
                  <c:v>60.112000000000002</c:v>
                </c:pt>
                <c:pt idx="88">
                  <c:v>77.959000000000003</c:v>
                </c:pt>
                <c:pt idx="89">
                  <c:v>79.777000000000001</c:v>
                </c:pt>
                <c:pt idx="90">
                  <c:v>97.289000000000001</c:v>
                </c:pt>
                <c:pt idx="91">
                  <c:v>79.206000000000003</c:v>
                </c:pt>
              </c:numCache>
            </c:numRef>
          </c:yVal>
          <c:smooth val="0"/>
          <c:extLst>
            <c:ext xmlns:c16="http://schemas.microsoft.com/office/drawing/2014/chart" uri="{C3380CC4-5D6E-409C-BE32-E72D297353CC}">
              <c16:uniqueId val="{0000000A-CBE1-0849-9337-C5ADAD67905F}"/>
            </c:ext>
          </c:extLst>
        </c:ser>
        <c:dLbls>
          <c:showLegendKey val="0"/>
          <c:showVal val="0"/>
          <c:showCatName val="0"/>
          <c:showSerName val="0"/>
          <c:showPercent val="0"/>
          <c:showBubbleSize val="0"/>
        </c:dLbls>
        <c:axId val="175191168"/>
        <c:axId val="175193088"/>
        <c:extLst>
          <c:ext xmlns:c15="http://schemas.microsoft.com/office/drawing/2012/chart" uri="{02D57815-91ED-43cb-92C2-25804820EDAC}">
            <c15:filteredScatterSeries>
              <c15:ser>
                <c:idx val="1"/>
                <c:order val="1"/>
                <c:tx>
                  <c:strRef>
                    <c:extLst>
                      <c:ext uri="{02D57815-91ED-43cb-92C2-25804820EDAC}">
                        <c15:formulaRef>
                          <c15:sqref>'[1]Figs.23 all humtarg'!$E$40</c15:sqref>
                        </c15:formulaRef>
                      </c:ext>
                    </c:extLst>
                    <c:strCache>
                      <c:ptCount val="1"/>
                      <c:pt idx="0">
                        <c:v>CASP2</c:v>
                      </c:pt>
                    </c:strCache>
                  </c:strRef>
                </c:tx>
                <c:spPr>
                  <a:ln w="28575">
                    <a:noFill/>
                  </a:ln>
                </c:spPr>
                <c:marker>
                  <c:symbol val="none"/>
                </c:marker>
                <c:trendline>
                  <c:name>CASP2</c:name>
                  <c:spPr>
                    <a:ln w="12700">
                      <a:solidFill>
                        <a:srgbClr val="FF0000"/>
                      </a:solidFill>
                      <a:prstDash val="solid"/>
                    </a:ln>
                  </c:spPr>
                  <c:trendlineType val="linear"/>
                  <c:dispRSqr val="0"/>
                  <c:dispEq val="0"/>
                </c:trendline>
                <c:xVal>
                  <c:numRef>
                    <c:extLst>
                      <c:ext uri="{02D57815-91ED-43cb-92C2-25804820EDAC}">
                        <c15:formulaRef>
                          <c15:sqref>'[1]Figs.23 all humtarg'!$C$25:$C$45</c15:sqref>
                        </c15:formulaRef>
                      </c:ext>
                    </c:extLst>
                    <c:numCache>
                      <c:formatCode>General</c:formatCode>
                      <c:ptCount val="21"/>
                      <c:pt idx="0">
                        <c:v>77</c:v>
                      </c:pt>
                      <c:pt idx="1">
                        <c:v>218</c:v>
                      </c:pt>
                      <c:pt idx="2">
                        <c:v>841</c:v>
                      </c:pt>
                      <c:pt idx="3">
                        <c:v>36</c:v>
                      </c:pt>
                      <c:pt idx="4">
                        <c:v>291</c:v>
                      </c:pt>
                      <c:pt idx="5">
                        <c:v>126</c:v>
                      </c:pt>
                      <c:pt idx="6">
                        <c:v>913</c:v>
                      </c:pt>
                      <c:pt idx="7">
                        <c:v>891</c:v>
                      </c:pt>
                      <c:pt idx="8">
                        <c:v>739</c:v>
                      </c:pt>
                      <c:pt idx="9">
                        <c:v>899</c:v>
                      </c:pt>
                      <c:pt idx="10">
                        <c:v>2</c:v>
                      </c:pt>
                      <c:pt idx="11">
                        <c:v>667</c:v>
                      </c:pt>
                      <c:pt idx="12">
                        <c:v>686</c:v>
                      </c:pt>
                      <c:pt idx="13">
                        <c:v>64</c:v>
                      </c:pt>
                      <c:pt idx="14">
                        <c:v>298</c:v>
                      </c:pt>
                      <c:pt idx="15">
                        <c:v>70</c:v>
                      </c:pt>
                      <c:pt idx="16">
                        <c:v>437</c:v>
                      </c:pt>
                      <c:pt idx="17">
                        <c:v>863</c:v>
                      </c:pt>
                      <c:pt idx="18">
                        <c:v>732</c:v>
                      </c:pt>
                      <c:pt idx="19">
                        <c:v>635</c:v>
                      </c:pt>
                      <c:pt idx="20">
                        <c:v>814</c:v>
                      </c:pt>
                    </c:numCache>
                  </c:numRef>
                </c:xVal>
                <c:yVal>
                  <c:numRef>
                    <c:extLst>
                      <c:ext uri="{02D57815-91ED-43cb-92C2-25804820EDAC}">
                        <c15:formulaRef>
                          <c15:sqref>'[1]Figs.23 all humtarg'!$G$25:$G$45</c15:sqref>
                        </c15:formulaRef>
                      </c:ext>
                    </c:extLst>
                    <c:numCache>
                      <c:formatCode>General</c:formatCode>
                      <c:ptCount val="21"/>
                      <c:pt idx="0">
                        <c:v>83.6</c:v>
                      </c:pt>
                      <c:pt idx="1">
                        <c:v>53.45</c:v>
                      </c:pt>
                      <c:pt idx="2">
                        <c:v>32.69</c:v>
                      </c:pt>
                      <c:pt idx="3">
                        <c:v>86.36</c:v>
                      </c:pt>
                      <c:pt idx="4">
                        <c:v>56.58</c:v>
                      </c:pt>
                      <c:pt idx="5">
                        <c:v>83.8</c:v>
                      </c:pt>
                      <c:pt idx="6">
                        <c:v>7.29</c:v>
                      </c:pt>
                      <c:pt idx="7">
                        <c:v>34.21</c:v>
                      </c:pt>
                      <c:pt idx="8">
                        <c:v>37.799999999999997</c:v>
                      </c:pt>
                      <c:pt idx="9">
                        <c:v>12.9</c:v>
                      </c:pt>
                      <c:pt idx="10">
                        <c:v>99.66</c:v>
                      </c:pt>
                      <c:pt idx="11">
                        <c:v>23.08</c:v>
                      </c:pt>
                      <c:pt idx="12">
                        <c:v>6.66</c:v>
                      </c:pt>
                      <c:pt idx="13">
                        <c:v>81.41</c:v>
                      </c:pt>
                      <c:pt idx="14">
                        <c:v>32.380000000000003</c:v>
                      </c:pt>
                      <c:pt idx="15">
                        <c:v>78.64</c:v>
                      </c:pt>
                      <c:pt idx="16">
                        <c:v>53.63</c:v>
                      </c:pt>
                      <c:pt idx="17">
                        <c:v>29.34</c:v>
                      </c:pt>
                      <c:pt idx="18">
                        <c:v>27.31</c:v>
                      </c:pt>
                      <c:pt idx="19">
                        <c:v>30.92</c:v>
                      </c:pt>
                      <c:pt idx="20">
                        <c:v>47.12</c:v>
                      </c:pt>
                    </c:numCache>
                  </c:numRef>
                </c:yVal>
                <c:smooth val="0"/>
                <c:extLst>
                  <c:ext xmlns:c16="http://schemas.microsoft.com/office/drawing/2014/chart" uri="{C3380CC4-5D6E-409C-BE32-E72D297353CC}">
                    <c16:uniqueId val="{0000000C-CBE1-0849-9337-C5ADAD67905F}"/>
                  </c:ext>
                </c:extLst>
              </c15:ser>
            </c15:filteredScatterSeries>
            <c15:filteredScatterSeries>
              <c15:ser>
                <c:idx val="2"/>
                <c:order val="2"/>
                <c:tx>
                  <c:strRef>
                    <c:extLst xmlns:c15="http://schemas.microsoft.com/office/drawing/2012/chart">
                      <c:ext xmlns:c15="http://schemas.microsoft.com/office/drawing/2012/chart" uri="{02D57815-91ED-43cb-92C2-25804820EDAC}">
                        <c15:formulaRef>
                          <c15:sqref>'[1]Figs.23 all humtarg'!$E$46</c15:sqref>
                        </c15:formulaRef>
                      </c:ext>
                    </c:extLst>
                    <c:strCache>
                      <c:ptCount val="1"/>
                      <c:pt idx="0">
                        <c:v>CASP3</c:v>
                      </c:pt>
                    </c:strCache>
                  </c:strRef>
                </c:tx>
                <c:spPr>
                  <a:ln w="28575">
                    <a:noFill/>
                  </a:ln>
                </c:spPr>
                <c:marker>
                  <c:symbol val="none"/>
                </c:marker>
                <c:trendline>
                  <c:name>CASP3</c:name>
                  <c:spPr>
                    <a:ln w="12700">
                      <a:solidFill>
                        <a:schemeClr val="accent6">
                          <a:lumMod val="75000"/>
                        </a:schemeClr>
                      </a:solidFill>
                      <a:prstDash val="solid"/>
                    </a:ln>
                  </c:spPr>
                  <c:trendlineType val="linear"/>
                  <c:dispRSqr val="0"/>
                  <c:dispEq val="0"/>
                </c:trendline>
                <c:xVal>
                  <c:numRef>
                    <c:extLst xmlns:c15="http://schemas.microsoft.com/office/drawing/2012/chart">
                      <c:ext xmlns:c15="http://schemas.microsoft.com/office/drawing/2012/chart" uri="{02D57815-91ED-43cb-92C2-25804820EDAC}">
                        <c15:formulaRef>
                          <c15:sqref>'[1]Figs.23 all humtarg'!$C$46:$C$82</c15:sqref>
                        </c15:formulaRef>
                      </c:ext>
                    </c:extLst>
                    <c:numCache>
                      <c:formatCode>General</c:formatCode>
                      <c:ptCount val="37"/>
                      <c:pt idx="0">
                        <c:v>846</c:v>
                      </c:pt>
                      <c:pt idx="1">
                        <c:v>764</c:v>
                      </c:pt>
                      <c:pt idx="2">
                        <c:v>556</c:v>
                      </c:pt>
                      <c:pt idx="3">
                        <c:v>9</c:v>
                      </c:pt>
                      <c:pt idx="4">
                        <c:v>168</c:v>
                      </c:pt>
                      <c:pt idx="5">
                        <c:v>335</c:v>
                      </c:pt>
                      <c:pt idx="6">
                        <c:v>577</c:v>
                      </c:pt>
                      <c:pt idx="7">
                        <c:v>593</c:v>
                      </c:pt>
                      <c:pt idx="8">
                        <c:v>636</c:v>
                      </c:pt>
                      <c:pt idx="9">
                        <c:v>208</c:v>
                      </c:pt>
                      <c:pt idx="10">
                        <c:v>904</c:v>
                      </c:pt>
                      <c:pt idx="11">
                        <c:v>364</c:v>
                      </c:pt>
                      <c:pt idx="12">
                        <c:v>27</c:v>
                      </c:pt>
                      <c:pt idx="13">
                        <c:v>640</c:v>
                      </c:pt>
                      <c:pt idx="14">
                        <c:v>41</c:v>
                      </c:pt>
                      <c:pt idx="15">
                        <c:v>756</c:v>
                      </c:pt>
                      <c:pt idx="16">
                        <c:v>216</c:v>
                      </c:pt>
                      <c:pt idx="17">
                        <c:v>887</c:v>
                      </c:pt>
                      <c:pt idx="18">
                        <c:v>363</c:v>
                      </c:pt>
                      <c:pt idx="19">
                        <c:v>280</c:v>
                      </c:pt>
                      <c:pt idx="20">
                        <c:v>885</c:v>
                      </c:pt>
                      <c:pt idx="21">
                        <c:v>320</c:v>
                      </c:pt>
                      <c:pt idx="22">
                        <c:v>341</c:v>
                      </c:pt>
                      <c:pt idx="23">
                        <c:v>903</c:v>
                      </c:pt>
                      <c:pt idx="24">
                        <c:v>102</c:v>
                      </c:pt>
                      <c:pt idx="25">
                        <c:v>338</c:v>
                      </c:pt>
                      <c:pt idx="26">
                        <c:v>808</c:v>
                      </c:pt>
                      <c:pt idx="27">
                        <c:v>158</c:v>
                      </c:pt>
                      <c:pt idx="28">
                        <c:v>386</c:v>
                      </c:pt>
                      <c:pt idx="29">
                        <c:v>743</c:v>
                      </c:pt>
                      <c:pt idx="30">
                        <c:v>664</c:v>
                      </c:pt>
                      <c:pt idx="31">
                        <c:v>723</c:v>
                      </c:pt>
                      <c:pt idx="32">
                        <c:v>773</c:v>
                      </c:pt>
                      <c:pt idx="33">
                        <c:v>175</c:v>
                      </c:pt>
                      <c:pt idx="34">
                        <c:v>890</c:v>
                      </c:pt>
                      <c:pt idx="35">
                        <c:v>104</c:v>
                      </c:pt>
                      <c:pt idx="36">
                        <c:v>534</c:v>
                      </c:pt>
                    </c:numCache>
                  </c:numRef>
                </c:xVal>
                <c:yVal>
                  <c:numRef>
                    <c:extLst xmlns:c15="http://schemas.microsoft.com/office/drawing/2012/chart">
                      <c:ext xmlns:c15="http://schemas.microsoft.com/office/drawing/2012/chart" uri="{02D57815-91ED-43cb-92C2-25804820EDAC}">
                        <c15:formulaRef>
                          <c15:sqref>'[1]Figs.23 all humtarg'!$G$46:$G$82</c15:sqref>
                        </c15:formulaRef>
                      </c:ext>
                    </c:extLst>
                    <c:numCache>
                      <c:formatCode>General</c:formatCode>
                      <c:ptCount val="37"/>
                      <c:pt idx="0">
                        <c:v>26.58</c:v>
                      </c:pt>
                      <c:pt idx="1">
                        <c:v>17.690000000000001</c:v>
                      </c:pt>
                      <c:pt idx="2">
                        <c:v>37.19</c:v>
                      </c:pt>
                      <c:pt idx="3">
                        <c:v>94.15</c:v>
                      </c:pt>
                      <c:pt idx="4">
                        <c:v>74.78</c:v>
                      </c:pt>
                      <c:pt idx="5">
                        <c:v>50.66</c:v>
                      </c:pt>
                      <c:pt idx="6">
                        <c:v>20.79</c:v>
                      </c:pt>
                      <c:pt idx="7">
                        <c:v>34.83</c:v>
                      </c:pt>
                      <c:pt idx="8">
                        <c:v>29.33</c:v>
                      </c:pt>
                      <c:pt idx="9">
                        <c:v>77.44</c:v>
                      </c:pt>
                      <c:pt idx="10">
                        <c:v>34.21</c:v>
                      </c:pt>
                      <c:pt idx="11">
                        <c:v>47.2</c:v>
                      </c:pt>
                      <c:pt idx="12">
                        <c:v>90.66</c:v>
                      </c:pt>
                      <c:pt idx="13">
                        <c:v>33.81</c:v>
                      </c:pt>
                      <c:pt idx="14">
                        <c:v>86.75</c:v>
                      </c:pt>
                      <c:pt idx="15">
                        <c:v>46.05</c:v>
                      </c:pt>
                      <c:pt idx="16">
                        <c:v>72.680000000000007</c:v>
                      </c:pt>
                      <c:pt idx="17">
                        <c:v>25.55</c:v>
                      </c:pt>
                      <c:pt idx="18">
                        <c:v>57.77</c:v>
                      </c:pt>
                      <c:pt idx="19">
                        <c:v>79.03</c:v>
                      </c:pt>
                      <c:pt idx="20">
                        <c:v>15.14</c:v>
                      </c:pt>
                      <c:pt idx="21">
                        <c:v>59.05</c:v>
                      </c:pt>
                      <c:pt idx="22">
                        <c:v>59.18</c:v>
                      </c:pt>
                      <c:pt idx="23">
                        <c:v>15.82</c:v>
                      </c:pt>
                      <c:pt idx="24">
                        <c:v>82.29</c:v>
                      </c:pt>
                      <c:pt idx="25">
                        <c:v>48.95</c:v>
                      </c:pt>
                      <c:pt idx="26">
                        <c:v>29.55</c:v>
                      </c:pt>
                      <c:pt idx="27">
                        <c:v>75.349999999999994</c:v>
                      </c:pt>
                      <c:pt idx="28">
                        <c:v>55.8</c:v>
                      </c:pt>
                      <c:pt idx="29">
                        <c:v>40.619999999999997</c:v>
                      </c:pt>
                      <c:pt idx="30">
                        <c:v>41.38</c:v>
                      </c:pt>
                      <c:pt idx="31">
                        <c:v>12.12</c:v>
                      </c:pt>
                      <c:pt idx="32">
                        <c:v>52.81</c:v>
                      </c:pt>
                      <c:pt idx="33">
                        <c:v>69.48</c:v>
                      </c:pt>
                      <c:pt idx="34">
                        <c:v>30.77</c:v>
                      </c:pt>
                      <c:pt idx="35">
                        <c:v>98.33</c:v>
                      </c:pt>
                      <c:pt idx="36">
                        <c:v>15.05</c:v>
                      </c:pt>
                    </c:numCache>
                  </c:numRef>
                </c:yVal>
                <c:smooth val="0"/>
                <c:extLst xmlns:c15="http://schemas.microsoft.com/office/drawing/2012/chart">
                  <c:ext xmlns:c16="http://schemas.microsoft.com/office/drawing/2014/chart" uri="{C3380CC4-5D6E-409C-BE32-E72D297353CC}">
                    <c16:uniqueId val="{0000000E-CBE1-0849-9337-C5ADAD67905F}"/>
                  </c:ext>
                </c:extLst>
              </c15:ser>
            </c15:filteredScatterSeries>
            <c15:filteredScatterSeries>
              <c15:ser>
                <c:idx val="3"/>
                <c:order val="3"/>
                <c:tx>
                  <c:strRef>
                    <c:extLst xmlns:c15="http://schemas.microsoft.com/office/drawing/2012/chart">
                      <c:ext xmlns:c15="http://schemas.microsoft.com/office/drawing/2012/chart" uri="{02D57815-91ED-43cb-92C2-25804820EDAC}">
                        <c15:formulaRef>
                          <c15:sqref>'[1]Figs.23 all humtarg'!$E$83</c15:sqref>
                        </c15:formulaRef>
                      </c:ext>
                    </c:extLst>
                    <c:strCache>
                      <c:ptCount val="1"/>
                      <c:pt idx="0">
                        <c:v>CASP4</c:v>
                      </c:pt>
                    </c:strCache>
                  </c:strRef>
                </c:tx>
                <c:spPr>
                  <a:ln w="28575">
                    <a:noFill/>
                  </a:ln>
                </c:spPr>
                <c:marker>
                  <c:symbol val="none"/>
                </c:marker>
                <c:trendline>
                  <c:name>CASP4</c:name>
                  <c:spPr>
                    <a:ln w="12700">
                      <a:solidFill>
                        <a:srgbClr val="FFC000"/>
                      </a:solidFill>
                      <a:prstDash val="solid"/>
                    </a:ln>
                  </c:spPr>
                  <c:trendlineType val="linear"/>
                  <c:dispRSqr val="0"/>
                  <c:dispEq val="0"/>
                </c:trendline>
                <c:xVal>
                  <c:numRef>
                    <c:extLst xmlns:c15="http://schemas.microsoft.com/office/drawing/2012/chart">
                      <c:ext xmlns:c15="http://schemas.microsoft.com/office/drawing/2012/chart" uri="{02D57815-91ED-43cb-92C2-25804820EDAC}">
                        <c15:formulaRef>
                          <c15:sqref>'[1]Figs.23 all humtarg'!$C$83:$C$127</c15:sqref>
                        </c15:formulaRef>
                      </c:ext>
                    </c:extLst>
                    <c:numCache>
                      <c:formatCode>General</c:formatCode>
                      <c:ptCount val="45"/>
                      <c:pt idx="0">
                        <c:v>893</c:v>
                      </c:pt>
                      <c:pt idx="1">
                        <c:v>871</c:v>
                      </c:pt>
                      <c:pt idx="2">
                        <c:v>619</c:v>
                      </c:pt>
                      <c:pt idx="3">
                        <c:v>673</c:v>
                      </c:pt>
                      <c:pt idx="4">
                        <c:v>549</c:v>
                      </c:pt>
                      <c:pt idx="5">
                        <c:v>689</c:v>
                      </c:pt>
                      <c:pt idx="6">
                        <c:v>561</c:v>
                      </c:pt>
                      <c:pt idx="7">
                        <c:v>884</c:v>
                      </c:pt>
                      <c:pt idx="8">
                        <c:v>839</c:v>
                      </c:pt>
                      <c:pt idx="9">
                        <c:v>889</c:v>
                      </c:pt>
                      <c:pt idx="10">
                        <c:v>822</c:v>
                      </c:pt>
                      <c:pt idx="11">
                        <c:v>805</c:v>
                      </c:pt>
                      <c:pt idx="12">
                        <c:v>195</c:v>
                      </c:pt>
                      <c:pt idx="13">
                        <c:v>671</c:v>
                      </c:pt>
                      <c:pt idx="14">
                        <c:v>730</c:v>
                      </c:pt>
                      <c:pt idx="15">
                        <c:v>702</c:v>
                      </c:pt>
                      <c:pt idx="16">
                        <c:v>484</c:v>
                      </c:pt>
                      <c:pt idx="17">
                        <c:v>669</c:v>
                      </c:pt>
                      <c:pt idx="18">
                        <c:v>778</c:v>
                      </c:pt>
                      <c:pt idx="19">
                        <c:v>813</c:v>
                      </c:pt>
                      <c:pt idx="20">
                        <c:v>870</c:v>
                      </c:pt>
                      <c:pt idx="21">
                        <c:v>787</c:v>
                      </c:pt>
                      <c:pt idx="22">
                        <c:v>656</c:v>
                      </c:pt>
                      <c:pt idx="23">
                        <c:v>646</c:v>
                      </c:pt>
                      <c:pt idx="24">
                        <c:v>28</c:v>
                      </c:pt>
                      <c:pt idx="25">
                        <c:v>112</c:v>
                      </c:pt>
                      <c:pt idx="26">
                        <c:v>105</c:v>
                      </c:pt>
                      <c:pt idx="27">
                        <c:v>440</c:v>
                      </c:pt>
                      <c:pt idx="28">
                        <c:v>883</c:v>
                      </c:pt>
                      <c:pt idx="29">
                        <c:v>857</c:v>
                      </c:pt>
                      <c:pt idx="30">
                        <c:v>514</c:v>
                      </c:pt>
                      <c:pt idx="31">
                        <c:v>859</c:v>
                      </c:pt>
                      <c:pt idx="32">
                        <c:v>559</c:v>
                      </c:pt>
                      <c:pt idx="33">
                        <c:v>247</c:v>
                      </c:pt>
                      <c:pt idx="34">
                        <c:v>783</c:v>
                      </c:pt>
                      <c:pt idx="35">
                        <c:v>906</c:v>
                      </c:pt>
                      <c:pt idx="36">
                        <c:v>214</c:v>
                      </c:pt>
                      <c:pt idx="37">
                        <c:v>324</c:v>
                      </c:pt>
                      <c:pt idx="38">
                        <c:v>51</c:v>
                      </c:pt>
                      <c:pt idx="39">
                        <c:v>134</c:v>
                      </c:pt>
                      <c:pt idx="40">
                        <c:v>872</c:v>
                      </c:pt>
                      <c:pt idx="41">
                        <c:v>362</c:v>
                      </c:pt>
                      <c:pt idx="42">
                        <c:v>794</c:v>
                      </c:pt>
                      <c:pt idx="43">
                        <c:v>591</c:v>
                      </c:pt>
                      <c:pt idx="44">
                        <c:v>22</c:v>
                      </c:pt>
                    </c:numCache>
                  </c:numRef>
                </c:xVal>
                <c:yVal>
                  <c:numRef>
                    <c:extLst xmlns:c15="http://schemas.microsoft.com/office/drawing/2012/chart">
                      <c:ext xmlns:c15="http://schemas.microsoft.com/office/drawing/2012/chart" uri="{02D57815-91ED-43cb-92C2-25804820EDAC}">
                        <c15:formulaRef>
                          <c15:sqref>'[1]Figs.23 all humtarg'!$G$83:$G$127</c15:sqref>
                        </c15:formulaRef>
                      </c:ext>
                    </c:extLst>
                    <c:numCache>
                      <c:formatCode>General</c:formatCode>
                      <c:ptCount val="45"/>
                      <c:pt idx="0">
                        <c:v>19.36</c:v>
                      </c:pt>
                      <c:pt idx="1">
                        <c:v>16.829999999999998</c:v>
                      </c:pt>
                      <c:pt idx="2">
                        <c:v>35.58</c:v>
                      </c:pt>
                      <c:pt idx="3">
                        <c:v>37.5</c:v>
                      </c:pt>
                      <c:pt idx="4">
                        <c:v>46.85</c:v>
                      </c:pt>
                      <c:pt idx="5">
                        <c:v>59.17</c:v>
                      </c:pt>
                      <c:pt idx="6">
                        <c:v>50.22</c:v>
                      </c:pt>
                      <c:pt idx="7">
                        <c:v>17.8</c:v>
                      </c:pt>
                      <c:pt idx="8">
                        <c:v>33.92</c:v>
                      </c:pt>
                      <c:pt idx="9">
                        <c:v>24.55</c:v>
                      </c:pt>
                      <c:pt idx="10">
                        <c:v>47.62</c:v>
                      </c:pt>
                      <c:pt idx="11">
                        <c:v>40.76</c:v>
                      </c:pt>
                      <c:pt idx="12">
                        <c:v>61.16</c:v>
                      </c:pt>
                      <c:pt idx="13">
                        <c:v>35.67</c:v>
                      </c:pt>
                      <c:pt idx="14">
                        <c:v>29.5</c:v>
                      </c:pt>
                      <c:pt idx="15">
                        <c:v>62.15</c:v>
                      </c:pt>
                      <c:pt idx="16">
                        <c:v>38.72</c:v>
                      </c:pt>
                      <c:pt idx="17">
                        <c:v>45.54</c:v>
                      </c:pt>
                      <c:pt idx="18">
                        <c:v>34.31</c:v>
                      </c:pt>
                      <c:pt idx="19">
                        <c:v>34.6</c:v>
                      </c:pt>
                      <c:pt idx="20">
                        <c:v>25.4</c:v>
                      </c:pt>
                      <c:pt idx="21">
                        <c:v>34.36</c:v>
                      </c:pt>
                      <c:pt idx="22">
                        <c:v>41.62</c:v>
                      </c:pt>
                      <c:pt idx="23">
                        <c:v>52.63</c:v>
                      </c:pt>
                      <c:pt idx="24">
                        <c:v>90.75</c:v>
                      </c:pt>
                      <c:pt idx="25">
                        <c:v>64.87</c:v>
                      </c:pt>
                      <c:pt idx="26">
                        <c:v>85.79</c:v>
                      </c:pt>
                      <c:pt idx="27">
                        <c:v>38.22</c:v>
                      </c:pt>
                      <c:pt idx="28">
                        <c:v>15.12</c:v>
                      </c:pt>
                      <c:pt idx="29">
                        <c:v>30.47</c:v>
                      </c:pt>
                      <c:pt idx="30">
                        <c:v>44.22</c:v>
                      </c:pt>
                      <c:pt idx="31">
                        <c:v>14.76</c:v>
                      </c:pt>
                      <c:pt idx="32">
                        <c:v>30.53</c:v>
                      </c:pt>
                      <c:pt idx="33">
                        <c:v>69.16</c:v>
                      </c:pt>
                      <c:pt idx="34">
                        <c:v>27.13</c:v>
                      </c:pt>
                      <c:pt idx="35">
                        <c:v>35.22</c:v>
                      </c:pt>
                      <c:pt idx="36">
                        <c:v>64.790000000000006</c:v>
                      </c:pt>
                      <c:pt idx="37">
                        <c:v>68.56</c:v>
                      </c:pt>
                      <c:pt idx="38">
                        <c:v>79.98</c:v>
                      </c:pt>
                      <c:pt idx="39">
                        <c:v>67.66</c:v>
                      </c:pt>
                      <c:pt idx="40">
                        <c:v>34.5</c:v>
                      </c:pt>
                      <c:pt idx="41">
                        <c:v>64.05</c:v>
                      </c:pt>
                      <c:pt idx="42">
                        <c:v>21.29</c:v>
                      </c:pt>
                      <c:pt idx="43">
                        <c:v>29.22</c:v>
                      </c:pt>
                      <c:pt idx="44">
                        <c:v>94.55</c:v>
                      </c:pt>
                    </c:numCache>
                  </c:numRef>
                </c:yVal>
                <c:smooth val="0"/>
                <c:extLst xmlns:c15="http://schemas.microsoft.com/office/drawing/2012/chart">
                  <c:ext xmlns:c16="http://schemas.microsoft.com/office/drawing/2014/chart" uri="{C3380CC4-5D6E-409C-BE32-E72D297353CC}">
                    <c16:uniqueId val="{00000010-CBE1-0849-9337-C5ADAD67905F}"/>
                  </c:ext>
                </c:extLst>
              </c15:ser>
            </c15:filteredScatterSeries>
            <c15:filteredScatterSeries>
              <c15:ser>
                <c:idx val="5"/>
                <c:order val="5"/>
                <c:tx>
                  <c:strRef>
                    <c:extLst xmlns:c15="http://schemas.microsoft.com/office/drawing/2012/chart">
                      <c:ext xmlns:c15="http://schemas.microsoft.com/office/drawing/2012/chart" uri="{02D57815-91ED-43cb-92C2-25804820EDAC}">
                        <c15:formulaRef>
                          <c15:sqref>'[1]Figs.23 all humtarg'!$E$225</c15:sqref>
                        </c15:formulaRef>
                      </c:ext>
                    </c:extLst>
                    <c:strCache>
                      <c:ptCount val="1"/>
                      <c:pt idx="0">
                        <c:v>CASP6</c:v>
                      </c:pt>
                    </c:strCache>
                  </c:strRef>
                </c:tx>
                <c:spPr>
                  <a:ln w="28575">
                    <a:noFill/>
                  </a:ln>
                </c:spPr>
                <c:marker>
                  <c:symbol val="none"/>
                </c:marker>
                <c:trendline>
                  <c:name>CASP6</c:name>
                  <c:spPr>
                    <a:ln w="12700">
                      <a:solidFill>
                        <a:srgbClr val="92D050"/>
                      </a:solidFill>
                      <a:prstDash val="solid"/>
                    </a:ln>
                  </c:spPr>
                  <c:trendlineType val="linear"/>
                  <c:dispRSqr val="0"/>
                  <c:dispEq val="0"/>
                </c:trendline>
                <c:xVal>
                  <c:numRef>
                    <c:extLst xmlns:c15="http://schemas.microsoft.com/office/drawing/2012/chart">
                      <c:ext xmlns:c15="http://schemas.microsoft.com/office/drawing/2012/chart" uri="{02D57815-91ED-43cb-92C2-25804820EDAC}">
                        <c15:formulaRef>
                          <c15:sqref>'[1]Figs.23 all humtarg'!$C$190:$C$260</c15:sqref>
                        </c15:formulaRef>
                      </c:ext>
                    </c:extLst>
                    <c:numCache>
                      <c:formatCode>General</c:formatCode>
                      <c:ptCount val="71"/>
                      <c:pt idx="0">
                        <c:v>124</c:v>
                      </c:pt>
                      <c:pt idx="1">
                        <c:v>510</c:v>
                      </c:pt>
                      <c:pt idx="2">
                        <c:v>886</c:v>
                      </c:pt>
                      <c:pt idx="3">
                        <c:v>289</c:v>
                      </c:pt>
                      <c:pt idx="4">
                        <c:v>583</c:v>
                      </c:pt>
                      <c:pt idx="5">
                        <c:v>302</c:v>
                      </c:pt>
                      <c:pt idx="6">
                        <c:v>532</c:v>
                      </c:pt>
                      <c:pt idx="7">
                        <c:v>681</c:v>
                      </c:pt>
                      <c:pt idx="8">
                        <c:v>843</c:v>
                      </c:pt>
                      <c:pt idx="9">
                        <c:v>594</c:v>
                      </c:pt>
                      <c:pt idx="10">
                        <c:v>131</c:v>
                      </c:pt>
                      <c:pt idx="11">
                        <c:v>203</c:v>
                      </c:pt>
                      <c:pt idx="12">
                        <c:v>471</c:v>
                      </c:pt>
                      <c:pt idx="13">
                        <c:v>672</c:v>
                      </c:pt>
                      <c:pt idx="14">
                        <c:v>898</c:v>
                      </c:pt>
                      <c:pt idx="15">
                        <c:v>161</c:v>
                      </c:pt>
                      <c:pt idx="16">
                        <c:v>643</c:v>
                      </c:pt>
                      <c:pt idx="17">
                        <c:v>601</c:v>
                      </c:pt>
                      <c:pt idx="18">
                        <c:v>518</c:v>
                      </c:pt>
                      <c:pt idx="19">
                        <c:v>358</c:v>
                      </c:pt>
                      <c:pt idx="20">
                        <c:v>860</c:v>
                      </c:pt>
                      <c:pt idx="21">
                        <c:v>361</c:v>
                      </c:pt>
                      <c:pt idx="22">
                        <c:v>232</c:v>
                      </c:pt>
                      <c:pt idx="23">
                        <c:v>171</c:v>
                      </c:pt>
                      <c:pt idx="24">
                        <c:v>328</c:v>
                      </c:pt>
                      <c:pt idx="25">
                        <c:v>266</c:v>
                      </c:pt>
                      <c:pt idx="26">
                        <c:v>487</c:v>
                      </c:pt>
                      <c:pt idx="27">
                        <c:v>411</c:v>
                      </c:pt>
                      <c:pt idx="28">
                        <c:v>861</c:v>
                      </c:pt>
                      <c:pt idx="29">
                        <c:v>107</c:v>
                      </c:pt>
                      <c:pt idx="30">
                        <c:v>422</c:v>
                      </c:pt>
                      <c:pt idx="31">
                        <c:v>8</c:v>
                      </c:pt>
                      <c:pt idx="32">
                        <c:v>317</c:v>
                      </c:pt>
                      <c:pt idx="33">
                        <c:v>53</c:v>
                      </c:pt>
                      <c:pt idx="34">
                        <c:v>394</c:v>
                      </c:pt>
                      <c:pt idx="35">
                        <c:v>277</c:v>
                      </c:pt>
                      <c:pt idx="36">
                        <c:v>852</c:v>
                      </c:pt>
                      <c:pt idx="37">
                        <c:v>599</c:v>
                      </c:pt>
                      <c:pt idx="38">
                        <c:v>639</c:v>
                      </c:pt>
                      <c:pt idx="39">
                        <c:v>772</c:v>
                      </c:pt>
                      <c:pt idx="40">
                        <c:v>665</c:v>
                      </c:pt>
                      <c:pt idx="41">
                        <c:v>448</c:v>
                      </c:pt>
                      <c:pt idx="42">
                        <c:v>775</c:v>
                      </c:pt>
                      <c:pt idx="43">
                        <c:v>831</c:v>
                      </c:pt>
                      <c:pt idx="44">
                        <c:v>239</c:v>
                      </c:pt>
                      <c:pt idx="45">
                        <c:v>308</c:v>
                      </c:pt>
                      <c:pt idx="46">
                        <c:v>10</c:v>
                      </c:pt>
                      <c:pt idx="47">
                        <c:v>135</c:v>
                      </c:pt>
                      <c:pt idx="48">
                        <c:v>895</c:v>
                      </c:pt>
                      <c:pt idx="49">
                        <c:v>763</c:v>
                      </c:pt>
                      <c:pt idx="50">
                        <c:v>602</c:v>
                      </c:pt>
                      <c:pt idx="51">
                        <c:v>415</c:v>
                      </c:pt>
                      <c:pt idx="52">
                        <c:v>331</c:v>
                      </c:pt>
                      <c:pt idx="53">
                        <c:v>458</c:v>
                      </c:pt>
                      <c:pt idx="54">
                        <c:v>178</c:v>
                      </c:pt>
                      <c:pt idx="55">
                        <c:v>254</c:v>
                      </c:pt>
                      <c:pt idx="56">
                        <c:v>76</c:v>
                      </c:pt>
                      <c:pt idx="57">
                        <c:v>221</c:v>
                      </c:pt>
                      <c:pt idx="58">
                        <c:v>25</c:v>
                      </c:pt>
                      <c:pt idx="59">
                        <c:v>197</c:v>
                      </c:pt>
                      <c:pt idx="60">
                        <c:v>130</c:v>
                      </c:pt>
                      <c:pt idx="61">
                        <c:v>867</c:v>
                      </c:pt>
                      <c:pt idx="62">
                        <c:v>779</c:v>
                      </c:pt>
                      <c:pt idx="63">
                        <c:v>140</c:v>
                      </c:pt>
                      <c:pt idx="64">
                        <c:v>95</c:v>
                      </c:pt>
                      <c:pt idx="65">
                        <c:v>141</c:v>
                      </c:pt>
                      <c:pt idx="66">
                        <c:v>54</c:v>
                      </c:pt>
                      <c:pt idx="67">
                        <c:v>704</c:v>
                      </c:pt>
                      <c:pt idx="68">
                        <c:v>480</c:v>
                      </c:pt>
                      <c:pt idx="69">
                        <c:v>569</c:v>
                      </c:pt>
                      <c:pt idx="70">
                        <c:v>285</c:v>
                      </c:pt>
                    </c:numCache>
                  </c:numRef>
                </c:xVal>
                <c:yVal>
                  <c:numRef>
                    <c:extLst xmlns:c15="http://schemas.microsoft.com/office/drawing/2012/chart">
                      <c:ext xmlns:c15="http://schemas.microsoft.com/office/drawing/2012/chart" uri="{02D57815-91ED-43cb-92C2-25804820EDAC}">
                        <c15:formulaRef>
                          <c15:sqref>'[1]Figs.23 all humtarg'!$G$190:$G$260</c15:sqref>
                        </c15:formulaRef>
                      </c:ext>
                    </c:extLst>
                    <c:numCache>
                      <c:formatCode>General</c:formatCode>
                      <c:ptCount val="71"/>
                      <c:pt idx="0">
                        <c:v>83.43</c:v>
                      </c:pt>
                      <c:pt idx="1">
                        <c:v>50.3</c:v>
                      </c:pt>
                      <c:pt idx="2">
                        <c:v>51.11</c:v>
                      </c:pt>
                      <c:pt idx="3">
                        <c:v>81.08</c:v>
                      </c:pt>
                      <c:pt idx="4">
                        <c:v>51.68</c:v>
                      </c:pt>
                      <c:pt idx="5">
                        <c:v>36.28</c:v>
                      </c:pt>
                      <c:pt idx="6">
                        <c:v>51.57</c:v>
                      </c:pt>
                      <c:pt idx="7">
                        <c:v>61.17</c:v>
                      </c:pt>
                      <c:pt idx="8">
                        <c:v>37.549999999999997</c:v>
                      </c:pt>
                      <c:pt idx="9">
                        <c:v>46.02</c:v>
                      </c:pt>
                      <c:pt idx="10">
                        <c:v>74.489999999999995</c:v>
                      </c:pt>
                      <c:pt idx="11">
                        <c:v>78.16</c:v>
                      </c:pt>
                      <c:pt idx="12">
                        <c:v>57.79</c:v>
                      </c:pt>
                      <c:pt idx="13">
                        <c:v>48.26</c:v>
                      </c:pt>
                      <c:pt idx="14">
                        <c:v>31.48</c:v>
                      </c:pt>
                      <c:pt idx="15">
                        <c:v>73.53</c:v>
                      </c:pt>
                      <c:pt idx="16">
                        <c:v>55.84</c:v>
                      </c:pt>
                      <c:pt idx="17">
                        <c:v>58.5</c:v>
                      </c:pt>
                      <c:pt idx="18">
                        <c:v>79.55</c:v>
                      </c:pt>
                      <c:pt idx="19">
                        <c:v>70.28</c:v>
                      </c:pt>
                      <c:pt idx="20">
                        <c:v>10.57</c:v>
                      </c:pt>
                      <c:pt idx="21">
                        <c:v>66.19</c:v>
                      </c:pt>
                      <c:pt idx="22">
                        <c:v>88.67</c:v>
                      </c:pt>
                      <c:pt idx="23">
                        <c:v>73.03</c:v>
                      </c:pt>
                      <c:pt idx="24">
                        <c:v>79.08</c:v>
                      </c:pt>
                      <c:pt idx="25">
                        <c:v>66.38</c:v>
                      </c:pt>
                      <c:pt idx="26">
                        <c:v>56.04</c:v>
                      </c:pt>
                      <c:pt idx="27">
                        <c:v>64.28</c:v>
                      </c:pt>
                      <c:pt idx="28">
                        <c:v>22.91</c:v>
                      </c:pt>
                      <c:pt idx="29">
                        <c:v>76.09</c:v>
                      </c:pt>
                      <c:pt idx="30">
                        <c:v>53.19</c:v>
                      </c:pt>
                      <c:pt idx="31">
                        <c:v>92.7</c:v>
                      </c:pt>
                      <c:pt idx="32">
                        <c:v>62.66</c:v>
                      </c:pt>
                      <c:pt idx="33">
                        <c:v>85.92</c:v>
                      </c:pt>
                      <c:pt idx="34">
                        <c:v>65.930000000000007</c:v>
                      </c:pt>
                      <c:pt idx="35">
                        <c:v>62.12</c:v>
                      </c:pt>
                      <c:pt idx="36">
                        <c:v>22.55</c:v>
                      </c:pt>
                      <c:pt idx="37">
                        <c:v>27.27</c:v>
                      </c:pt>
                      <c:pt idx="38">
                        <c:v>48.15</c:v>
                      </c:pt>
                      <c:pt idx="39">
                        <c:v>29.28</c:v>
                      </c:pt>
                      <c:pt idx="40">
                        <c:v>41.33</c:v>
                      </c:pt>
                      <c:pt idx="41">
                        <c:v>64.44</c:v>
                      </c:pt>
                      <c:pt idx="42">
                        <c:v>14.66</c:v>
                      </c:pt>
                      <c:pt idx="43">
                        <c:v>30.65</c:v>
                      </c:pt>
                      <c:pt idx="44">
                        <c:v>78.12</c:v>
                      </c:pt>
                      <c:pt idx="45">
                        <c:v>62.41</c:v>
                      </c:pt>
                      <c:pt idx="46">
                        <c:v>89.05</c:v>
                      </c:pt>
                      <c:pt idx="47">
                        <c:v>71.12</c:v>
                      </c:pt>
                      <c:pt idx="48">
                        <c:v>23.08</c:v>
                      </c:pt>
                      <c:pt idx="49">
                        <c:v>42.9</c:v>
                      </c:pt>
                      <c:pt idx="50">
                        <c:v>64.39</c:v>
                      </c:pt>
                      <c:pt idx="51">
                        <c:v>61.8</c:v>
                      </c:pt>
                      <c:pt idx="52">
                        <c:v>52.32</c:v>
                      </c:pt>
                      <c:pt idx="53">
                        <c:v>70.88</c:v>
                      </c:pt>
                      <c:pt idx="54">
                        <c:v>68.86</c:v>
                      </c:pt>
                      <c:pt idx="55">
                        <c:v>65.19</c:v>
                      </c:pt>
                      <c:pt idx="56">
                        <c:v>82.83</c:v>
                      </c:pt>
                      <c:pt idx="57">
                        <c:v>76.72</c:v>
                      </c:pt>
                      <c:pt idx="58">
                        <c:v>84.25</c:v>
                      </c:pt>
                      <c:pt idx="59">
                        <c:v>73.97</c:v>
                      </c:pt>
                      <c:pt idx="60">
                        <c:v>76.86</c:v>
                      </c:pt>
                      <c:pt idx="61">
                        <c:v>30.32</c:v>
                      </c:pt>
                      <c:pt idx="62">
                        <c:v>37.5</c:v>
                      </c:pt>
                      <c:pt idx="63">
                        <c:v>81.89</c:v>
                      </c:pt>
                      <c:pt idx="64">
                        <c:v>82.41</c:v>
                      </c:pt>
                      <c:pt idx="65">
                        <c:v>76.489999999999995</c:v>
                      </c:pt>
                      <c:pt idx="66">
                        <c:v>88.03</c:v>
                      </c:pt>
                      <c:pt idx="67">
                        <c:v>54.13</c:v>
                      </c:pt>
                      <c:pt idx="68">
                        <c:v>44.35</c:v>
                      </c:pt>
                      <c:pt idx="69">
                        <c:v>81.78</c:v>
                      </c:pt>
                      <c:pt idx="70">
                        <c:v>71.13</c:v>
                      </c:pt>
                    </c:numCache>
                  </c:numRef>
                </c:yVal>
                <c:smooth val="0"/>
                <c:extLst xmlns:c15="http://schemas.microsoft.com/office/drawing/2012/chart">
                  <c:ext xmlns:c16="http://schemas.microsoft.com/office/drawing/2014/chart" uri="{C3380CC4-5D6E-409C-BE32-E72D297353CC}">
                    <c16:uniqueId val="{00000012-CBE1-0849-9337-C5ADAD67905F}"/>
                  </c:ext>
                </c:extLst>
              </c15:ser>
            </c15:filteredScatterSeries>
            <c15:filteredScatterSeries>
              <c15:ser>
                <c:idx val="6"/>
                <c:order val="6"/>
                <c:tx>
                  <c:strRef>
                    <c:extLst xmlns:c15="http://schemas.microsoft.com/office/drawing/2012/chart">
                      <c:ext xmlns:c15="http://schemas.microsoft.com/office/drawing/2012/chart" uri="{02D57815-91ED-43cb-92C2-25804820EDAC}">
                        <c15:formulaRef>
                          <c15:sqref>'[1]Figs.23 all humtarg'!$E$261</c15:sqref>
                        </c15:formulaRef>
                      </c:ext>
                    </c:extLst>
                    <c:strCache>
                      <c:ptCount val="1"/>
                      <c:pt idx="0">
                        <c:v>CASP7</c:v>
                      </c:pt>
                    </c:strCache>
                  </c:strRef>
                </c:tx>
                <c:spPr>
                  <a:ln w="28575">
                    <a:noFill/>
                  </a:ln>
                </c:spPr>
                <c:marker>
                  <c:symbol val="none"/>
                </c:marker>
                <c:trendline>
                  <c:name>CASP7</c:name>
                  <c:spPr>
                    <a:ln w="12700">
                      <a:solidFill>
                        <a:schemeClr val="accent3">
                          <a:lumMod val="75000"/>
                        </a:schemeClr>
                      </a:solidFill>
                      <a:prstDash val="solid"/>
                    </a:ln>
                  </c:spPr>
                  <c:trendlineType val="linear"/>
                  <c:dispRSqr val="0"/>
                  <c:dispEq val="0"/>
                </c:trendline>
                <c:xVal>
                  <c:numRef>
                    <c:extLst xmlns:c15="http://schemas.microsoft.com/office/drawing/2012/chart">
                      <c:ext xmlns:c15="http://schemas.microsoft.com/office/drawing/2012/chart" uri="{02D57815-91ED-43cb-92C2-25804820EDAC}">
                        <c15:formulaRef>
                          <c15:sqref>'[1]Figs.23 all humtarg'!$C$261:$C$363</c15:sqref>
                        </c15:formulaRef>
                      </c:ext>
                    </c:extLst>
                    <c:numCache>
                      <c:formatCode>General</c:formatCode>
                      <c:ptCount val="103"/>
                      <c:pt idx="0">
                        <c:v>769</c:v>
                      </c:pt>
                      <c:pt idx="1">
                        <c:v>162</c:v>
                      </c:pt>
                      <c:pt idx="2">
                        <c:v>560</c:v>
                      </c:pt>
                      <c:pt idx="3">
                        <c:v>264</c:v>
                      </c:pt>
                      <c:pt idx="4">
                        <c:v>838</c:v>
                      </c:pt>
                      <c:pt idx="5">
                        <c:v>89</c:v>
                      </c:pt>
                      <c:pt idx="6">
                        <c:v>499</c:v>
                      </c:pt>
                      <c:pt idx="7">
                        <c:v>6</c:v>
                      </c:pt>
                      <c:pt idx="8">
                        <c:v>35</c:v>
                      </c:pt>
                      <c:pt idx="9">
                        <c:v>72</c:v>
                      </c:pt>
                      <c:pt idx="10">
                        <c:v>353</c:v>
                      </c:pt>
                      <c:pt idx="11">
                        <c:v>33</c:v>
                      </c:pt>
                      <c:pt idx="12">
                        <c:v>774</c:v>
                      </c:pt>
                      <c:pt idx="13">
                        <c:v>190</c:v>
                      </c:pt>
                      <c:pt idx="14">
                        <c:v>229</c:v>
                      </c:pt>
                      <c:pt idx="15">
                        <c:v>515</c:v>
                      </c:pt>
                      <c:pt idx="16">
                        <c:v>651</c:v>
                      </c:pt>
                      <c:pt idx="17">
                        <c:v>781</c:v>
                      </c:pt>
                      <c:pt idx="18">
                        <c:v>806</c:v>
                      </c:pt>
                      <c:pt idx="19">
                        <c:v>15</c:v>
                      </c:pt>
                      <c:pt idx="20">
                        <c:v>365</c:v>
                      </c:pt>
                      <c:pt idx="21">
                        <c:v>660</c:v>
                      </c:pt>
                      <c:pt idx="22">
                        <c:v>13</c:v>
                      </c:pt>
                      <c:pt idx="23">
                        <c:v>631</c:v>
                      </c:pt>
                      <c:pt idx="24">
                        <c:v>850</c:v>
                      </c:pt>
                      <c:pt idx="25">
                        <c:v>40</c:v>
                      </c:pt>
                      <c:pt idx="26">
                        <c:v>795</c:v>
                      </c:pt>
                      <c:pt idx="27">
                        <c:v>307</c:v>
                      </c:pt>
                      <c:pt idx="28">
                        <c:v>581</c:v>
                      </c:pt>
                      <c:pt idx="29">
                        <c:v>56</c:v>
                      </c:pt>
                      <c:pt idx="30">
                        <c:v>768</c:v>
                      </c:pt>
                      <c:pt idx="31">
                        <c:v>23</c:v>
                      </c:pt>
                      <c:pt idx="32">
                        <c:v>305</c:v>
                      </c:pt>
                      <c:pt idx="33">
                        <c:v>701</c:v>
                      </c:pt>
                      <c:pt idx="34">
                        <c:v>294</c:v>
                      </c:pt>
                      <c:pt idx="35">
                        <c:v>99</c:v>
                      </c:pt>
                      <c:pt idx="36">
                        <c:v>246</c:v>
                      </c:pt>
                      <c:pt idx="37">
                        <c:v>752</c:v>
                      </c:pt>
                      <c:pt idx="38">
                        <c:v>460</c:v>
                      </c:pt>
                      <c:pt idx="39">
                        <c:v>457</c:v>
                      </c:pt>
                      <c:pt idx="40">
                        <c:v>641</c:v>
                      </c:pt>
                      <c:pt idx="41">
                        <c:v>237</c:v>
                      </c:pt>
                      <c:pt idx="42">
                        <c:v>445</c:v>
                      </c:pt>
                      <c:pt idx="43">
                        <c:v>278</c:v>
                      </c:pt>
                      <c:pt idx="44">
                        <c:v>493</c:v>
                      </c:pt>
                      <c:pt idx="45">
                        <c:v>85</c:v>
                      </c:pt>
                      <c:pt idx="46">
                        <c:v>243</c:v>
                      </c:pt>
                      <c:pt idx="47">
                        <c:v>62</c:v>
                      </c:pt>
                      <c:pt idx="48">
                        <c:v>272</c:v>
                      </c:pt>
                      <c:pt idx="49">
                        <c:v>426</c:v>
                      </c:pt>
                      <c:pt idx="50">
                        <c:v>318</c:v>
                      </c:pt>
                      <c:pt idx="51">
                        <c:v>147</c:v>
                      </c:pt>
                      <c:pt idx="52">
                        <c:v>472</c:v>
                      </c:pt>
                      <c:pt idx="53">
                        <c:v>26</c:v>
                      </c:pt>
                      <c:pt idx="54">
                        <c:v>191</c:v>
                      </c:pt>
                      <c:pt idx="55">
                        <c:v>378</c:v>
                      </c:pt>
                      <c:pt idx="56">
                        <c:v>110</c:v>
                      </c:pt>
                      <c:pt idx="57">
                        <c:v>32</c:v>
                      </c:pt>
                      <c:pt idx="58">
                        <c:v>91</c:v>
                      </c:pt>
                      <c:pt idx="59">
                        <c:v>444</c:v>
                      </c:pt>
                      <c:pt idx="60">
                        <c:v>11</c:v>
                      </c:pt>
                      <c:pt idx="61">
                        <c:v>3</c:v>
                      </c:pt>
                      <c:pt idx="62">
                        <c:v>512</c:v>
                      </c:pt>
                      <c:pt idx="63">
                        <c:v>590</c:v>
                      </c:pt>
                      <c:pt idx="64">
                        <c:v>494</c:v>
                      </c:pt>
                      <c:pt idx="65">
                        <c:v>268</c:v>
                      </c:pt>
                      <c:pt idx="66">
                        <c:v>801</c:v>
                      </c:pt>
                      <c:pt idx="67">
                        <c:v>557</c:v>
                      </c:pt>
                      <c:pt idx="68">
                        <c:v>727</c:v>
                      </c:pt>
                      <c:pt idx="69">
                        <c:v>579</c:v>
                      </c:pt>
                      <c:pt idx="70">
                        <c:v>812</c:v>
                      </c:pt>
                      <c:pt idx="71">
                        <c:v>753</c:v>
                      </c:pt>
                      <c:pt idx="72">
                        <c:v>856</c:v>
                      </c:pt>
                      <c:pt idx="73">
                        <c:v>477</c:v>
                      </c:pt>
                      <c:pt idx="74">
                        <c:v>407</c:v>
                      </c:pt>
                      <c:pt idx="75">
                        <c:v>68</c:v>
                      </c:pt>
                      <c:pt idx="76">
                        <c:v>382</c:v>
                      </c:pt>
                      <c:pt idx="77">
                        <c:v>729</c:v>
                      </c:pt>
                      <c:pt idx="78">
                        <c:v>181</c:v>
                      </c:pt>
                      <c:pt idx="79">
                        <c:v>632</c:v>
                      </c:pt>
                      <c:pt idx="80">
                        <c:v>410</c:v>
                      </c:pt>
                      <c:pt idx="81">
                        <c:v>443</c:v>
                      </c:pt>
                      <c:pt idx="82">
                        <c:v>21</c:v>
                      </c:pt>
                      <c:pt idx="83">
                        <c:v>279</c:v>
                      </c:pt>
                      <c:pt idx="84">
                        <c:v>399</c:v>
                      </c:pt>
                      <c:pt idx="85">
                        <c:v>439</c:v>
                      </c:pt>
                      <c:pt idx="86">
                        <c:v>379</c:v>
                      </c:pt>
                      <c:pt idx="87">
                        <c:v>300</c:v>
                      </c:pt>
                      <c:pt idx="88">
                        <c:v>683</c:v>
                      </c:pt>
                      <c:pt idx="89">
                        <c:v>262</c:v>
                      </c:pt>
                      <c:pt idx="90">
                        <c:v>265</c:v>
                      </c:pt>
                      <c:pt idx="91">
                        <c:v>207</c:v>
                      </c:pt>
                      <c:pt idx="92">
                        <c:v>165</c:v>
                      </c:pt>
                      <c:pt idx="93">
                        <c:v>164</c:v>
                      </c:pt>
                      <c:pt idx="94">
                        <c:v>245</c:v>
                      </c:pt>
                      <c:pt idx="95">
                        <c:v>145</c:v>
                      </c:pt>
                      <c:pt idx="96">
                        <c:v>234</c:v>
                      </c:pt>
                      <c:pt idx="97">
                        <c:v>555</c:v>
                      </c:pt>
                      <c:pt idx="98">
                        <c:v>524</c:v>
                      </c:pt>
                      <c:pt idx="99">
                        <c:v>149</c:v>
                      </c:pt>
                      <c:pt idx="100">
                        <c:v>380</c:v>
                      </c:pt>
                      <c:pt idx="101">
                        <c:v>370</c:v>
                      </c:pt>
                      <c:pt idx="102">
                        <c:v>428</c:v>
                      </c:pt>
                    </c:numCache>
                  </c:numRef>
                </c:xVal>
                <c:yVal>
                  <c:numRef>
                    <c:extLst xmlns:c15="http://schemas.microsoft.com/office/drawing/2012/chart">
                      <c:ext xmlns:c15="http://schemas.microsoft.com/office/drawing/2012/chart" uri="{02D57815-91ED-43cb-92C2-25804820EDAC}">
                        <c15:formulaRef>
                          <c15:sqref>'[1]Figs.23 all humtarg'!$G$261:$G$363</c15:sqref>
                        </c15:formulaRef>
                      </c:ext>
                    </c:extLst>
                    <c:numCache>
                      <c:formatCode>General</c:formatCode>
                      <c:ptCount val="103"/>
                      <c:pt idx="0">
                        <c:v>71.430000000000007</c:v>
                      </c:pt>
                      <c:pt idx="1">
                        <c:v>73.94</c:v>
                      </c:pt>
                      <c:pt idx="2">
                        <c:v>40.4</c:v>
                      </c:pt>
                      <c:pt idx="3">
                        <c:v>69.180000000000007</c:v>
                      </c:pt>
                      <c:pt idx="4">
                        <c:v>28.26</c:v>
                      </c:pt>
                      <c:pt idx="5">
                        <c:v>87.91</c:v>
                      </c:pt>
                      <c:pt idx="6">
                        <c:v>48.94</c:v>
                      </c:pt>
                      <c:pt idx="7">
                        <c:v>99.28</c:v>
                      </c:pt>
                      <c:pt idx="8">
                        <c:v>93.42</c:v>
                      </c:pt>
                      <c:pt idx="9">
                        <c:v>79.7</c:v>
                      </c:pt>
                      <c:pt idx="10">
                        <c:v>56.78</c:v>
                      </c:pt>
                      <c:pt idx="11">
                        <c:v>83.45</c:v>
                      </c:pt>
                      <c:pt idx="12">
                        <c:v>16.239999999999998</c:v>
                      </c:pt>
                      <c:pt idx="13">
                        <c:v>72.510000000000005</c:v>
                      </c:pt>
                      <c:pt idx="14">
                        <c:v>76.569999999999993</c:v>
                      </c:pt>
                      <c:pt idx="15">
                        <c:v>52.75</c:v>
                      </c:pt>
                      <c:pt idx="16">
                        <c:v>50</c:v>
                      </c:pt>
                      <c:pt idx="17">
                        <c:v>55.89</c:v>
                      </c:pt>
                      <c:pt idx="18">
                        <c:v>31.78</c:v>
                      </c:pt>
                      <c:pt idx="19">
                        <c:v>84.28</c:v>
                      </c:pt>
                      <c:pt idx="20">
                        <c:v>81.03</c:v>
                      </c:pt>
                      <c:pt idx="21">
                        <c:v>43.92</c:v>
                      </c:pt>
                      <c:pt idx="22">
                        <c:v>95.27</c:v>
                      </c:pt>
                      <c:pt idx="23">
                        <c:v>46.58</c:v>
                      </c:pt>
                      <c:pt idx="24">
                        <c:v>36.36</c:v>
                      </c:pt>
                      <c:pt idx="25">
                        <c:v>92.58</c:v>
                      </c:pt>
                      <c:pt idx="26">
                        <c:v>36.69</c:v>
                      </c:pt>
                      <c:pt idx="27">
                        <c:v>68.97</c:v>
                      </c:pt>
                      <c:pt idx="28">
                        <c:v>51.61</c:v>
                      </c:pt>
                      <c:pt idx="29">
                        <c:v>82.52</c:v>
                      </c:pt>
                      <c:pt idx="30">
                        <c:v>29.72</c:v>
                      </c:pt>
                      <c:pt idx="31">
                        <c:v>95.26</c:v>
                      </c:pt>
                      <c:pt idx="32">
                        <c:v>61.7</c:v>
                      </c:pt>
                      <c:pt idx="33">
                        <c:v>42.92</c:v>
                      </c:pt>
                      <c:pt idx="34">
                        <c:v>58.89</c:v>
                      </c:pt>
                      <c:pt idx="35">
                        <c:v>86.71</c:v>
                      </c:pt>
                      <c:pt idx="36">
                        <c:v>64.31</c:v>
                      </c:pt>
                      <c:pt idx="37">
                        <c:v>30.92</c:v>
                      </c:pt>
                      <c:pt idx="38">
                        <c:v>58.76</c:v>
                      </c:pt>
                      <c:pt idx="39">
                        <c:v>54.69</c:v>
                      </c:pt>
                      <c:pt idx="40">
                        <c:v>45.95</c:v>
                      </c:pt>
                      <c:pt idx="41">
                        <c:v>73.94</c:v>
                      </c:pt>
                      <c:pt idx="42">
                        <c:v>63.13</c:v>
                      </c:pt>
                      <c:pt idx="43">
                        <c:v>80.8</c:v>
                      </c:pt>
                      <c:pt idx="44">
                        <c:v>53.74</c:v>
                      </c:pt>
                      <c:pt idx="45">
                        <c:v>84.95</c:v>
                      </c:pt>
                      <c:pt idx="46">
                        <c:v>74.31</c:v>
                      </c:pt>
                      <c:pt idx="47">
                        <c:v>83.88</c:v>
                      </c:pt>
                      <c:pt idx="48">
                        <c:v>76.150000000000006</c:v>
                      </c:pt>
                      <c:pt idx="49">
                        <c:v>64.56</c:v>
                      </c:pt>
                      <c:pt idx="50">
                        <c:v>75.180000000000007</c:v>
                      </c:pt>
                      <c:pt idx="51">
                        <c:v>86.64</c:v>
                      </c:pt>
                      <c:pt idx="52">
                        <c:v>52.73</c:v>
                      </c:pt>
                      <c:pt idx="53">
                        <c:v>92.02</c:v>
                      </c:pt>
                      <c:pt idx="54">
                        <c:v>82.74</c:v>
                      </c:pt>
                      <c:pt idx="55">
                        <c:v>68.94</c:v>
                      </c:pt>
                      <c:pt idx="56">
                        <c:v>79.47</c:v>
                      </c:pt>
                      <c:pt idx="57">
                        <c:v>92.22</c:v>
                      </c:pt>
                      <c:pt idx="58">
                        <c:v>79.86</c:v>
                      </c:pt>
                      <c:pt idx="59">
                        <c:v>56.21</c:v>
                      </c:pt>
                      <c:pt idx="60">
                        <c:v>96.76</c:v>
                      </c:pt>
                      <c:pt idx="61">
                        <c:v>99.56</c:v>
                      </c:pt>
                      <c:pt idx="62">
                        <c:v>70.790000000000006</c:v>
                      </c:pt>
                      <c:pt idx="63">
                        <c:v>52.82</c:v>
                      </c:pt>
                      <c:pt idx="64">
                        <c:v>59.83</c:v>
                      </c:pt>
                      <c:pt idx="65">
                        <c:v>70.66</c:v>
                      </c:pt>
                      <c:pt idx="66">
                        <c:v>57.34</c:v>
                      </c:pt>
                      <c:pt idx="67">
                        <c:v>54.02</c:v>
                      </c:pt>
                      <c:pt idx="68">
                        <c:v>50.88</c:v>
                      </c:pt>
                      <c:pt idx="69">
                        <c:v>58.81</c:v>
                      </c:pt>
                      <c:pt idx="70">
                        <c:v>36.29</c:v>
                      </c:pt>
                      <c:pt idx="71">
                        <c:v>46.62</c:v>
                      </c:pt>
                      <c:pt idx="72">
                        <c:v>33.96</c:v>
                      </c:pt>
                      <c:pt idx="73">
                        <c:v>71.209999999999994</c:v>
                      </c:pt>
                      <c:pt idx="74">
                        <c:v>59.85</c:v>
                      </c:pt>
                      <c:pt idx="75">
                        <c:v>87.1</c:v>
                      </c:pt>
                      <c:pt idx="76">
                        <c:v>62.07</c:v>
                      </c:pt>
                      <c:pt idx="77">
                        <c:v>33.729999999999997</c:v>
                      </c:pt>
                      <c:pt idx="78">
                        <c:v>82.98</c:v>
                      </c:pt>
                      <c:pt idx="79">
                        <c:v>57.19</c:v>
                      </c:pt>
                      <c:pt idx="80">
                        <c:v>74.180000000000007</c:v>
                      </c:pt>
                      <c:pt idx="81">
                        <c:v>65.77</c:v>
                      </c:pt>
                      <c:pt idx="82">
                        <c:v>94.05</c:v>
                      </c:pt>
                      <c:pt idx="83">
                        <c:v>84.2</c:v>
                      </c:pt>
                      <c:pt idx="84">
                        <c:v>77.23</c:v>
                      </c:pt>
                      <c:pt idx="85">
                        <c:v>70.239999999999995</c:v>
                      </c:pt>
                      <c:pt idx="86">
                        <c:v>69</c:v>
                      </c:pt>
                      <c:pt idx="87">
                        <c:v>64.22</c:v>
                      </c:pt>
                      <c:pt idx="88">
                        <c:v>49.75</c:v>
                      </c:pt>
                      <c:pt idx="89">
                        <c:v>72.86</c:v>
                      </c:pt>
                      <c:pt idx="90">
                        <c:v>76.56</c:v>
                      </c:pt>
                      <c:pt idx="91">
                        <c:v>68.5</c:v>
                      </c:pt>
                      <c:pt idx="92">
                        <c:v>73.63</c:v>
                      </c:pt>
                      <c:pt idx="93">
                        <c:v>75.2</c:v>
                      </c:pt>
                      <c:pt idx="94">
                        <c:v>70.959999999999994</c:v>
                      </c:pt>
                      <c:pt idx="95">
                        <c:v>89.26</c:v>
                      </c:pt>
                      <c:pt idx="96">
                        <c:v>66.400000000000006</c:v>
                      </c:pt>
                      <c:pt idx="97">
                        <c:v>58.68</c:v>
                      </c:pt>
                      <c:pt idx="98">
                        <c:v>57.2</c:v>
                      </c:pt>
                      <c:pt idx="99">
                        <c:v>70.3</c:v>
                      </c:pt>
                      <c:pt idx="100">
                        <c:v>82.39</c:v>
                      </c:pt>
                      <c:pt idx="101">
                        <c:v>60.44</c:v>
                      </c:pt>
                      <c:pt idx="102">
                        <c:v>50.92</c:v>
                      </c:pt>
                    </c:numCache>
                  </c:numRef>
                </c:yVal>
                <c:smooth val="0"/>
                <c:extLst xmlns:c15="http://schemas.microsoft.com/office/drawing/2012/chart">
                  <c:ext xmlns:c16="http://schemas.microsoft.com/office/drawing/2014/chart" uri="{C3380CC4-5D6E-409C-BE32-E72D297353CC}">
                    <c16:uniqueId val="{00000014-CBE1-0849-9337-C5ADAD67905F}"/>
                  </c:ext>
                </c:extLst>
              </c15:ser>
            </c15:filteredScatterSeries>
            <c15:filteredScatterSeries>
              <c15:ser>
                <c:idx val="7"/>
                <c:order val="7"/>
                <c:tx>
                  <c:strRef>
                    <c:extLst xmlns:c15="http://schemas.microsoft.com/office/drawing/2012/chart">
                      <c:ext xmlns:c15="http://schemas.microsoft.com/office/drawing/2012/chart" uri="{02D57815-91ED-43cb-92C2-25804820EDAC}">
                        <c15:formulaRef>
                          <c15:sqref>'[1]Figs.23 all humtarg'!$E$364</c15:sqref>
                        </c15:formulaRef>
                      </c:ext>
                    </c:extLst>
                    <c:strCache>
                      <c:ptCount val="1"/>
                      <c:pt idx="0">
                        <c:v>CASP8</c:v>
                      </c:pt>
                    </c:strCache>
                  </c:strRef>
                </c:tx>
                <c:spPr>
                  <a:ln w="28575">
                    <a:noFill/>
                  </a:ln>
                </c:spPr>
                <c:marker>
                  <c:symbol val="none"/>
                </c:marker>
                <c:trendline>
                  <c:name>CASP8</c:name>
                  <c:spPr>
                    <a:ln w="12700">
                      <a:solidFill>
                        <a:srgbClr val="00B0F0"/>
                      </a:solidFill>
                      <a:prstDash val="solid"/>
                    </a:ln>
                  </c:spPr>
                  <c:trendlineType val="linear"/>
                  <c:dispRSqr val="0"/>
                  <c:dispEq val="0"/>
                </c:trendline>
                <c:xVal>
                  <c:numRef>
                    <c:extLst xmlns:c15="http://schemas.microsoft.com/office/drawing/2012/chart">
                      <c:ext xmlns:c15="http://schemas.microsoft.com/office/drawing/2012/chart" uri="{02D57815-91ED-43cb-92C2-25804820EDAC}">
                        <c15:formulaRef>
                          <c15:sqref>'[1]Figs.23 all humtarg'!$C$364:$C$429</c15:sqref>
                        </c15:formulaRef>
                      </c:ext>
                    </c:extLst>
                    <c:numCache>
                      <c:formatCode>General</c:formatCode>
                      <c:ptCount val="66"/>
                      <c:pt idx="0">
                        <c:v>87</c:v>
                      </c:pt>
                      <c:pt idx="1">
                        <c:v>381</c:v>
                      </c:pt>
                      <c:pt idx="2">
                        <c:v>408</c:v>
                      </c:pt>
                      <c:pt idx="3">
                        <c:v>496</c:v>
                      </c:pt>
                      <c:pt idx="4">
                        <c:v>74</c:v>
                      </c:pt>
                      <c:pt idx="5">
                        <c:v>625</c:v>
                      </c:pt>
                      <c:pt idx="6">
                        <c:v>325</c:v>
                      </c:pt>
                      <c:pt idx="7">
                        <c:v>501</c:v>
                      </c:pt>
                      <c:pt idx="8">
                        <c:v>303</c:v>
                      </c:pt>
                      <c:pt idx="9">
                        <c:v>469</c:v>
                      </c:pt>
                      <c:pt idx="10">
                        <c:v>691</c:v>
                      </c:pt>
                      <c:pt idx="11">
                        <c:v>255</c:v>
                      </c:pt>
                      <c:pt idx="12">
                        <c:v>588</c:v>
                      </c:pt>
                      <c:pt idx="13">
                        <c:v>435</c:v>
                      </c:pt>
                      <c:pt idx="14">
                        <c:v>154</c:v>
                      </c:pt>
                      <c:pt idx="15">
                        <c:v>434</c:v>
                      </c:pt>
                      <c:pt idx="16">
                        <c:v>220</c:v>
                      </c:pt>
                      <c:pt idx="17">
                        <c:v>296</c:v>
                      </c:pt>
                      <c:pt idx="18">
                        <c:v>607</c:v>
                      </c:pt>
                      <c:pt idx="19">
                        <c:v>649</c:v>
                      </c:pt>
                      <c:pt idx="20">
                        <c:v>553</c:v>
                      </c:pt>
                      <c:pt idx="21">
                        <c:v>50</c:v>
                      </c:pt>
                      <c:pt idx="22">
                        <c:v>138</c:v>
                      </c:pt>
                      <c:pt idx="23">
                        <c:v>336</c:v>
                      </c:pt>
                      <c:pt idx="24">
                        <c:v>137</c:v>
                      </c:pt>
                      <c:pt idx="25">
                        <c:v>403</c:v>
                      </c:pt>
                      <c:pt idx="26">
                        <c:v>98</c:v>
                      </c:pt>
                      <c:pt idx="27">
                        <c:v>316</c:v>
                      </c:pt>
                      <c:pt idx="28">
                        <c:v>260</c:v>
                      </c:pt>
                      <c:pt idx="29">
                        <c:v>188</c:v>
                      </c:pt>
                      <c:pt idx="30">
                        <c:v>293</c:v>
                      </c:pt>
                      <c:pt idx="31">
                        <c:v>644</c:v>
                      </c:pt>
                      <c:pt idx="32">
                        <c:v>519</c:v>
                      </c:pt>
                      <c:pt idx="33">
                        <c:v>481</c:v>
                      </c:pt>
                      <c:pt idx="34">
                        <c:v>315</c:v>
                      </c:pt>
                      <c:pt idx="35">
                        <c:v>235</c:v>
                      </c:pt>
                      <c:pt idx="36">
                        <c:v>286</c:v>
                      </c:pt>
                      <c:pt idx="37">
                        <c:v>304</c:v>
                      </c:pt>
                      <c:pt idx="38">
                        <c:v>517</c:v>
                      </c:pt>
                      <c:pt idx="39">
                        <c:v>430</c:v>
                      </c:pt>
                      <c:pt idx="40">
                        <c:v>94</c:v>
                      </c:pt>
                      <c:pt idx="41">
                        <c:v>116</c:v>
                      </c:pt>
                      <c:pt idx="42">
                        <c:v>558</c:v>
                      </c:pt>
                      <c:pt idx="43">
                        <c:v>797</c:v>
                      </c:pt>
                      <c:pt idx="44">
                        <c:v>352</c:v>
                      </c:pt>
                      <c:pt idx="45">
                        <c:v>551</c:v>
                      </c:pt>
                      <c:pt idx="46">
                        <c:v>128</c:v>
                      </c:pt>
                      <c:pt idx="47">
                        <c:v>416</c:v>
                      </c:pt>
                      <c:pt idx="48">
                        <c:v>159</c:v>
                      </c:pt>
                      <c:pt idx="49">
                        <c:v>78</c:v>
                      </c:pt>
                      <c:pt idx="50">
                        <c:v>803</c:v>
                      </c:pt>
                      <c:pt idx="51">
                        <c:v>113</c:v>
                      </c:pt>
                      <c:pt idx="52">
                        <c:v>570</c:v>
                      </c:pt>
                      <c:pt idx="53">
                        <c:v>275</c:v>
                      </c:pt>
                      <c:pt idx="54">
                        <c:v>523</c:v>
                      </c:pt>
                      <c:pt idx="55">
                        <c:v>337</c:v>
                      </c:pt>
                      <c:pt idx="56">
                        <c:v>327</c:v>
                      </c:pt>
                      <c:pt idx="57">
                        <c:v>359</c:v>
                      </c:pt>
                      <c:pt idx="58">
                        <c:v>720</c:v>
                      </c:pt>
                      <c:pt idx="59">
                        <c:v>160</c:v>
                      </c:pt>
                      <c:pt idx="60">
                        <c:v>114</c:v>
                      </c:pt>
                      <c:pt idx="61">
                        <c:v>610</c:v>
                      </c:pt>
                      <c:pt idx="62">
                        <c:v>837</c:v>
                      </c:pt>
                      <c:pt idx="63">
                        <c:v>108</c:v>
                      </c:pt>
                      <c:pt idx="64">
                        <c:v>5</c:v>
                      </c:pt>
                      <c:pt idx="65">
                        <c:v>4</c:v>
                      </c:pt>
                    </c:numCache>
                  </c:numRef>
                </c:xVal>
                <c:yVal>
                  <c:numRef>
                    <c:extLst xmlns:c15="http://schemas.microsoft.com/office/drawing/2012/chart">
                      <c:ext xmlns:c15="http://schemas.microsoft.com/office/drawing/2012/chart" uri="{02D57815-91ED-43cb-92C2-25804820EDAC}">
                        <c15:formulaRef>
                          <c15:sqref>'[1]Figs.23 all humtarg'!$G$364:$G$429</c15:sqref>
                        </c15:formulaRef>
                      </c:ext>
                    </c:extLst>
                    <c:numCache>
                      <c:formatCode>General</c:formatCode>
                      <c:ptCount val="66"/>
                      <c:pt idx="0">
                        <c:v>81.343000000000004</c:v>
                      </c:pt>
                      <c:pt idx="1">
                        <c:v>68.933999999999997</c:v>
                      </c:pt>
                      <c:pt idx="2">
                        <c:v>62.354999999999997</c:v>
                      </c:pt>
                      <c:pt idx="3">
                        <c:v>49.652000000000001</c:v>
                      </c:pt>
                      <c:pt idx="4">
                        <c:v>91.421999999999997</c:v>
                      </c:pt>
                      <c:pt idx="5">
                        <c:v>35.975999999999999</c:v>
                      </c:pt>
                      <c:pt idx="6">
                        <c:v>74.265000000000001</c:v>
                      </c:pt>
                      <c:pt idx="7">
                        <c:v>51.851999999999997</c:v>
                      </c:pt>
                      <c:pt idx="8">
                        <c:v>64.772999999999996</c:v>
                      </c:pt>
                      <c:pt idx="9">
                        <c:v>65.971999999999994</c:v>
                      </c:pt>
                      <c:pt idx="10">
                        <c:v>31.850999999999999</c:v>
                      </c:pt>
                      <c:pt idx="11">
                        <c:v>65.043000000000006</c:v>
                      </c:pt>
                      <c:pt idx="12">
                        <c:v>52.835000000000001</c:v>
                      </c:pt>
                      <c:pt idx="13">
                        <c:v>53.640999999999998</c:v>
                      </c:pt>
                      <c:pt idx="14">
                        <c:v>78.75</c:v>
                      </c:pt>
                      <c:pt idx="15">
                        <c:v>46.16</c:v>
                      </c:pt>
                      <c:pt idx="16">
                        <c:v>80.962999999999994</c:v>
                      </c:pt>
                      <c:pt idx="17">
                        <c:v>73.899000000000001</c:v>
                      </c:pt>
                      <c:pt idx="18">
                        <c:v>49.777000000000001</c:v>
                      </c:pt>
                      <c:pt idx="19">
                        <c:v>54.564</c:v>
                      </c:pt>
                      <c:pt idx="20">
                        <c:v>41.667000000000002</c:v>
                      </c:pt>
                      <c:pt idx="21">
                        <c:v>91.775999999999996</c:v>
                      </c:pt>
                      <c:pt idx="22">
                        <c:v>74.308999999999997</c:v>
                      </c:pt>
                      <c:pt idx="23">
                        <c:v>58.59</c:v>
                      </c:pt>
                      <c:pt idx="24">
                        <c:v>92.727000000000004</c:v>
                      </c:pt>
                      <c:pt idx="25">
                        <c:v>57</c:v>
                      </c:pt>
                      <c:pt idx="26">
                        <c:v>75.477000000000004</c:v>
                      </c:pt>
                      <c:pt idx="27">
                        <c:v>57.682000000000002</c:v>
                      </c:pt>
                      <c:pt idx="28">
                        <c:v>88.486999999999995</c:v>
                      </c:pt>
                      <c:pt idx="29">
                        <c:v>76.272999999999996</c:v>
                      </c:pt>
                      <c:pt idx="30">
                        <c:v>58.712000000000003</c:v>
                      </c:pt>
                      <c:pt idx="31">
                        <c:v>48.33</c:v>
                      </c:pt>
                      <c:pt idx="32">
                        <c:v>61.741999999999997</c:v>
                      </c:pt>
                      <c:pt idx="33">
                        <c:v>71.120999999999995</c:v>
                      </c:pt>
                      <c:pt idx="34">
                        <c:v>66.167000000000002</c:v>
                      </c:pt>
                      <c:pt idx="35">
                        <c:v>73.872</c:v>
                      </c:pt>
                      <c:pt idx="36">
                        <c:v>64.322999999999993</c:v>
                      </c:pt>
                      <c:pt idx="37">
                        <c:v>67.397000000000006</c:v>
                      </c:pt>
                      <c:pt idx="38">
                        <c:v>59.322000000000003</c:v>
                      </c:pt>
                      <c:pt idx="39">
                        <c:v>62.188000000000002</c:v>
                      </c:pt>
                      <c:pt idx="40">
                        <c:v>88.570999999999998</c:v>
                      </c:pt>
                      <c:pt idx="41">
                        <c:v>83.73</c:v>
                      </c:pt>
                      <c:pt idx="42">
                        <c:v>77.536000000000001</c:v>
                      </c:pt>
                      <c:pt idx="43">
                        <c:v>31.405000000000001</c:v>
                      </c:pt>
                      <c:pt idx="44">
                        <c:v>54.167000000000002</c:v>
                      </c:pt>
                      <c:pt idx="45">
                        <c:v>62.295000000000002</c:v>
                      </c:pt>
                      <c:pt idx="46">
                        <c:v>82.936999999999998</c:v>
                      </c:pt>
                      <c:pt idx="47">
                        <c:v>82.102000000000004</c:v>
                      </c:pt>
                      <c:pt idx="48">
                        <c:v>85</c:v>
                      </c:pt>
                      <c:pt idx="49">
                        <c:v>94.512</c:v>
                      </c:pt>
                      <c:pt idx="50">
                        <c:v>48.276000000000003</c:v>
                      </c:pt>
                      <c:pt idx="51">
                        <c:v>82.5</c:v>
                      </c:pt>
                      <c:pt idx="52">
                        <c:v>72.388000000000005</c:v>
                      </c:pt>
                      <c:pt idx="53">
                        <c:v>68.942999999999998</c:v>
                      </c:pt>
                      <c:pt idx="54">
                        <c:v>51.493000000000002</c:v>
                      </c:pt>
                      <c:pt idx="55">
                        <c:v>65.844999999999999</c:v>
                      </c:pt>
                      <c:pt idx="56">
                        <c:v>79.31</c:v>
                      </c:pt>
                      <c:pt idx="57">
                        <c:v>59.694000000000003</c:v>
                      </c:pt>
                      <c:pt idx="58">
                        <c:v>40.119</c:v>
                      </c:pt>
                      <c:pt idx="59">
                        <c:v>90.713999999999999</c:v>
                      </c:pt>
                      <c:pt idx="60">
                        <c:v>77.64</c:v>
                      </c:pt>
                      <c:pt idx="61">
                        <c:v>47.945</c:v>
                      </c:pt>
                      <c:pt idx="62">
                        <c:v>33.957999999999998</c:v>
                      </c:pt>
                      <c:pt idx="63">
                        <c:v>96.111000000000004</c:v>
                      </c:pt>
                      <c:pt idx="64">
                        <c:v>88.89</c:v>
                      </c:pt>
                      <c:pt idx="65">
                        <c:v>89.286000000000001</c:v>
                      </c:pt>
                    </c:numCache>
                  </c:numRef>
                </c:yVal>
                <c:smooth val="0"/>
                <c:extLst xmlns:c15="http://schemas.microsoft.com/office/drawing/2012/chart">
                  <c:ext xmlns:c16="http://schemas.microsoft.com/office/drawing/2014/chart" uri="{C3380CC4-5D6E-409C-BE32-E72D297353CC}">
                    <c16:uniqueId val="{00000016-CBE1-0849-9337-C5ADAD67905F}"/>
                  </c:ext>
                </c:extLst>
              </c15:ser>
            </c15:filteredScatterSeries>
            <c15:filteredScatterSeries>
              <c15:ser>
                <c:idx val="8"/>
                <c:order val="8"/>
                <c:tx>
                  <c:strRef>
                    <c:extLst xmlns:c15="http://schemas.microsoft.com/office/drawing/2012/chart">
                      <c:ext xmlns:c15="http://schemas.microsoft.com/office/drawing/2012/chart" uri="{02D57815-91ED-43cb-92C2-25804820EDAC}">
                        <c15:formulaRef>
                          <c15:sqref>'[1]Figs.23 all humtarg'!$E$430</c15:sqref>
                        </c15:formulaRef>
                      </c:ext>
                    </c:extLst>
                    <c:strCache>
                      <c:ptCount val="1"/>
                      <c:pt idx="0">
                        <c:v>CASP9</c:v>
                      </c:pt>
                    </c:strCache>
                  </c:strRef>
                </c:tx>
                <c:spPr>
                  <a:ln w="28575">
                    <a:noFill/>
                  </a:ln>
                </c:spPr>
                <c:marker>
                  <c:symbol val="none"/>
                </c:marker>
                <c:trendline>
                  <c:name>CASP9</c:name>
                  <c:spPr>
                    <a:ln w="12700">
                      <a:solidFill>
                        <a:srgbClr val="0070C0"/>
                      </a:solidFill>
                    </a:ln>
                  </c:spPr>
                  <c:trendlineType val="linear"/>
                  <c:dispRSqr val="0"/>
                  <c:dispEq val="0"/>
                </c:trendline>
                <c:xVal>
                  <c:numRef>
                    <c:extLst xmlns:c15="http://schemas.microsoft.com/office/drawing/2012/chart">
                      <c:ext xmlns:c15="http://schemas.microsoft.com/office/drawing/2012/chart" uri="{02D57815-91ED-43cb-92C2-25804820EDAC}">
                        <c15:formulaRef>
                          <c15:sqref>'[1]Figs.23 all humtarg'!$C$430:$C$504</c15:sqref>
                        </c15:formulaRef>
                      </c:ext>
                    </c:extLst>
                    <c:numCache>
                      <c:formatCode>General</c:formatCode>
                      <c:ptCount val="75"/>
                      <c:pt idx="0">
                        <c:v>198</c:v>
                      </c:pt>
                      <c:pt idx="1">
                        <c:v>213</c:v>
                      </c:pt>
                      <c:pt idx="2">
                        <c:v>129</c:v>
                      </c:pt>
                      <c:pt idx="3">
                        <c:v>301</c:v>
                      </c:pt>
                      <c:pt idx="4">
                        <c:v>222</c:v>
                      </c:pt>
                      <c:pt idx="5">
                        <c:v>907</c:v>
                      </c:pt>
                      <c:pt idx="6">
                        <c:v>497</c:v>
                      </c:pt>
                      <c:pt idx="7">
                        <c:v>508</c:v>
                      </c:pt>
                      <c:pt idx="8">
                        <c:v>587</c:v>
                      </c:pt>
                      <c:pt idx="9">
                        <c:v>726</c:v>
                      </c:pt>
                      <c:pt idx="10">
                        <c:v>745</c:v>
                      </c:pt>
                      <c:pt idx="11">
                        <c:v>180</c:v>
                      </c:pt>
                      <c:pt idx="12">
                        <c:v>505</c:v>
                      </c:pt>
                      <c:pt idx="13">
                        <c:v>66</c:v>
                      </c:pt>
                      <c:pt idx="14">
                        <c:v>111</c:v>
                      </c:pt>
                      <c:pt idx="15">
                        <c:v>125</c:v>
                      </c:pt>
                      <c:pt idx="16">
                        <c:v>447</c:v>
                      </c:pt>
                      <c:pt idx="17">
                        <c:v>832</c:v>
                      </c:pt>
                      <c:pt idx="18">
                        <c:v>492</c:v>
                      </c:pt>
                      <c:pt idx="19">
                        <c:v>132</c:v>
                      </c:pt>
                      <c:pt idx="20">
                        <c:v>452</c:v>
                      </c:pt>
                      <c:pt idx="21">
                        <c:v>259</c:v>
                      </c:pt>
                      <c:pt idx="22">
                        <c:v>568</c:v>
                      </c:pt>
                      <c:pt idx="23">
                        <c:v>809</c:v>
                      </c:pt>
                      <c:pt idx="24">
                        <c:v>368</c:v>
                      </c:pt>
                      <c:pt idx="25">
                        <c:v>629</c:v>
                      </c:pt>
                      <c:pt idx="26">
                        <c:v>578</c:v>
                      </c:pt>
                      <c:pt idx="27">
                        <c:v>833</c:v>
                      </c:pt>
                      <c:pt idx="28">
                        <c:v>573</c:v>
                      </c:pt>
                      <c:pt idx="29">
                        <c:v>306</c:v>
                      </c:pt>
                      <c:pt idx="30">
                        <c:v>210</c:v>
                      </c:pt>
                      <c:pt idx="31">
                        <c:v>804</c:v>
                      </c:pt>
                      <c:pt idx="32">
                        <c:v>211</c:v>
                      </c:pt>
                      <c:pt idx="33">
                        <c:v>604</c:v>
                      </c:pt>
                      <c:pt idx="34">
                        <c:v>500</c:v>
                      </c:pt>
                      <c:pt idx="35">
                        <c:v>436</c:v>
                      </c:pt>
                      <c:pt idx="36">
                        <c:v>417</c:v>
                      </c:pt>
                      <c:pt idx="37">
                        <c:v>878</c:v>
                      </c:pt>
                      <c:pt idx="38">
                        <c:v>117</c:v>
                      </c:pt>
                      <c:pt idx="39">
                        <c:v>376</c:v>
                      </c:pt>
                      <c:pt idx="40">
                        <c:v>455</c:v>
                      </c:pt>
                      <c:pt idx="41">
                        <c:v>869</c:v>
                      </c:pt>
                      <c:pt idx="42">
                        <c:v>360</c:v>
                      </c:pt>
                      <c:pt idx="43">
                        <c:v>82</c:v>
                      </c:pt>
                      <c:pt idx="44">
                        <c:v>73</c:v>
                      </c:pt>
                      <c:pt idx="45">
                        <c:v>485</c:v>
                      </c:pt>
                      <c:pt idx="46">
                        <c:v>44</c:v>
                      </c:pt>
                      <c:pt idx="47">
                        <c:v>248</c:v>
                      </c:pt>
                      <c:pt idx="48">
                        <c:v>227</c:v>
                      </c:pt>
                      <c:pt idx="49">
                        <c:v>223</c:v>
                      </c:pt>
                      <c:pt idx="50">
                        <c:v>464</c:v>
                      </c:pt>
                      <c:pt idx="51">
                        <c:v>404</c:v>
                      </c:pt>
                      <c:pt idx="52">
                        <c:v>623</c:v>
                      </c:pt>
                      <c:pt idx="53">
                        <c:v>377</c:v>
                      </c:pt>
                      <c:pt idx="54">
                        <c:v>896</c:v>
                      </c:pt>
                      <c:pt idx="55">
                        <c:v>153</c:v>
                      </c:pt>
                      <c:pt idx="56">
                        <c:v>252</c:v>
                      </c:pt>
                      <c:pt idx="57">
                        <c:v>617</c:v>
                      </c:pt>
                      <c:pt idx="58">
                        <c:v>295</c:v>
                      </c:pt>
                      <c:pt idx="59">
                        <c:v>292</c:v>
                      </c:pt>
                      <c:pt idx="60">
                        <c:v>511</c:v>
                      </c:pt>
                      <c:pt idx="61">
                        <c:v>799</c:v>
                      </c:pt>
                      <c:pt idx="62">
                        <c:v>824</c:v>
                      </c:pt>
                      <c:pt idx="63">
                        <c:v>330</c:v>
                      </c:pt>
                      <c:pt idx="64">
                        <c:v>855</c:v>
                      </c:pt>
                      <c:pt idx="65">
                        <c:v>478</c:v>
                      </c:pt>
                      <c:pt idx="66">
                        <c:v>707</c:v>
                      </c:pt>
                      <c:pt idx="67">
                        <c:v>215</c:v>
                      </c:pt>
                      <c:pt idx="68">
                        <c:v>333</c:v>
                      </c:pt>
                      <c:pt idx="69">
                        <c:v>545</c:v>
                      </c:pt>
                      <c:pt idx="70">
                        <c:v>466</c:v>
                      </c:pt>
                      <c:pt idx="71">
                        <c:v>31</c:v>
                      </c:pt>
                      <c:pt idx="72">
                        <c:v>877</c:v>
                      </c:pt>
                      <c:pt idx="73">
                        <c:v>249</c:v>
                      </c:pt>
                      <c:pt idx="74">
                        <c:v>345</c:v>
                      </c:pt>
                    </c:numCache>
                  </c:numRef>
                </c:xVal>
                <c:yVal>
                  <c:numRef>
                    <c:extLst xmlns:c15="http://schemas.microsoft.com/office/drawing/2012/chart">
                      <c:ext xmlns:c15="http://schemas.microsoft.com/office/drawing/2012/chart" uri="{02D57815-91ED-43cb-92C2-25804820EDAC}">
                        <c15:formulaRef>
                          <c15:sqref>'[1]Figs.23 all humtarg'!$G$430:$G$504</c15:sqref>
                        </c15:formulaRef>
                      </c:ext>
                    </c:extLst>
                    <c:numCache>
                      <c:formatCode>General</c:formatCode>
                      <c:ptCount val="75"/>
                      <c:pt idx="0">
                        <c:v>72.126000000000005</c:v>
                      </c:pt>
                      <c:pt idx="1">
                        <c:v>71.384</c:v>
                      </c:pt>
                      <c:pt idx="2">
                        <c:v>79.623999999999995</c:v>
                      </c:pt>
                      <c:pt idx="3">
                        <c:v>86.653000000000006</c:v>
                      </c:pt>
                      <c:pt idx="4">
                        <c:v>76.206999999999994</c:v>
                      </c:pt>
                      <c:pt idx="5">
                        <c:v>11.879</c:v>
                      </c:pt>
                      <c:pt idx="6">
                        <c:v>46.631999999999998</c:v>
                      </c:pt>
                      <c:pt idx="7">
                        <c:v>44.828000000000003</c:v>
                      </c:pt>
                      <c:pt idx="8">
                        <c:v>32.725000000000001</c:v>
                      </c:pt>
                      <c:pt idx="9">
                        <c:v>25.71</c:v>
                      </c:pt>
                      <c:pt idx="10">
                        <c:v>38.462000000000003</c:v>
                      </c:pt>
                      <c:pt idx="11">
                        <c:v>58.064999999999998</c:v>
                      </c:pt>
                      <c:pt idx="12">
                        <c:v>70.832999999999998</c:v>
                      </c:pt>
                      <c:pt idx="13">
                        <c:v>86.25</c:v>
                      </c:pt>
                      <c:pt idx="14">
                        <c:v>86.667000000000002</c:v>
                      </c:pt>
                      <c:pt idx="15">
                        <c:v>78.561999999999998</c:v>
                      </c:pt>
                      <c:pt idx="16">
                        <c:v>56.970999999999997</c:v>
                      </c:pt>
                      <c:pt idx="17">
                        <c:v>45.741</c:v>
                      </c:pt>
                      <c:pt idx="18">
                        <c:v>69.399000000000001</c:v>
                      </c:pt>
                      <c:pt idx="19">
                        <c:v>77.358000000000004</c:v>
                      </c:pt>
                      <c:pt idx="20">
                        <c:v>71.203000000000003</c:v>
                      </c:pt>
                      <c:pt idx="21">
                        <c:v>68.304000000000002</c:v>
                      </c:pt>
                      <c:pt idx="22">
                        <c:v>51.399000000000001</c:v>
                      </c:pt>
                      <c:pt idx="23">
                        <c:v>29.63</c:v>
                      </c:pt>
                      <c:pt idx="24">
                        <c:v>71.825000000000003</c:v>
                      </c:pt>
                      <c:pt idx="25">
                        <c:v>65.844999999999999</c:v>
                      </c:pt>
                      <c:pt idx="26">
                        <c:v>56.113</c:v>
                      </c:pt>
                      <c:pt idx="27">
                        <c:v>39.57</c:v>
                      </c:pt>
                      <c:pt idx="28">
                        <c:v>44.918999999999997</c:v>
                      </c:pt>
                      <c:pt idx="29">
                        <c:v>70.492000000000004</c:v>
                      </c:pt>
                      <c:pt idx="30">
                        <c:v>74.013000000000005</c:v>
                      </c:pt>
                      <c:pt idx="31">
                        <c:v>43.902000000000001</c:v>
                      </c:pt>
                      <c:pt idx="32">
                        <c:v>78.480999999999995</c:v>
                      </c:pt>
                      <c:pt idx="33">
                        <c:v>43.787999999999997</c:v>
                      </c:pt>
                      <c:pt idx="34">
                        <c:v>35.555999999999997</c:v>
                      </c:pt>
                      <c:pt idx="35">
                        <c:v>62.255000000000003</c:v>
                      </c:pt>
                      <c:pt idx="36">
                        <c:v>65.399000000000001</c:v>
                      </c:pt>
                      <c:pt idx="37">
                        <c:v>31.571000000000002</c:v>
                      </c:pt>
                      <c:pt idx="38">
                        <c:v>70</c:v>
                      </c:pt>
                      <c:pt idx="39">
                        <c:v>71.483999999999995</c:v>
                      </c:pt>
                      <c:pt idx="40">
                        <c:v>91.346000000000004</c:v>
                      </c:pt>
                      <c:pt idx="41">
                        <c:v>68.527000000000001</c:v>
                      </c:pt>
                      <c:pt idx="42">
                        <c:v>77.036000000000001</c:v>
                      </c:pt>
                      <c:pt idx="43">
                        <c:v>75.962000000000003</c:v>
                      </c:pt>
                      <c:pt idx="44">
                        <c:v>85.924000000000007</c:v>
                      </c:pt>
                      <c:pt idx="45">
                        <c:v>47.572000000000003</c:v>
                      </c:pt>
                      <c:pt idx="46">
                        <c:v>82.292000000000002</c:v>
                      </c:pt>
                      <c:pt idx="47">
                        <c:v>75.546999999999997</c:v>
                      </c:pt>
                      <c:pt idx="48">
                        <c:v>86.606999999999999</c:v>
                      </c:pt>
                      <c:pt idx="49">
                        <c:v>68.677999999999997</c:v>
                      </c:pt>
                      <c:pt idx="50">
                        <c:v>61.896999999999998</c:v>
                      </c:pt>
                      <c:pt idx="51">
                        <c:v>60.567</c:v>
                      </c:pt>
                      <c:pt idx="52">
                        <c:v>67.5</c:v>
                      </c:pt>
                      <c:pt idx="53">
                        <c:v>59.537999999999997</c:v>
                      </c:pt>
                      <c:pt idx="54">
                        <c:v>18.658999999999999</c:v>
                      </c:pt>
                      <c:pt idx="55">
                        <c:v>95.283000000000001</c:v>
                      </c:pt>
                      <c:pt idx="56">
                        <c:v>74.593000000000004</c:v>
                      </c:pt>
                      <c:pt idx="57">
                        <c:v>39.887999999999998</c:v>
                      </c:pt>
                      <c:pt idx="58">
                        <c:v>65.994</c:v>
                      </c:pt>
                      <c:pt idx="59">
                        <c:v>72.905000000000001</c:v>
                      </c:pt>
                      <c:pt idx="60">
                        <c:v>73.966999999999999</c:v>
                      </c:pt>
                      <c:pt idx="61">
                        <c:v>40.656999999999996</c:v>
                      </c:pt>
                      <c:pt idx="62">
                        <c:v>41.771999999999998</c:v>
                      </c:pt>
                      <c:pt idx="63">
                        <c:v>92.573999999999998</c:v>
                      </c:pt>
                      <c:pt idx="64">
                        <c:v>33.432000000000002</c:v>
                      </c:pt>
                      <c:pt idx="65">
                        <c:v>75.819999999999993</c:v>
                      </c:pt>
                      <c:pt idx="66">
                        <c:v>56.158999999999999</c:v>
                      </c:pt>
                      <c:pt idx="67">
                        <c:v>70.238</c:v>
                      </c:pt>
                      <c:pt idx="68">
                        <c:v>70.902000000000001</c:v>
                      </c:pt>
                      <c:pt idx="69">
                        <c:v>53.819000000000003</c:v>
                      </c:pt>
                      <c:pt idx="70">
                        <c:v>57.021000000000001</c:v>
                      </c:pt>
                      <c:pt idx="71">
                        <c:v>87.281000000000006</c:v>
                      </c:pt>
                      <c:pt idx="72">
                        <c:v>16.509</c:v>
                      </c:pt>
                      <c:pt idx="73">
                        <c:v>73.484999999999999</c:v>
                      </c:pt>
                      <c:pt idx="74">
                        <c:v>67.123000000000005</c:v>
                      </c:pt>
                    </c:numCache>
                  </c:numRef>
                </c:yVal>
                <c:smooth val="0"/>
                <c:extLst xmlns:c15="http://schemas.microsoft.com/office/drawing/2012/chart">
                  <c:ext xmlns:c16="http://schemas.microsoft.com/office/drawing/2014/chart" uri="{C3380CC4-5D6E-409C-BE32-E72D297353CC}">
                    <c16:uniqueId val="{00000018-CBE1-0849-9337-C5ADAD67905F}"/>
                  </c:ext>
                </c:extLst>
              </c15:ser>
            </c15:filteredScatterSeries>
            <c15:filteredScatterSeries>
              <c15:ser>
                <c:idx val="9"/>
                <c:order val="9"/>
                <c:tx>
                  <c:strRef>
                    <c:extLst xmlns:c15="http://schemas.microsoft.com/office/drawing/2012/chart">
                      <c:ext xmlns:c15="http://schemas.microsoft.com/office/drawing/2012/chart" uri="{02D57815-91ED-43cb-92C2-25804820EDAC}">
                        <c15:formulaRef>
                          <c15:sqref>'[1]Figs.23 all humtarg'!$E$505</c15:sqref>
                        </c15:formulaRef>
                      </c:ext>
                    </c:extLst>
                    <c:strCache>
                      <c:ptCount val="1"/>
                      <c:pt idx="0">
                        <c:v>CASP10</c:v>
                      </c:pt>
                    </c:strCache>
                  </c:strRef>
                </c:tx>
                <c:spPr>
                  <a:ln w="28575">
                    <a:noFill/>
                  </a:ln>
                </c:spPr>
                <c:marker>
                  <c:symbol val="none"/>
                </c:marker>
                <c:trendline>
                  <c:name>CASP10</c:name>
                  <c:spPr>
                    <a:ln w="12700">
                      <a:solidFill>
                        <a:srgbClr val="002060"/>
                      </a:solidFill>
                    </a:ln>
                  </c:spPr>
                  <c:trendlineType val="linear"/>
                  <c:dispRSqr val="0"/>
                  <c:dispEq val="0"/>
                </c:trendline>
                <c:xVal>
                  <c:numRef>
                    <c:extLst xmlns:c15="http://schemas.microsoft.com/office/drawing/2012/chart">
                      <c:ext xmlns:c15="http://schemas.microsoft.com/office/drawing/2012/chart" uri="{02D57815-91ED-43cb-92C2-25804820EDAC}">
                        <c15:formulaRef>
                          <c15:sqref>'[1]Figs.23 all humtarg'!$C$505:$C$573</c15:sqref>
                        </c15:formulaRef>
                      </c:ext>
                    </c:extLst>
                    <c:numCache>
                      <c:formatCode>General</c:formatCode>
                      <c:ptCount val="69"/>
                      <c:pt idx="0">
                        <c:v>67</c:v>
                      </c:pt>
                      <c:pt idx="1">
                        <c:v>751</c:v>
                      </c:pt>
                      <c:pt idx="2">
                        <c:v>256</c:v>
                      </c:pt>
                      <c:pt idx="3">
                        <c:v>201</c:v>
                      </c:pt>
                      <c:pt idx="4">
                        <c:v>777</c:v>
                      </c:pt>
                      <c:pt idx="5">
                        <c:v>326</c:v>
                      </c:pt>
                      <c:pt idx="6">
                        <c:v>725</c:v>
                      </c:pt>
                      <c:pt idx="7">
                        <c:v>79</c:v>
                      </c:pt>
                      <c:pt idx="8">
                        <c:v>721</c:v>
                      </c:pt>
                      <c:pt idx="9">
                        <c:v>765</c:v>
                      </c:pt>
                      <c:pt idx="10">
                        <c:v>554</c:v>
                      </c:pt>
                      <c:pt idx="11">
                        <c:v>406</c:v>
                      </c:pt>
                      <c:pt idx="12">
                        <c:v>749</c:v>
                      </c:pt>
                      <c:pt idx="13">
                        <c:v>571</c:v>
                      </c:pt>
                      <c:pt idx="14">
                        <c:v>322</c:v>
                      </c:pt>
                      <c:pt idx="15">
                        <c:v>109</c:v>
                      </c:pt>
                      <c:pt idx="16">
                        <c:v>622</c:v>
                      </c:pt>
                      <c:pt idx="17">
                        <c:v>454</c:v>
                      </c:pt>
                      <c:pt idx="18">
                        <c:v>383</c:v>
                      </c:pt>
                      <c:pt idx="19">
                        <c:v>121</c:v>
                      </c:pt>
                      <c:pt idx="20">
                        <c:v>542</c:v>
                      </c:pt>
                      <c:pt idx="21">
                        <c:v>864</c:v>
                      </c:pt>
                      <c:pt idx="22">
                        <c:v>233</c:v>
                      </c:pt>
                      <c:pt idx="23">
                        <c:v>17</c:v>
                      </c:pt>
                      <c:pt idx="24">
                        <c:v>242</c:v>
                      </c:pt>
                      <c:pt idx="25">
                        <c:v>737</c:v>
                      </c:pt>
                      <c:pt idx="26">
                        <c:v>441</c:v>
                      </c:pt>
                      <c:pt idx="27">
                        <c:v>645</c:v>
                      </c:pt>
                      <c:pt idx="28">
                        <c:v>319</c:v>
                      </c:pt>
                      <c:pt idx="29">
                        <c:v>820</c:v>
                      </c:pt>
                      <c:pt idx="30">
                        <c:v>250</c:v>
                      </c:pt>
                      <c:pt idx="31">
                        <c:v>200</c:v>
                      </c:pt>
                      <c:pt idx="32">
                        <c:v>224</c:v>
                      </c:pt>
                      <c:pt idx="33">
                        <c:v>693</c:v>
                      </c:pt>
                      <c:pt idx="34">
                        <c:v>611</c:v>
                      </c:pt>
                      <c:pt idx="35">
                        <c:v>12</c:v>
                      </c:pt>
                      <c:pt idx="36">
                        <c:v>71</c:v>
                      </c:pt>
                      <c:pt idx="37">
                        <c:v>438</c:v>
                      </c:pt>
                      <c:pt idx="38">
                        <c:v>427</c:v>
                      </c:pt>
                      <c:pt idx="39">
                        <c:v>371</c:v>
                      </c:pt>
                      <c:pt idx="40">
                        <c:v>830</c:v>
                      </c:pt>
                      <c:pt idx="41">
                        <c:v>288</c:v>
                      </c:pt>
                      <c:pt idx="42">
                        <c:v>614</c:v>
                      </c:pt>
                      <c:pt idx="43">
                        <c:v>236</c:v>
                      </c:pt>
                      <c:pt idx="44">
                        <c:v>209</c:v>
                      </c:pt>
                      <c:pt idx="45">
                        <c:v>332</c:v>
                      </c:pt>
                      <c:pt idx="46">
                        <c:v>690</c:v>
                      </c:pt>
                      <c:pt idx="47">
                        <c:v>475</c:v>
                      </c:pt>
                      <c:pt idx="48">
                        <c:v>393</c:v>
                      </c:pt>
                      <c:pt idx="49">
                        <c:v>389</c:v>
                      </c:pt>
                      <c:pt idx="50">
                        <c:v>624</c:v>
                      </c:pt>
                      <c:pt idx="51">
                        <c:v>47</c:v>
                      </c:pt>
                      <c:pt idx="52">
                        <c:v>616</c:v>
                      </c:pt>
                      <c:pt idx="53">
                        <c:v>446</c:v>
                      </c:pt>
                      <c:pt idx="54">
                        <c:v>696</c:v>
                      </c:pt>
                      <c:pt idx="55">
                        <c:v>881</c:v>
                      </c:pt>
                      <c:pt idx="56">
                        <c:v>786</c:v>
                      </c:pt>
                      <c:pt idx="57">
                        <c:v>836</c:v>
                      </c:pt>
                      <c:pt idx="58">
                        <c:v>718</c:v>
                      </c:pt>
                      <c:pt idx="59">
                        <c:v>674</c:v>
                      </c:pt>
                      <c:pt idx="60">
                        <c:v>354</c:v>
                      </c:pt>
                      <c:pt idx="61">
                        <c:v>626</c:v>
                      </c:pt>
                      <c:pt idx="62">
                        <c:v>676</c:v>
                      </c:pt>
                      <c:pt idx="63">
                        <c:v>819</c:v>
                      </c:pt>
                      <c:pt idx="64">
                        <c:v>829</c:v>
                      </c:pt>
                      <c:pt idx="65">
                        <c:v>661</c:v>
                      </c:pt>
                      <c:pt idx="66">
                        <c:v>596</c:v>
                      </c:pt>
                      <c:pt idx="67">
                        <c:v>543</c:v>
                      </c:pt>
                      <c:pt idx="68">
                        <c:v>391</c:v>
                      </c:pt>
                    </c:numCache>
                  </c:numRef>
                </c:xVal>
                <c:yVal>
                  <c:numRef>
                    <c:extLst xmlns:c15="http://schemas.microsoft.com/office/drawing/2012/chart">
                      <c:ext xmlns:c15="http://schemas.microsoft.com/office/drawing/2012/chart" uri="{02D57815-91ED-43cb-92C2-25804820EDAC}">
                        <c15:formulaRef>
                          <c15:sqref>'[1]Figs.23 all humtarg'!$G$505:$G$573</c15:sqref>
                        </c15:formulaRef>
                      </c:ext>
                    </c:extLst>
                    <c:numCache>
                      <c:formatCode>General</c:formatCode>
                      <c:ptCount val="69"/>
                      <c:pt idx="0">
                        <c:v>85.284000000000006</c:v>
                      </c:pt>
                      <c:pt idx="1">
                        <c:v>36.820999999999998</c:v>
                      </c:pt>
                      <c:pt idx="2">
                        <c:v>82.367999999999995</c:v>
                      </c:pt>
                      <c:pt idx="3">
                        <c:v>76.802000000000007</c:v>
                      </c:pt>
                      <c:pt idx="4">
                        <c:v>31.853999999999999</c:v>
                      </c:pt>
                      <c:pt idx="5">
                        <c:v>79.832999999999998</c:v>
                      </c:pt>
                      <c:pt idx="6">
                        <c:v>24.699000000000002</c:v>
                      </c:pt>
                      <c:pt idx="7">
                        <c:v>83.873000000000005</c:v>
                      </c:pt>
                      <c:pt idx="8">
                        <c:v>42.927999999999997</c:v>
                      </c:pt>
                      <c:pt idx="9">
                        <c:v>33.75</c:v>
                      </c:pt>
                      <c:pt idx="10">
                        <c:v>44.231000000000002</c:v>
                      </c:pt>
                      <c:pt idx="11">
                        <c:v>55.966000000000001</c:v>
                      </c:pt>
                      <c:pt idx="12">
                        <c:v>44.802</c:v>
                      </c:pt>
                      <c:pt idx="13">
                        <c:v>66.935000000000002</c:v>
                      </c:pt>
                      <c:pt idx="14">
                        <c:v>67.546999999999997</c:v>
                      </c:pt>
                      <c:pt idx="15">
                        <c:v>85.075000000000003</c:v>
                      </c:pt>
                      <c:pt idx="16">
                        <c:v>43.207999999999998</c:v>
                      </c:pt>
                      <c:pt idx="17">
                        <c:v>42.531999999999996</c:v>
                      </c:pt>
                      <c:pt idx="18">
                        <c:v>77.603999999999999</c:v>
                      </c:pt>
                      <c:pt idx="19">
                        <c:v>85.960999999999999</c:v>
                      </c:pt>
                      <c:pt idx="20">
                        <c:v>50</c:v>
                      </c:pt>
                      <c:pt idx="21">
                        <c:v>24.850999999999999</c:v>
                      </c:pt>
                      <c:pt idx="22">
                        <c:v>73.378</c:v>
                      </c:pt>
                      <c:pt idx="23">
                        <c:v>89.5</c:v>
                      </c:pt>
                      <c:pt idx="24">
                        <c:v>78.25</c:v>
                      </c:pt>
                      <c:pt idx="25">
                        <c:v>29.972999999999999</c:v>
                      </c:pt>
                      <c:pt idx="26">
                        <c:v>57.311</c:v>
                      </c:pt>
                      <c:pt idx="27">
                        <c:v>36.75</c:v>
                      </c:pt>
                      <c:pt idx="28">
                        <c:v>65.067999999999998</c:v>
                      </c:pt>
                      <c:pt idx="29">
                        <c:v>16.523</c:v>
                      </c:pt>
                      <c:pt idx="30">
                        <c:v>70.995999999999995</c:v>
                      </c:pt>
                      <c:pt idx="31">
                        <c:v>70.995999999999995</c:v>
                      </c:pt>
                      <c:pt idx="32">
                        <c:v>65.625</c:v>
                      </c:pt>
                      <c:pt idx="33">
                        <c:v>36.482999999999997</c:v>
                      </c:pt>
                      <c:pt idx="34">
                        <c:v>54.594999999999999</c:v>
                      </c:pt>
                      <c:pt idx="35">
                        <c:v>98.957999999999998</c:v>
                      </c:pt>
                      <c:pt idx="36">
                        <c:v>90.625</c:v>
                      </c:pt>
                      <c:pt idx="37">
                        <c:v>56.143000000000001</c:v>
                      </c:pt>
                      <c:pt idx="38">
                        <c:v>56.783999999999999</c:v>
                      </c:pt>
                      <c:pt idx="39">
                        <c:v>73.519000000000005</c:v>
                      </c:pt>
                      <c:pt idx="40">
                        <c:v>48.795000000000002</c:v>
                      </c:pt>
                      <c:pt idx="41">
                        <c:v>57.631999999999998</c:v>
                      </c:pt>
                      <c:pt idx="42">
                        <c:v>60.655999999999999</c:v>
                      </c:pt>
                      <c:pt idx="43">
                        <c:v>65.671999999999997</c:v>
                      </c:pt>
                      <c:pt idx="44">
                        <c:v>65.216999999999999</c:v>
                      </c:pt>
                      <c:pt idx="45">
                        <c:v>61.738999999999997</c:v>
                      </c:pt>
                      <c:pt idx="46">
                        <c:v>27.146999999999998</c:v>
                      </c:pt>
                      <c:pt idx="47">
                        <c:v>65.783000000000001</c:v>
                      </c:pt>
                      <c:pt idx="48">
                        <c:v>61.134</c:v>
                      </c:pt>
                      <c:pt idx="49">
                        <c:v>65</c:v>
                      </c:pt>
                      <c:pt idx="50">
                        <c:v>48.993000000000002</c:v>
                      </c:pt>
                      <c:pt idx="51">
                        <c:v>90.741</c:v>
                      </c:pt>
                      <c:pt idx="52">
                        <c:v>36.017000000000003</c:v>
                      </c:pt>
                      <c:pt idx="53">
                        <c:v>57.976999999999997</c:v>
                      </c:pt>
                      <c:pt idx="54">
                        <c:v>42.582000000000001</c:v>
                      </c:pt>
                      <c:pt idx="55">
                        <c:v>23.821000000000002</c:v>
                      </c:pt>
                      <c:pt idx="56">
                        <c:v>39.162999999999997</c:v>
                      </c:pt>
                      <c:pt idx="57">
                        <c:v>41.761000000000003</c:v>
                      </c:pt>
                      <c:pt idx="58">
                        <c:v>40.597999999999999</c:v>
                      </c:pt>
                      <c:pt idx="59">
                        <c:v>35.881999999999998</c:v>
                      </c:pt>
                      <c:pt idx="60">
                        <c:v>38.362000000000002</c:v>
                      </c:pt>
                      <c:pt idx="61">
                        <c:v>25.652999999999999</c:v>
                      </c:pt>
                      <c:pt idx="62">
                        <c:v>28.835999999999999</c:v>
                      </c:pt>
                      <c:pt idx="63">
                        <c:v>38.871000000000002</c:v>
                      </c:pt>
                      <c:pt idx="64">
                        <c:v>17.2</c:v>
                      </c:pt>
                      <c:pt idx="65">
                        <c:v>57.128</c:v>
                      </c:pt>
                      <c:pt idx="66">
                        <c:v>73.245999999999995</c:v>
                      </c:pt>
                      <c:pt idx="67">
                        <c:v>61.615000000000002</c:v>
                      </c:pt>
                      <c:pt idx="68">
                        <c:v>52.82</c:v>
                      </c:pt>
                    </c:numCache>
                  </c:numRef>
                </c:yVal>
                <c:smooth val="0"/>
                <c:extLst xmlns:c15="http://schemas.microsoft.com/office/drawing/2012/chart">
                  <c:ext xmlns:c16="http://schemas.microsoft.com/office/drawing/2014/chart" uri="{C3380CC4-5D6E-409C-BE32-E72D297353CC}">
                    <c16:uniqueId val="{0000001A-CBE1-0849-9337-C5ADAD67905F}"/>
                  </c:ext>
                </c:extLst>
              </c15:ser>
            </c15:filteredScatterSeries>
            <c15:filteredScatterSeries>
              <c15:ser>
                <c:idx val="10"/>
                <c:order val="10"/>
                <c:tx>
                  <c:v>CASP11</c:v>
                </c:tx>
                <c:spPr>
                  <a:ln w="28575">
                    <a:noFill/>
                  </a:ln>
                </c:spPr>
                <c:marker>
                  <c:symbol val="none"/>
                </c:marker>
                <c:trendline>
                  <c:name>CASP11</c:name>
                  <c:spPr>
                    <a:ln w="9525">
                      <a:solidFill>
                        <a:srgbClr val="7030A0"/>
                      </a:solidFill>
                    </a:ln>
                  </c:spPr>
                  <c:trendlineType val="linear"/>
                  <c:dispRSqr val="0"/>
                  <c:dispEq val="0"/>
                </c:trendline>
                <c:xVal>
                  <c:numRef>
                    <c:extLst xmlns:c15="http://schemas.microsoft.com/office/drawing/2012/chart">
                      <c:ext xmlns:c15="http://schemas.microsoft.com/office/drawing/2012/chart" uri="{02D57815-91ED-43cb-92C2-25804820EDAC}">
                        <c15:formulaRef>
                          <c15:sqref>'[1]Figs.23 all humtarg'!$C$574:$C$648</c15:sqref>
                        </c15:formulaRef>
                      </c:ext>
                    </c:extLst>
                    <c:numCache>
                      <c:formatCode>General</c:formatCode>
                      <c:ptCount val="75"/>
                      <c:pt idx="0">
                        <c:v>788</c:v>
                      </c:pt>
                      <c:pt idx="1">
                        <c:v>456</c:v>
                      </c:pt>
                      <c:pt idx="2">
                        <c:v>755</c:v>
                      </c:pt>
                      <c:pt idx="3">
                        <c:v>535</c:v>
                      </c:pt>
                      <c:pt idx="4">
                        <c:v>257</c:v>
                      </c:pt>
                      <c:pt idx="5">
                        <c:v>770</c:v>
                      </c:pt>
                      <c:pt idx="6">
                        <c:v>873</c:v>
                      </c:pt>
                      <c:pt idx="7">
                        <c:v>425</c:v>
                      </c:pt>
                      <c:pt idx="8">
                        <c:v>744</c:v>
                      </c:pt>
                      <c:pt idx="9">
                        <c:v>412</c:v>
                      </c:pt>
                      <c:pt idx="10">
                        <c:v>479</c:v>
                      </c:pt>
                      <c:pt idx="11">
                        <c:v>184</c:v>
                      </c:pt>
                      <c:pt idx="12">
                        <c:v>647</c:v>
                      </c:pt>
                      <c:pt idx="13">
                        <c:v>196</c:v>
                      </c:pt>
                      <c:pt idx="14">
                        <c:v>600</c:v>
                      </c:pt>
                      <c:pt idx="15">
                        <c:v>748</c:v>
                      </c:pt>
                      <c:pt idx="16">
                        <c:v>463</c:v>
                      </c:pt>
                      <c:pt idx="17">
                        <c:v>897</c:v>
                      </c:pt>
                      <c:pt idx="18">
                        <c:v>709</c:v>
                      </c:pt>
                      <c:pt idx="19">
                        <c:v>606</c:v>
                      </c:pt>
                      <c:pt idx="20">
                        <c:v>142</c:v>
                      </c:pt>
                      <c:pt idx="21">
                        <c:v>533</c:v>
                      </c:pt>
                      <c:pt idx="22">
                        <c:v>684</c:v>
                      </c:pt>
                      <c:pt idx="23">
                        <c:v>715</c:v>
                      </c:pt>
                      <c:pt idx="24">
                        <c:v>574</c:v>
                      </c:pt>
                      <c:pt idx="25">
                        <c:v>589</c:v>
                      </c:pt>
                      <c:pt idx="26">
                        <c:v>758</c:v>
                      </c:pt>
                      <c:pt idx="27">
                        <c:v>746</c:v>
                      </c:pt>
                      <c:pt idx="28">
                        <c:v>263</c:v>
                      </c:pt>
                      <c:pt idx="29">
                        <c:v>845</c:v>
                      </c:pt>
                      <c:pt idx="30">
                        <c:v>187</c:v>
                      </c:pt>
                      <c:pt idx="31">
                        <c:v>735</c:v>
                      </c:pt>
                      <c:pt idx="32">
                        <c:v>731</c:v>
                      </c:pt>
                      <c:pt idx="33">
                        <c:v>283</c:v>
                      </c:pt>
                      <c:pt idx="34">
                        <c:v>143</c:v>
                      </c:pt>
                      <c:pt idx="35">
                        <c:v>675</c:v>
                      </c:pt>
                      <c:pt idx="36">
                        <c:v>546</c:v>
                      </c:pt>
                      <c:pt idx="37">
                        <c:v>401</c:v>
                      </c:pt>
                      <c:pt idx="38">
                        <c:v>96</c:v>
                      </c:pt>
                      <c:pt idx="39">
                        <c:v>334</c:v>
                      </c:pt>
                      <c:pt idx="40">
                        <c:v>818</c:v>
                      </c:pt>
                      <c:pt idx="41">
                        <c:v>388</c:v>
                      </c:pt>
                      <c:pt idx="42">
                        <c:v>738</c:v>
                      </c:pt>
                      <c:pt idx="43">
                        <c:v>468</c:v>
                      </c:pt>
                      <c:pt idx="44">
                        <c:v>193</c:v>
                      </c:pt>
                      <c:pt idx="45">
                        <c:v>706</c:v>
                      </c:pt>
                      <c:pt idx="46">
                        <c:v>526</c:v>
                      </c:pt>
                      <c:pt idx="47">
                        <c:v>486</c:v>
                      </c:pt>
                      <c:pt idx="48">
                        <c:v>503</c:v>
                      </c:pt>
                      <c:pt idx="49">
                        <c:v>290</c:v>
                      </c:pt>
                      <c:pt idx="50">
                        <c:v>566</c:v>
                      </c:pt>
                      <c:pt idx="51">
                        <c:v>509</c:v>
                      </c:pt>
                      <c:pt idx="52">
                        <c:v>369</c:v>
                      </c:pt>
                      <c:pt idx="53">
                        <c:v>502</c:v>
                      </c:pt>
                      <c:pt idx="54">
                        <c:v>642</c:v>
                      </c:pt>
                      <c:pt idx="55">
                        <c:v>734</c:v>
                      </c:pt>
                      <c:pt idx="56">
                        <c:v>654</c:v>
                      </c:pt>
                      <c:pt idx="57">
                        <c:v>741</c:v>
                      </c:pt>
                      <c:pt idx="58">
                        <c:v>299</c:v>
                      </c:pt>
                      <c:pt idx="59">
                        <c:v>206</c:v>
                      </c:pt>
                      <c:pt idx="60">
                        <c:v>637</c:v>
                      </c:pt>
                      <c:pt idx="61">
                        <c:v>655</c:v>
                      </c:pt>
                      <c:pt idx="62">
                        <c:v>835</c:v>
                      </c:pt>
                      <c:pt idx="63">
                        <c:v>688</c:v>
                      </c:pt>
                      <c:pt idx="64">
                        <c:v>747</c:v>
                      </c:pt>
                      <c:pt idx="65">
                        <c:v>685</c:v>
                      </c:pt>
                      <c:pt idx="66">
                        <c:v>575</c:v>
                      </c:pt>
                      <c:pt idx="67">
                        <c:v>791</c:v>
                      </c:pt>
                      <c:pt idx="68">
                        <c:v>802</c:v>
                      </c:pt>
                      <c:pt idx="69">
                        <c:v>550</c:v>
                      </c:pt>
                      <c:pt idx="70">
                        <c:v>261</c:v>
                      </c:pt>
                      <c:pt idx="71">
                        <c:v>698</c:v>
                      </c:pt>
                      <c:pt idx="72">
                        <c:v>340</c:v>
                      </c:pt>
                      <c:pt idx="73">
                        <c:v>450</c:v>
                      </c:pt>
                      <c:pt idx="74">
                        <c:v>757</c:v>
                      </c:pt>
                    </c:numCache>
                  </c:numRef>
                </c:xVal>
                <c:yVal>
                  <c:numRef>
                    <c:extLst xmlns:c15="http://schemas.microsoft.com/office/drawing/2012/chart">
                      <c:ext xmlns:c15="http://schemas.microsoft.com/office/drawing/2012/chart" uri="{02D57815-91ED-43cb-92C2-25804820EDAC}">
                        <c15:formulaRef>
                          <c15:sqref>'[1]Figs.23 all humtarg'!$G$574:$G$648</c15:sqref>
                        </c15:formulaRef>
                      </c:ext>
                    </c:extLst>
                    <c:numCache>
                      <c:formatCode>General</c:formatCode>
                      <c:ptCount val="75"/>
                      <c:pt idx="0">
                        <c:v>57.292000000000002</c:v>
                      </c:pt>
                      <c:pt idx="1">
                        <c:v>44.317999999999998</c:v>
                      </c:pt>
                      <c:pt idx="2">
                        <c:v>38.274000000000001</c:v>
                      </c:pt>
                      <c:pt idx="3">
                        <c:v>39.037999999999997</c:v>
                      </c:pt>
                      <c:pt idx="4">
                        <c:v>83.224000000000004</c:v>
                      </c:pt>
                      <c:pt idx="5">
                        <c:v>68.421000000000006</c:v>
                      </c:pt>
                      <c:pt idx="6">
                        <c:v>28.888999999999999</c:v>
                      </c:pt>
                      <c:pt idx="7">
                        <c:v>78.125</c:v>
                      </c:pt>
                      <c:pt idx="8">
                        <c:v>27.106999999999999</c:v>
                      </c:pt>
                      <c:pt idx="9">
                        <c:v>88.311999999999998</c:v>
                      </c:pt>
                      <c:pt idx="10">
                        <c:v>44.895000000000003</c:v>
                      </c:pt>
                      <c:pt idx="11">
                        <c:v>50.531999999999996</c:v>
                      </c:pt>
                      <c:pt idx="12">
                        <c:v>47.347999999999999</c:v>
                      </c:pt>
                      <c:pt idx="13">
                        <c:v>53.472000000000001</c:v>
                      </c:pt>
                      <c:pt idx="14">
                        <c:v>46.311</c:v>
                      </c:pt>
                      <c:pt idx="15">
                        <c:v>24.138000000000002</c:v>
                      </c:pt>
                      <c:pt idx="16">
                        <c:v>74.286000000000001</c:v>
                      </c:pt>
                      <c:pt idx="17">
                        <c:v>17.029</c:v>
                      </c:pt>
                      <c:pt idx="18">
                        <c:v>29.75</c:v>
                      </c:pt>
                      <c:pt idx="19">
                        <c:v>40.429000000000002</c:v>
                      </c:pt>
                      <c:pt idx="20">
                        <c:v>78.085999999999999</c:v>
                      </c:pt>
                      <c:pt idx="21">
                        <c:v>63.140999999999998</c:v>
                      </c:pt>
                      <c:pt idx="22">
                        <c:v>30.134</c:v>
                      </c:pt>
                      <c:pt idx="23">
                        <c:v>50.743000000000002</c:v>
                      </c:pt>
                      <c:pt idx="24">
                        <c:v>45.555999999999997</c:v>
                      </c:pt>
                      <c:pt idx="25">
                        <c:v>46.41</c:v>
                      </c:pt>
                      <c:pt idx="26">
                        <c:v>67.058999999999997</c:v>
                      </c:pt>
                      <c:pt idx="27">
                        <c:v>43.75</c:v>
                      </c:pt>
                      <c:pt idx="28">
                        <c:v>73.611000000000004</c:v>
                      </c:pt>
                      <c:pt idx="29">
                        <c:v>29.797000000000001</c:v>
                      </c:pt>
                      <c:pt idx="30">
                        <c:v>77.757000000000005</c:v>
                      </c:pt>
                      <c:pt idx="31">
                        <c:v>21.631</c:v>
                      </c:pt>
                      <c:pt idx="32">
                        <c:v>31.863</c:v>
                      </c:pt>
                      <c:pt idx="33">
                        <c:v>42.646999999999998</c:v>
                      </c:pt>
                      <c:pt idx="34">
                        <c:v>80.38</c:v>
                      </c:pt>
                      <c:pt idx="35">
                        <c:v>45.637</c:v>
                      </c:pt>
                      <c:pt idx="36">
                        <c:v>34.533999999999999</c:v>
                      </c:pt>
                      <c:pt idx="37">
                        <c:v>54.478000000000002</c:v>
                      </c:pt>
                      <c:pt idx="38">
                        <c:v>58.107999999999997</c:v>
                      </c:pt>
                      <c:pt idx="39">
                        <c:v>38.816000000000003</c:v>
                      </c:pt>
                      <c:pt idx="40">
                        <c:v>60.645000000000003</c:v>
                      </c:pt>
                      <c:pt idx="41">
                        <c:v>66.412000000000006</c:v>
                      </c:pt>
                      <c:pt idx="42">
                        <c:v>22.119</c:v>
                      </c:pt>
                      <c:pt idx="43">
                        <c:v>43.363</c:v>
                      </c:pt>
                      <c:pt idx="44">
                        <c:v>73.111000000000004</c:v>
                      </c:pt>
                      <c:pt idx="45">
                        <c:v>44.231000000000002</c:v>
                      </c:pt>
                      <c:pt idx="46">
                        <c:v>38.686</c:v>
                      </c:pt>
                      <c:pt idx="47">
                        <c:v>34.482999999999997</c:v>
                      </c:pt>
                      <c:pt idx="48">
                        <c:v>42.707999999999998</c:v>
                      </c:pt>
                      <c:pt idx="49">
                        <c:v>89.706000000000003</c:v>
                      </c:pt>
                      <c:pt idx="50">
                        <c:v>47.575000000000003</c:v>
                      </c:pt>
                      <c:pt idx="51">
                        <c:v>53.332999999999998</c:v>
                      </c:pt>
                      <c:pt idx="52">
                        <c:v>82.638999999999996</c:v>
                      </c:pt>
                      <c:pt idx="53">
                        <c:v>53.509</c:v>
                      </c:pt>
                      <c:pt idx="54">
                        <c:v>55.323999999999998</c:v>
                      </c:pt>
                      <c:pt idx="55">
                        <c:v>37.686999999999998</c:v>
                      </c:pt>
                      <c:pt idx="56">
                        <c:v>66.450999999999993</c:v>
                      </c:pt>
                      <c:pt idx="57">
                        <c:v>42.5</c:v>
                      </c:pt>
                      <c:pt idx="58">
                        <c:v>71.725999999999999</c:v>
                      </c:pt>
                      <c:pt idx="59">
                        <c:v>76.19</c:v>
                      </c:pt>
                      <c:pt idx="60">
                        <c:v>37.642000000000003</c:v>
                      </c:pt>
                      <c:pt idx="61">
                        <c:v>42.418999999999997</c:v>
                      </c:pt>
                      <c:pt idx="62">
                        <c:v>31.725999999999999</c:v>
                      </c:pt>
                      <c:pt idx="63">
                        <c:v>27.632000000000001</c:v>
                      </c:pt>
                      <c:pt idx="64">
                        <c:v>42.171999999999997</c:v>
                      </c:pt>
                      <c:pt idx="65">
                        <c:v>38.953000000000003</c:v>
                      </c:pt>
                      <c:pt idx="66">
                        <c:v>52.228000000000002</c:v>
                      </c:pt>
                      <c:pt idx="67">
                        <c:v>44.118000000000002</c:v>
                      </c:pt>
                      <c:pt idx="68">
                        <c:v>67.355000000000004</c:v>
                      </c:pt>
                      <c:pt idx="69">
                        <c:v>60.515999999999998</c:v>
                      </c:pt>
                      <c:pt idx="70">
                        <c:v>75.906000000000006</c:v>
                      </c:pt>
                      <c:pt idx="71">
                        <c:v>40.436999999999998</c:v>
                      </c:pt>
                      <c:pt idx="72">
                        <c:v>58.881999999999998</c:v>
                      </c:pt>
                      <c:pt idx="73">
                        <c:v>69.792000000000002</c:v>
                      </c:pt>
                      <c:pt idx="74">
                        <c:v>53.991999999999997</c:v>
                      </c:pt>
                    </c:numCache>
                  </c:numRef>
                </c:yVal>
                <c:smooth val="0"/>
                <c:extLst xmlns:c15="http://schemas.microsoft.com/office/drawing/2012/chart">
                  <c:ext xmlns:c16="http://schemas.microsoft.com/office/drawing/2014/chart" uri="{C3380CC4-5D6E-409C-BE32-E72D297353CC}">
                    <c16:uniqueId val="{0000001C-CBE1-0849-9337-C5ADAD67905F}"/>
                  </c:ext>
                </c:extLst>
              </c15:ser>
            </c15:filteredScatterSeries>
            <c15:filteredScatterSeries>
              <c15:ser>
                <c:idx val="15"/>
                <c:order val="14"/>
                <c:tx>
                  <c:v>CASP14_g427</c:v>
                </c:tx>
                <c:spPr>
                  <a:ln w="28575">
                    <a:noFill/>
                  </a:ln>
                </c:spPr>
                <c:marker>
                  <c:symbol val="none"/>
                </c:marker>
                <c:xVal>
                  <c:numRef>
                    <c:extLst xmlns:c15="http://schemas.microsoft.com/office/drawing/2012/chart">
                      <c:ext xmlns:c15="http://schemas.microsoft.com/office/drawing/2012/chart" uri="{02D57815-91ED-43cb-92C2-25804820EDAC}">
                        <c15:formulaRef>
                          <c15:sqref>'[1]Figs.23 all humtarg'!$C$820:$C$911</c15:sqref>
                        </c15:formulaRef>
                      </c:ext>
                    </c:extLst>
                    <c:numCache>
                      <c:formatCode>General</c:formatCode>
                      <c:ptCount val="92"/>
                      <c:pt idx="0">
                        <c:v>189</c:v>
                      </c:pt>
                      <c:pt idx="1">
                        <c:v>367</c:v>
                      </c:pt>
                      <c:pt idx="2">
                        <c:v>310</c:v>
                      </c:pt>
                      <c:pt idx="3">
                        <c:v>699</c:v>
                      </c:pt>
                      <c:pt idx="4">
                        <c:v>761</c:v>
                      </c:pt>
                      <c:pt idx="5">
                        <c:v>648</c:v>
                      </c:pt>
                      <c:pt idx="6">
                        <c:v>473</c:v>
                      </c:pt>
                      <c:pt idx="7">
                        <c:v>692</c:v>
                      </c:pt>
                      <c:pt idx="8">
                        <c:v>351</c:v>
                      </c:pt>
                      <c:pt idx="9">
                        <c:v>694</c:v>
                      </c:pt>
                      <c:pt idx="10">
                        <c:v>225</c:v>
                      </c:pt>
                      <c:pt idx="11">
                        <c:v>572</c:v>
                      </c:pt>
                      <c:pt idx="12">
                        <c:v>911</c:v>
                      </c:pt>
                      <c:pt idx="13">
                        <c:v>750</c:v>
                      </c:pt>
                      <c:pt idx="14">
                        <c:v>531</c:v>
                      </c:pt>
                      <c:pt idx="15">
                        <c:v>865</c:v>
                      </c:pt>
                      <c:pt idx="16">
                        <c:v>817</c:v>
                      </c:pt>
                      <c:pt idx="17">
                        <c:v>782</c:v>
                      </c:pt>
                      <c:pt idx="18">
                        <c:v>908</c:v>
                      </c:pt>
                      <c:pt idx="19">
                        <c:v>677</c:v>
                      </c:pt>
                      <c:pt idx="20">
                        <c:v>537</c:v>
                      </c:pt>
                      <c:pt idx="21">
                        <c:v>562</c:v>
                      </c:pt>
                      <c:pt idx="22">
                        <c:v>476</c:v>
                      </c:pt>
                      <c:pt idx="23">
                        <c:v>652</c:v>
                      </c:pt>
                      <c:pt idx="24">
                        <c:v>498</c:v>
                      </c:pt>
                      <c:pt idx="25">
                        <c:v>488</c:v>
                      </c:pt>
                      <c:pt idx="26">
                        <c:v>816</c:v>
                      </c:pt>
                      <c:pt idx="27">
                        <c:v>714</c:v>
                      </c:pt>
                      <c:pt idx="28">
                        <c:v>269</c:v>
                      </c:pt>
                      <c:pt idx="29">
                        <c:v>186</c:v>
                      </c:pt>
                      <c:pt idx="30">
                        <c:v>61</c:v>
                      </c:pt>
                      <c:pt idx="31">
                        <c:v>42</c:v>
                      </c:pt>
                      <c:pt idx="32">
                        <c:v>442</c:v>
                      </c:pt>
                      <c:pt idx="33">
                        <c:v>609</c:v>
                      </c:pt>
                      <c:pt idx="34">
                        <c:v>866</c:v>
                      </c:pt>
                      <c:pt idx="35">
                        <c:v>708</c:v>
                      </c:pt>
                      <c:pt idx="36">
                        <c:v>528</c:v>
                      </c:pt>
                      <c:pt idx="37">
                        <c:v>834</c:v>
                      </c:pt>
                      <c:pt idx="38">
                        <c:v>321</c:v>
                      </c:pt>
                      <c:pt idx="39">
                        <c:v>139</c:v>
                      </c:pt>
                      <c:pt idx="40">
                        <c:v>736</c:v>
                      </c:pt>
                      <c:pt idx="41">
                        <c:v>796</c:v>
                      </c:pt>
                      <c:pt idx="42">
                        <c:v>716</c:v>
                      </c:pt>
                      <c:pt idx="43">
                        <c:v>423</c:v>
                      </c:pt>
                      <c:pt idx="44">
                        <c:v>810</c:v>
                      </c:pt>
                      <c:pt idx="45">
                        <c:v>848</c:v>
                      </c:pt>
                      <c:pt idx="46">
                        <c:v>385</c:v>
                      </c:pt>
                      <c:pt idx="47">
                        <c:v>682</c:v>
                      </c:pt>
                      <c:pt idx="48">
                        <c:v>798</c:v>
                      </c:pt>
                      <c:pt idx="49">
                        <c:v>507</c:v>
                      </c:pt>
                      <c:pt idx="50">
                        <c:v>584</c:v>
                      </c:pt>
                      <c:pt idx="51">
                        <c:v>418</c:v>
                      </c:pt>
                      <c:pt idx="52">
                        <c:v>733</c:v>
                      </c:pt>
                      <c:pt idx="53">
                        <c:v>173</c:v>
                      </c:pt>
                      <c:pt idx="54">
                        <c:v>344</c:v>
                      </c:pt>
                      <c:pt idx="55">
                        <c:v>271</c:v>
                      </c:pt>
                      <c:pt idx="56">
                        <c:v>179</c:v>
                      </c:pt>
                      <c:pt idx="57">
                        <c:v>719</c:v>
                      </c:pt>
                      <c:pt idx="58">
                        <c:v>34</c:v>
                      </c:pt>
                      <c:pt idx="59">
                        <c:v>659</c:v>
                      </c:pt>
                      <c:pt idx="60">
                        <c:v>339</c:v>
                      </c:pt>
                      <c:pt idx="61">
                        <c:v>628</c:v>
                      </c:pt>
                      <c:pt idx="62">
                        <c:v>627</c:v>
                      </c:pt>
                      <c:pt idx="63">
                        <c:v>347</c:v>
                      </c:pt>
                      <c:pt idx="64">
                        <c:v>282</c:v>
                      </c:pt>
                      <c:pt idx="65">
                        <c:v>482</c:v>
                      </c:pt>
                      <c:pt idx="66">
                        <c:v>807</c:v>
                      </c:pt>
                      <c:pt idx="67">
                        <c:v>177</c:v>
                      </c:pt>
                      <c:pt idx="68">
                        <c:v>287</c:v>
                      </c:pt>
                      <c:pt idx="69">
                        <c:v>563</c:v>
                      </c:pt>
                      <c:pt idx="70">
                        <c:v>202</c:v>
                      </c:pt>
                      <c:pt idx="71">
                        <c:v>199</c:v>
                      </c:pt>
                      <c:pt idx="72">
                        <c:v>760</c:v>
                      </c:pt>
                      <c:pt idx="73">
                        <c:v>530</c:v>
                      </c:pt>
                      <c:pt idx="74">
                        <c:v>465</c:v>
                      </c:pt>
                      <c:pt idx="75">
                        <c:v>92</c:v>
                      </c:pt>
                      <c:pt idx="76">
                        <c:v>119</c:v>
                      </c:pt>
                      <c:pt idx="77">
                        <c:v>323</c:v>
                      </c:pt>
                      <c:pt idx="78">
                        <c:v>170</c:v>
                      </c:pt>
                      <c:pt idx="79">
                        <c:v>703</c:v>
                      </c:pt>
                      <c:pt idx="80">
                        <c:v>217</c:v>
                      </c:pt>
                      <c:pt idx="81">
                        <c:v>576</c:v>
                      </c:pt>
                      <c:pt idx="82">
                        <c:v>350</c:v>
                      </c:pt>
                      <c:pt idx="83">
                        <c:v>759</c:v>
                      </c:pt>
                      <c:pt idx="84">
                        <c:v>372</c:v>
                      </c:pt>
                      <c:pt idx="85">
                        <c:v>862</c:v>
                      </c:pt>
                      <c:pt idx="86">
                        <c:v>902</c:v>
                      </c:pt>
                      <c:pt idx="87">
                        <c:v>398</c:v>
                      </c:pt>
                      <c:pt idx="88">
                        <c:v>276</c:v>
                      </c:pt>
                      <c:pt idx="89">
                        <c:v>630</c:v>
                      </c:pt>
                      <c:pt idx="90">
                        <c:v>182</c:v>
                      </c:pt>
                      <c:pt idx="91">
                        <c:v>414</c:v>
                      </c:pt>
                    </c:numCache>
                  </c:numRef>
                </c:xVal>
                <c:yVal>
                  <c:numRef>
                    <c:extLst xmlns:c15="http://schemas.microsoft.com/office/drawing/2012/chart">
                      <c:ext xmlns:c15="http://schemas.microsoft.com/office/drawing/2012/chart" uri="{02D57815-91ED-43cb-92C2-25804820EDAC}">
                        <c15:formulaRef>
                          <c15:sqref>'[1]Figs.23 all humtarg'!$T$820:$T$911</c15:sqref>
                        </c15:formulaRef>
                      </c:ext>
                    </c:extLst>
                    <c:numCache>
                      <c:formatCode>General</c:formatCode>
                      <c:ptCount val="92"/>
                      <c:pt idx="0">
                        <c:v>99.093000000000004</c:v>
                      </c:pt>
                      <c:pt idx="1">
                        <c:v>98.105999999999995</c:v>
                      </c:pt>
                      <c:pt idx="2">
                        <c:v>93.835999999999999</c:v>
                      </c:pt>
                      <c:pt idx="3">
                        <c:v>61.110999999999997</c:v>
                      </c:pt>
                      <c:pt idx="4">
                        <c:v>45.2</c:v>
                      </c:pt>
                      <c:pt idx="5">
                        <c:v>86.200999999999993</c:v>
                      </c:pt>
                      <c:pt idx="6">
                        <c:v>89.495999999999995</c:v>
                      </c:pt>
                      <c:pt idx="7">
                        <c:v>87.632000000000005</c:v>
                      </c:pt>
                      <c:pt idx="8">
                        <c:v>69.117999999999995</c:v>
                      </c:pt>
                      <c:pt idx="9">
                        <c:v>87.5</c:v>
                      </c:pt>
                      <c:pt idx="10">
                        <c:v>93.75</c:v>
                      </c:pt>
                      <c:pt idx="11">
                        <c:v>96.813999999999993</c:v>
                      </c:pt>
                      <c:pt idx="12">
                        <c:v>90.718000000000004</c:v>
                      </c:pt>
                      <c:pt idx="13">
                        <c:v>90.789000000000001</c:v>
                      </c:pt>
                      <c:pt idx="14">
                        <c:v>94.078999999999994</c:v>
                      </c:pt>
                      <c:pt idx="15">
                        <c:v>82.298000000000002</c:v>
                      </c:pt>
                      <c:pt idx="16">
                        <c:v>72.114999999999995</c:v>
                      </c:pt>
                      <c:pt idx="17">
                        <c:v>90.701999999999998</c:v>
                      </c:pt>
                      <c:pt idx="18">
                        <c:v>89.492999999999995</c:v>
                      </c:pt>
                      <c:pt idx="19">
                        <c:v>84.122</c:v>
                      </c:pt>
                      <c:pt idx="20">
                        <c:v>91.716999999999999</c:v>
                      </c:pt>
                      <c:pt idx="21">
                        <c:v>97.569000000000003</c:v>
                      </c:pt>
                      <c:pt idx="22">
                        <c:v>96.453999999999994</c:v>
                      </c:pt>
                      <c:pt idx="23">
                        <c:v>50.473999999999997</c:v>
                      </c:pt>
                      <c:pt idx="24">
                        <c:v>95.652000000000001</c:v>
                      </c:pt>
                      <c:pt idx="25">
                        <c:v>95.481999999999999</c:v>
                      </c:pt>
                      <c:pt idx="26">
                        <c:v>67.168999999999997</c:v>
                      </c:pt>
                      <c:pt idx="27">
                        <c:v>93.284000000000006</c:v>
                      </c:pt>
                      <c:pt idx="28">
                        <c:v>95.716999999999999</c:v>
                      </c:pt>
                      <c:pt idx="29">
                        <c:v>96.597999999999999</c:v>
                      </c:pt>
                      <c:pt idx="30">
                        <c:v>93.164000000000001</c:v>
                      </c:pt>
                      <c:pt idx="31">
                        <c:v>90.26</c:v>
                      </c:pt>
                      <c:pt idx="32">
                        <c:v>99.061000000000007</c:v>
                      </c:pt>
                      <c:pt idx="33">
                        <c:v>99.061999999999998</c:v>
                      </c:pt>
                      <c:pt idx="34">
                        <c:v>97.135000000000005</c:v>
                      </c:pt>
                      <c:pt idx="35">
                        <c:v>92.981999999999999</c:v>
                      </c:pt>
                      <c:pt idx="36">
                        <c:v>92.656999999999996</c:v>
                      </c:pt>
                      <c:pt idx="37">
                        <c:v>87.09</c:v>
                      </c:pt>
                      <c:pt idx="38">
                        <c:v>98.076999999999998</c:v>
                      </c:pt>
                      <c:pt idx="39">
                        <c:v>94.411000000000001</c:v>
                      </c:pt>
                      <c:pt idx="40">
                        <c:v>88.724999999999994</c:v>
                      </c:pt>
                      <c:pt idx="41">
                        <c:v>94.254999999999995</c:v>
                      </c:pt>
                      <c:pt idx="42">
                        <c:v>83.585999999999999</c:v>
                      </c:pt>
                      <c:pt idx="43">
                        <c:v>95.122</c:v>
                      </c:pt>
                      <c:pt idx="44">
                        <c:v>80.225999999999999</c:v>
                      </c:pt>
                      <c:pt idx="45">
                        <c:v>79.613</c:v>
                      </c:pt>
                      <c:pt idx="46">
                        <c:v>94.903000000000006</c:v>
                      </c:pt>
                      <c:pt idx="47">
                        <c:v>86.956999999999994</c:v>
                      </c:pt>
                      <c:pt idx="48">
                        <c:v>96.638999999999996</c:v>
                      </c:pt>
                      <c:pt idx="49">
                        <c:v>98.468999999999994</c:v>
                      </c:pt>
                      <c:pt idx="50">
                        <c:v>90.385000000000005</c:v>
                      </c:pt>
                      <c:pt idx="51">
                        <c:v>96.787999999999997</c:v>
                      </c:pt>
                      <c:pt idx="52">
                        <c:v>77.632000000000005</c:v>
                      </c:pt>
                      <c:pt idx="53">
                        <c:v>99.504999999999995</c:v>
                      </c:pt>
                      <c:pt idx="54">
                        <c:v>82.566000000000003</c:v>
                      </c:pt>
                      <c:pt idx="55">
                        <c:v>98.897000000000006</c:v>
                      </c:pt>
                      <c:pt idx="56">
                        <c:v>83.897999999999996</c:v>
                      </c:pt>
                      <c:pt idx="57">
                        <c:v>91.097999999999999</c:v>
                      </c:pt>
                      <c:pt idx="58">
                        <c:v>99.073999999999998</c:v>
                      </c:pt>
                      <c:pt idx="59">
                        <c:v>96.704999999999998</c:v>
                      </c:pt>
                      <c:pt idx="60">
                        <c:v>92.183999999999997</c:v>
                      </c:pt>
                      <c:pt idx="61">
                        <c:v>85.902000000000001</c:v>
                      </c:pt>
                      <c:pt idx="62">
                        <c:v>96</c:v>
                      </c:pt>
                      <c:pt idx="63">
                        <c:v>88.587000000000003</c:v>
                      </c:pt>
                      <c:pt idx="64">
                        <c:v>95.07</c:v>
                      </c:pt>
                      <c:pt idx="65">
                        <c:v>93.593999999999994</c:v>
                      </c:pt>
                      <c:pt idx="66">
                        <c:v>96.840999999999994</c:v>
                      </c:pt>
                      <c:pt idx="67">
                        <c:v>88.596000000000004</c:v>
                      </c:pt>
                      <c:pt idx="68">
                        <c:v>93.263999999999996</c:v>
                      </c:pt>
                      <c:pt idx="69">
                        <c:v>91.489000000000004</c:v>
                      </c:pt>
                      <c:pt idx="70">
                        <c:v>96.774000000000001</c:v>
                      </c:pt>
                      <c:pt idx="71">
                        <c:v>97.546000000000006</c:v>
                      </c:pt>
                      <c:pt idx="72">
                        <c:v>90.475999999999999</c:v>
                      </c:pt>
                      <c:pt idx="73">
                        <c:v>97.662000000000006</c:v>
                      </c:pt>
                      <c:pt idx="74">
                        <c:v>95.561000000000007</c:v>
                      </c:pt>
                      <c:pt idx="75">
                        <c:v>92.924999999999997</c:v>
                      </c:pt>
                      <c:pt idx="76">
                        <c:v>97.320999999999998</c:v>
                      </c:pt>
                      <c:pt idx="77">
                        <c:v>74.388000000000005</c:v>
                      </c:pt>
                      <c:pt idx="78">
                        <c:v>90.608000000000004</c:v>
                      </c:pt>
                      <c:pt idx="79">
                        <c:v>85.992999999999995</c:v>
                      </c:pt>
                      <c:pt idx="80">
                        <c:v>79.647000000000006</c:v>
                      </c:pt>
                      <c:pt idx="81">
                        <c:v>92.688999999999993</c:v>
                      </c:pt>
                      <c:pt idx="82">
                        <c:v>73.736000000000004</c:v>
                      </c:pt>
                      <c:pt idx="83">
                        <c:v>90.459000000000003</c:v>
                      </c:pt>
                      <c:pt idx="84">
                        <c:v>71.759</c:v>
                      </c:pt>
                      <c:pt idx="85">
                        <c:v>84.51</c:v>
                      </c:pt>
                      <c:pt idx="86">
                        <c:v>79.385999999999996</c:v>
                      </c:pt>
                      <c:pt idx="87">
                        <c:v>80.337000000000003</c:v>
                      </c:pt>
                      <c:pt idx="88">
                        <c:v>83.876000000000005</c:v>
                      </c:pt>
                      <c:pt idx="89">
                        <c:v>97.134</c:v>
                      </c:pt>
                      <c:pt idx="90">
                        <c:v>96.084000000000003</c:v>
                      </c:pt>
                      <c:pt idx="91">
                        <c:v>92.64</c:v>
                      </c:pt>
                    </c:numCache>
                  </c:numRef>
                </c:yVal>
                <c:smooth val="0"/>
                <c:extLst xmlns:c15="http://schemas.microsoft.com/office/drawing/2012/chart">
                  <c:ext xmlns:c16="http://schemas.microsoft.com/office/drawing/2014/chart" uri="{C3380CC4-5D6E-409C-BE32-E72D297353CC}">
                    <c16:uniqueId val="{0000001D-CBE1-0849-9337-C5ADAD67905F}"/>
                  </c:ext>
                </c:extLst>
              </c15:ser>
            </c15:filteredScatterSeries>
          </c:ext>
        </c:extLst>
      </c:scatterChart>
      <c:valAx>
        <c:axId val="175191168"/>
        <c:scaling>
          <c:orientation val="minMax"/>
          <c:max val="925"/>
          <c:min val="0"/>
        </c:scaling>
        <c:delete val="1"/>
        <c:axPos val="b"/>
        <c:title>
          <c:tx>
            <c:rich>
              <a:bodyPr/>
              <a:lstStyle/>
              <a:p>
                <a:pPr>
                  <a:defRPr sz="1800">
                    <a:latin typeface="+mn-lt"/>
                  </a:defRPr>
                </a:pPr>
                <a:r>
                  <a:rPr lang="en-US" sz="1800">
                    <a:latin typeface="+mn-lt"/>
                  </a:rPr>
                  <a:t>Easy                                       </a:t>
                </a:r>
                <a:r>
                  <a:rPr lang="en-US" sz="1800" b="1">
                    <a:latin typeface="+mn-lt"/>
                  </a:rPr>
                  <a:t>Target Difficulty</a:t>
                </a:r>
                <a:r>
                  <a:rPr lang="en-US" sz="1800">
                    <a:latin typeface="+mn-lt"/>
                  </a:rPr>
                  <a:t>                                  Difficult</a:t>
                </a:r>
              </a:p>
            </c:rich>
          </c:tx>
          <c:layout>
            <c:manualLayout>
              <c:xMode val="edge"/>
              <c:yMode val="edge"/>
              <c:x val="0.20890632254514399"/>
              <c:y val="0.91142577161520288"/>
            </c:manualLayout>
          </c:layout>
          <c:overlay val="0"/>
        </c:title>
        <c:numFmt formatCode="General" sourceLinked="1"/>
        <c:majorTickMark val="out"/>
        <c:minorTickMark val="none"/>
        <c:tickLblPos val="nextTo"/>
        <c:crossAx val="175193088"/>
        <c:crosses val="autoZero"/>
        <c:crossBetween val="midCat"/>
      </c:valAx>
      <c:valAx>
        <c:axId val="175193088"/>
        <c:scaling>
          <c:orientation val="minMax"/>
          <c:max val="100"/>
        </c:scaling>
        <c:delete val="0"/>
        <c:axPos val="l"/>
        <c:majorGridlines>
          <c:spPr>
            <a:ln w="3175">
              <a:solidFill>
                <a:srgbClr val="000000"/>
              </a:solidFill>
              <a:prstDash val="solid"/>
            </a:ln>
          </c:spPr>
        </c:majorGridlines>
        <c:title>
          <c:tx>
            <c:rich>
              <a:bodyPr/>
              <a:lstStyle/>
              <a:p>
                <a:pPr>
                  <a:defRPr sz="1400" b="1" i="0" u="none" strike="noStrike" baseline="0">
                    <a:solidFill>
                      <a:srgbClr val="000000"/>
                    </a:solidFill>
                    <a:latin typeface="+mn-lt"/>
                    <a:ea typeface="Times New Roman"/>
                    <a:cs typeface="Times New Roman"/>
                  </a:defRPr>
                </a:pPr>
                <a:r>
                  <a:rPr lang="en-US" sz="1400" dirty="0">
                    <a:latin typeface="+mn-lt"/>
                  </a:rPr>
                  <a:t>Main chain</a:t>
                </a:r>
                <a:r>
                  <a:rPr lang="en-US" sz="1400" baseline="0" dirty="0">
                    <a:latin typeface="+mn-lt"/>
                  </a:rPr>
                  <a:t> accuracy (</a:t>
                </a:r>
                <a:r>
                  <a:rPr lang="en-US" sz="1400" dirty="0">
                    <a:latin typeface="+mn-lt"/>
                  </a:rPr>
                  <a:t>GDT_TS, </a:t>
                </a:r>
                <a:r>
                  <a:rPr lang="en-US" sz="1800" dirty="0">
                    <a:latin typeface="+mn-lt"/>
                  </a:rPr>
                  <a:t>%)</a:t>
                </a:r>
              </a:p>
            </c:rich>
          </c:tx>
          <c:layout>
            <c:manualLayout>
              <c:xMode val="edge"/>
              <c:yMode val="edge"/>
              <c:x val="1.8459622073675911E-2"/>
              <c:y val="0.28814033443720527"/>
            </c:manualLayout>
          </c:layout>
          <c:overlay val="0"/>
          <c:spPr>
            <a:noFill/>
            <a:ln w="25400">
              <a:noFill/>
            </a:ln>
          </c:spPr>
        </c:title>
        <c:numFmt formatCode="General" sourceLinked="1"/>
        <c:majorTickMark val="out"/>
        <c:minorTickMark val="none"/>
        <c:tickLblPos val="nextTo"/>
        <c:spPr>
          <a:ln w="3175">
            <a:solidFill>
              <a:srgbClr val="000000"/>
            </a:solidFill>
            <a:prstDash val="solid"/>
          </a:ln>
        </c:spPr>
        <c:txPr>
          <a:bodyPr rot="0" vert="horz"/>
          <a:lstStyle/>
          <a:p>
            <a:pPr>
              <a:defRPr sz="1200" b="0" i="0" u="none" strike="noStrike" baseline="0">
                <a:solidFill>
                  <a:srgbClr val="000000"/>
                </a:solidFill>
                <a:latin typeface="Times New Roman"/>
                <a:ea typeface="Times New Roman"/>
                <a:cs typeface="Times New Roman"/>
              </a:defRPr>
            </a:pPr>
            <a:endParaRPr lang="en-US"/>
          </a:p>
        </c:txPr>
        <c:crossAx val="175191168"/>
        <c:crosses val="autoZero"/>
        <c:crossBetween val="midCat"/>
        <c:majorUnit val="20"/>
        <c:minorUnit val="5"/>
      </c:valAx>
      <c:spPr>
        <a:solidFill>
          <a:schemeClr val="bg1">
            <a:lumMod val="95000"/>
          </a:schemeClr>
        </a:solidFill>
        <a:ln w="12700">
          <a:solidFill>
            <a:srgbClr val="808080"/>
          </a:solidFill>
          <a:prstDash val="solid"/>
        </a:ln>
      </c:spPr>
    </c:plotArea>
    <c:plotVisOnly val="1"/>
    <c:dispBlanksAs val="gap"/>
    <c:showDLblsOverMax val="0"/>
  </c:chart>
  <c:spPr>
    <a:solidFill>
      <a:srgbClr val="FFFFFF"/>
    </a:solidFill>
    <a:ln w="9525">
      <a:noFill/>
    </a:ln>
  </c:spPr>
  <c:txPr>
    <a:bodyPr/>
    <a:lstStyle/>
    <a:p>
      <a:pPr>
        <a:defRPr sz="1200" b="0" i="0" u="none" strike="noStrike" baseline="0">
          <a:solidFill>
            <a:srgbClr val="000000"/>
          </a:solidFill>
          <a:latin typeface="Times New Roman"/>
          <a:ea typeface="Times New Roman"/>
          <a:cs typeface="Times New Roman"/>
        </a:defRPr>
      </a:pPr>
      <a:endParaRPr lang="en-US"/>
    </a:p>
  </c:txPr>
  <c:externalData r:id="rId1">
    <c:autoUpdate val="0"/>
  </c:externalData>
  <c:userShapes r:id="rId2"/>
</c:chartSpace>
</file>

<file path=ppt/drawings/drawing1.xml><?xml version="1.0" encoding="utf-8"?>
<c:userShapes xmlns:c="http://schemas.openxmlformats.org/drawingml/2006/chart">
  <cdr:relSizeAnchor xmlns:cdr="http://schemas.openxmlformats.org/drawingml/2006/chartDrawing">
    <cdr:from>
      <cdr:x>0.11009</cdr:x>
      <cdr:y>0.49648</cdr:y>
    </cdr:from>
    <cdr:to>
      <cdr:x>0.26759</cdr:x>
      <cdr:y>0.55394</cdr:y>
    </cdr:to>
    <cdr:sp macro="" textlink="">
      <cdr:nvSpPr>
        <cdr:cNvPr id="225283" name="Text Box 3">
          <a:extLst xmlns:a="http://schemas.openxmlformats.org/drawingml/2006/main">
            <a:ext uri="{FF2B5EF4-FFF2-40B4-BE49-F238E27FC236}">
              <a16:creationId xmlns:a16="http://schemas.microsoft.com/office/drawing/2014/main" id="{1F67ECA3-92A3-48BF-A111-0623070D4848}"/>
            </a:ext>
          </a:extLst>
        </cdr:cNvPr>
        <cdr:cNvSpPr txBox="1">
          <a:spLocks xmlns:a="http://schemas.openxmlformats.org/drawingml/2006/main" noChangeArrowheads="1"/>
        </cdr:cNvSpPr>
      </cdr:nvSpPr>
      <cdr:spPr bwMode="auto">
        <a:xfrm xmlns:a="http://schemas.openxmlformats.org/drawingml/2006/main">
          <a:off x="685760" y="2194239"/>
          <a:ext cx="981122" cy="253951"/>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vertOverflow="clip" wrap="square" lIns="36576" tIns="36576" rIns="0" bIns="0" anchor="t" upright="1"/>
        <a:lstStyle xmlns:a="http://schemas.openxmlformats.org/drawingml/2006/main"/>
        <a:p xmlns:a="http://schemas.openxmlformats.org/drawingml/2006/main">
          <a:pPr algn="l" rtl="0">
            <a:defRPr sz="1000"/>
          </a:pPr>
          <a:r>
            <a:rPr lang="en-US" sz="1200" b="0" i="0" strike="noStrike">
              <a:solidFill>
                <a:sysClr val="windowText" lastClr="000000"/>
              </a:solidFill>
              <a:latin typeface="+mj-lt"/>
              <a:cs typeface="Times New Roman"/>
            </a:rPr>
            <a:t>Best models</a:t>
          </a:r>
        </a:p>
      </cdr:txBody>
    </cdr:sp>
  </cdr:relSizeAnchor>
  <cdr:relSizeAnchor xmlns:cdr="http://schemas.openxmlformats.org/drawingml/2006/chartDrawing">
    <cdr:from>
      <cdr:x>0.57253</cdr:x>
      <cdr:y>0.58503</cdr:y>
    </cdr:from>
    <cdr:to>
      <cdr:x>0.72786</cdr:x>
      <cdr:y>0.63353</cdr:y>
    </cdr:to>
    <cdr:sp macro="" textlink="">
      <cdr:nvSpPr>
        <cdr:cNvPr id="2" name="TextBox 1">
          <a:extLst xmlns:a="http://schemas.openxmlformats.org/drawingml/2006/main">
            <a:ext uri="{FF2B5EF4-FFF2-40B4-BE49-F238E27FC236}">
              <a16:creationId xmlns:a16="http://schemas.microsoft.com/office/drawing/2014/main" id="{352302C9-1289-4369-8A6A-977F41E98650}"/>
            </a:ext>
          </a:extLst>
        </cdr:cNvPr>
        <cdr:cNvSpPr txBox="1"/>
      </cdr:nvSpPr>
      <cdr:spPr>
        <a:xfrm xmlns:a="http://schemas.openxmlformats.org/drawingml/2006/main" rot="1845267">
          <a:off x="4958403" y="3950667"/>
          <a:ext cx="1345239" cy="327516"/>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100" dirty="0"/>
            <a:t>CASP1 (1994)</a:t>
          </a:r>
        </a:p>
      </cdr:txBody>
    </cdr:sp>
  </cdr:relSizeAnchor>
  <cdr:relSizeAnchor xmlns:cdr="http://schemas.openxmlformats.org/drawingml/2006/chartDrawing">
    <cdr:from>
      <cdr:x>0.61997</cdr:x>
      <cdr:y>0.50449</cdr:y>
    </cdr:from>
    <cdr:to>
      <cdr:x>0.77176</cdr:x>
      <cdr:y>0.55298</cdr:y>
    </cdr:to>
    <cdr:sp macro="" textlink="">
      <cdr:nvSpPr>
        <cdr:cNvPr id="5" name="TextBox 4">
          <a:extLst xmlns:a="http://schemas.openxmlformats.org/drawingml/2006/main">
            <a:ext uri="{FF2B5EF4-FFF2-40B4-BE49-F238E27FC236}">
              <a16:creationId xmlns:a16="http://schemas.microsoft.com/office/drawing/2014/main" id="{5E27681A-DD56-4DF3-B348-FEACFD2CF639}"/>
            </a:ext>
          </a:extLst>
        </cdr:cNvPr>
        <cdr:cNvSpPr txBox="1"/>
      </cdr:nvSpPr>
      <cdr:spPr>
        <a:xfrm xmlns:a="http://schemas.openxmlformats.org/drawingml/2006/main" rot="1275059">
          <a:off x="5369293" y="3406738"/>
          <a:ext cx="1314581" cy="32744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100" dirty="0"/>
            <a:t>CASP5 (2002)</a:t>
          </a:r>
        </a:p>
      </cdr:txBody>
    </cdr:sp>
  </cdr:relSizeAnchor>
  <cdr:relSizeAnchor xmlns:cdr="http://schemas.openxmlformats.org/drawingml/2006/chartDrawing">
    <cdr:from>
      <cdr:x>0.63597</cdr:x>
      <cdr:y>0.45131</cdr:y>
    </cdr:from>
    <cdr:to>
      <cdr:x>0.7944</cdr:x>
      <cdr:y>0.49981</cdr:y>
    </cdr:to>
    <cdr:sp macro="" textlink="">
      <cdr:nvSpPr>
        <cdr:cNvPr id="9" name="TextBox 8">
          <a:extLst xmlns:a="http://schemas.openxmlformats.org/drawingml/2006/main">
            <a:ext uri="{FF2B5EF4-FFF2-40B4-BE49-F238E27FC236}">
              <a16:creationId xmlns:a16="http://schemas.microsoft.com/office/drawing/2014/main" id="{0C80700F-B48A-4AB4-9028-282BFE9907A2}"/>
            </a:ext>
          </a:extLst>
        </cdr:cNvPr>
        <cdr:cNvSpPr txBox="1"/>
      </cdr:nvSpPr>
      <cdr:spPr>
        <a:xfrm xmlns:a="http://schemas.openxmlformats.org/drawingml/2006/main" rot="1161091">
          <a:off x="5507833" y="3047617"/>
          <a:ext cx="1372087" cy="32751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100" dirty="0"/>
            <a:t>CASP12 (2016)</a:t>
          </a:r>
        </a:p>
      </cdr:txBody>
    </cdr:sp>
  </cdr:relSizeAnchor>
  <cdr:relSizeAnchor xmlns:cdr="http://schemas.openxmlformats.org/drawingml/2006/chartDrawing">
    <cdr:from>
      <cdr:x>0.65435</cdr:x>
      <cdr:y>0.33812</cdr:y>
    </cdr:from>
    <cdr:to>
      <cdr:x>0.81278</cdr:x>
      <cdr:y>0.38661</cdr:y>
    </cdr:to>
    <cdr:sp macro="" textlink="">
      <cdr:nvSpPr>
        <cdr:cNvPr id="10" name="TextBox 9">
          <a:extLst xmlns:a="http://schemas.openxmlformats.org/drawingml/2006/main">
            <a:ext uri="{FF2B5EF4-FFF2-40B4-BE49-F238E27FC236}">
              <a16:creationId xmlns:a16="http://schemas.microsoft.com/office/drawing/2014/main" id="{AE650588-2759-44F5-9451-93BB3AC9FFE5}"/>
            </a:ext>
          </a:extLst>
        </cdr:cNvPr>
        <cdr:cNvSpPr txBox="1"/>
      </cdr:nvSpPr>
      <cdr:spPr>
        <a:xfrm xmlns:a="http://schemas.openxmlformats.org/drawingml/2006/main" rot="625168">
          <a:off x="5667030" y="2283288"/>
          <a:ext cx="1372087" cy="32744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100" dirty="0"/>
            <a:t>CASP13 (2018)</a:t>
          </a:r>
        </a:p>
      </cdr:txBody>
    </cdr:sp>
  </cdr:relSizeAnchor>
  <cdr:relSizeAnchor xmlns:cdr="http://schemas.openxmlformats.org/drawingml/2006/chartDrawing">
    <cdr:from>
      <cdr:x>0.67515</cdr:x>
      <cdr:y>0.14229</cdr:y>
    </cdr:from>
    <cdr:to>
      <cdr:x>0.83359</cdr:x>
      <cdr:y>0.19078</cdr:y>
    </cdr:to>
    <cdr:sp macro="" textlink="">
      <cdr:nvSpPr>
        <cdr:cNvPr id="11" name="TextBox 10">
          <a:extLst xmlns:a="http://schemas.openxmlformats.org/drawingml/2006/main">
            <a:ext uri="{FF2B5EF4-FFF2-40B4-BE49-F238E27FC236}">
              <a16:creationId xmlns:a16="http://schemas.microsoft.com/office/drawing/2014/main" id="{8D2E4D15-5A80-4462-90AC-EFF33848C552}"/>
            </a:ext>
          </a:extLst>
        </cdr:cNvPr>
        <cdr:cNvSpPr txBox="1"/>
      </cdr:nvSpPr>
      <cdr:spPr>
        <a:xfrm xmlns:a="http://schemas.openxmlformats.org/drawingml/2006/main" rot="215944">
          <a:off x="5847153" y="960895"/>
          <a:ext cx="1372173" cy="32744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100" dirty="0"/>
            <a:t>CASP14 (2020)</a:t>
          </a:r>
        </a:p>
      </cdr:txBody>
    </cdr:sp>
  </cdr:relSizeAnchor>
  <cdr:relSizeAnchor xmlns:cdr="http://schemas.openxmlformats.org/drawingml/2006/chartDrawing">
    <cdr:from>
      <cdr:x>0.64033</cdr:x>
      <cdr:y>0.94101</cdr:y>
    </cdr:from>
    <cdr:to>
      <cdr:x>0.90253</cdr:x>
      <cdr:y>0.98625</cdr:y>
    </cdr:to>
    <cdr:sp macro="" textlink="">
      <cdr:nvSpPr>
        <cdr:cNvPr id="3" name="TextBox 2">
          <a:extLst xmlns:a="http://schemas.openxmlformats.org/drawingml/2006/main">
            <a:ext uri="{FF2B5EF4-FFF2-40B4-BE49-F238E27FC236}">
              <a16:creationId xmlns:a16="http://schemas.microsoft.com/office/drawing/2014/main" id="{47DB968C-D9FB-634A-FCDB-0A7B518A08F4}"/>
            </a:ext>
          </a:extLst>
        </cdr:cNvPr>
        <cdr:cNvSpPr txBox="1"/>
      </cdr:nvSpPr>
      <cdr:spPr>
        <a:xfrm xmlns:a="http://schemas.openxmlformats.org/drawingml/2006/main">
          <a:off x="5027083" y="5503333"/>
          <a:ext cx="2058458" cy="264584"/>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
        <p:nvSpPr>
          <p:cNvPr id="86" name="Google Shape;86;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87" name="Google Shape;87;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Schematic from Fabio Pietrucci (online</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 name="Shape 219"/>
        <p:cNvGrpSpPr/>
        <p:nvPr/>
      </p:nvGrpSpPr>
      <p:grpSpPr>
        <a:xfrm>
          <a:off x="0" y="0"/>
          <a:ext cx="0" cy="0"/>
          <a:chOff x="0" y="0"/>
          <a:chExt cx="0" cy="0"/>
        </a:xfrm>
      </p:grpSpPr>
      <p:sp>
        <p:nvSpPr>
          <p:cNvPr id="220" name="Google Shape;220;p1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1" name="Google Shape;221;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p1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1" name="Google Shape;231;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 name="Shape 240"/>
        <p:cNvGrpSpPr/>
        <p:nvPr/>
      </p:nvGrpSpPr>
      <p:grpSpPr>
        <a:xfrm>
          <a:off x="0" y="0"/>
          <a:ext cx="0" cy="0"/>
          <a:chOff x="0" y="0"/>
          <a:chExt cx="0" cy="0"/>
        </a:xfrm>
      </p:grpSpPr>
      <p:sp>
        <p:nvSpPr>
          <p:cNvPr id="241" name="Google Shape;241;p1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2" name="Google Shape;242;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 name="Shape 262"/>
        <p:cNvGrpSpPr/>
        <p:nvPr/>
      </p:nvGrpSpPr>
      <p:grpSpPr>
        <a:xfrm>
          <a:off x="0" y="0"/>
          <a:ext cx="0" cy="0"/>
          <a:chOff x="0" y="0"/>
          <a:chExt cx="0" cy="0"/>
        </a:xfrm>
      </p:grpSpPr>
      <p:sp>
        <p:nvSpPr>
          <p:cNvPr id="263" name="Google Shape;263;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4" name="Google Shape;264;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T1158 (green and T1158V3_lig (brown).  V1, V2, and V3 are similar but different  from the apo structure, V4 is different from all the others. I.e three different inter-domain angles overall.</a:t>
            </a:r>
            <a:endParaRPr/>
          </a:p>
          <a:p>
            <a:pPr indent="0" lvl="0" marL="0" rtl="0" algn="l">
              <a:spcBef>
                <a:spcPts val="0"/>
              </a:spcBef>
              <a:spcAft>
                <a:spcPts val="0"/>
              </a:spcAft>
              <a:buNone/>
            </a:pPr>
            <a:r>
              <a:t/>
            </a:r>
            <a:endParaRPr/>
          </a:p>
        </p:txBody>
      </p:sp>
      <p:sp>
        <p:nvSpPr>
          <p:cNvPr id="265" name="Google Shape;265;p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 name="Shape 275"/>
        <p:cNvGrpSpPr/>
        <p:nvPr/>
      </p:nvGrpSpPr>
      <p:grpSpPr>
        <a:xfrm>
          <a:off x="0" y="0"/>
          <a:ext cx="0" cy="0"/>
          <a:chOff x="0" y="0"/>
          <a:chExt cx="0" cy="0"/>
        </a:xfrm>
      </p:grpSpPr>
      <p:sp>
        <p:nvSpPr>
          <p:cNvPr id="276" name="Google Shape;276;p1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sz="1200">
                <a:solidFill>
                  <a:schemeClr val="dk1"/>
                </a:solidFill>
                <a:latin typeface="Arial"/>
                <a:ea typeface="Arial"/>
                <a:cs typeface="Arial"/>
                <a:sym typeface="Arial"/>
              </a:rPr>
              <a:t>‹#›</a:t>
            </a:fld>
            <a:endParaRPr sz="1200">
              <a:solidFill>
                <a:schemeClr val="dk1"/>
              </a:solidFill>
              <a:latin typeface="Arial"/>
              <a:ea typeface="Arial"/>
              <a:cs typeface="Arial"/>
              <a:sym typeface="Arial"/>
            </a:endParaRPr>
          </a:p>
        </p:txBody>
      </p:sp>
      <p:sp>
        <p:nvSpPr>
          <p:cNvPr id="277" name="Google Shape;277;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78" name="Google Shape;278;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latin typeface="Arial"/>
              <a:ea typeface="Arial"/>
              <a:cs typeface="Arial"/>
              <a:sym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4" name="Shape 294"/>
        <p:cNvGrpSpPr/>
        <p:nvPr/>
      </p:nvGrpSpPr>
      <p:grpSpPr>
        <a:xfrm>
          <a:off x="0" y="0"/>
          <a:ext cx="0" cy="0"/>
          <a:chOff x="0" y="0"/>
          <a:chExt cx="0" cy="0"/>
        </a:xfrm>
      </p:grpSpPr>
      <p:sp>
        <p:nvSpPr>
          <p:cNvPr id="295" name="Google Shape;295;p1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
        <p:nvSpPr>
          <p:cNvPr id="296" name="Google Shape;296;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97" name="Google Shape;297;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latin typeface="Arial"/>
              <a:ea typeface="Arial"/>
              <a:cs typeface="Arial"/>
              <a:sym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0" name="Shape 340"/>
        <p:cNvGrpSpPr/>
        <p:nvPr/>
      </p:nvGrpSpPr>
      <p:grpSpPr>
        <a:xfrm>
          <a:off x="0" y="0"/>
          <a:ext cx="0" cy="0"/>
          <a:chOff x="0" y="0"/>
          <a:chExt cx="0" cy="0"/>
        </a:xfrm>
      </p:grpSpPr>
      <p:sp>
        <p:nvSpPr>
          <p:cNvPr id="341" name="Google Shape;341;p1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
        <p:nvSpPr>
          <p:cNvPr id="342" name="Google Shape;342;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43" name="Google Shape;343;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 name="Shape 101"/>
        <p:cNvGrpSpPr/>
        <p:nvPr/>
      </p:nvGrpSpPr>
      <p:grpSpPr>
        <a:xfrm>
          <a:off x="0" y="0"/>
          <a:ext cx="0" cy="0"/>
          <a:chOff x="0" y="0"/>
          <a:chExt cx="0" cy="0"/>
        </a:xfrm>
      </p:grpSpPr>
      <p:sp>
        <p:nvSpPr>
          <p:cNvPr id="102" name="Google Shape;102;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
        <p:nvSpPr>
          <p:cNvPr id="103" name="Google Shape;103;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04" name="Google Shape;104;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1" name="Google Shape;131;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From “Using Tensor Analysis to characterize Contact-map Dynamics of Proteins". Christopher James Langmead</a:t>
            </a:r>
            <a:endParaRPr/>
          </a:p>
        </p:txBody>
      </p:sp>
      <p:sp>
        <p:nvSpPr>
          <p:cNvPr id="132" name="Google Shape;132;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
        <p:nvSpPr>
          <p:cNvPr id="141" name="Google Shape;141;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42" name="Google Shape;142;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5" name="Google Shape;155;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From “Using Tensor Analysis to characterize Contact-map Dynamics of Proteins". Christopher James Langmead</a:t>
            </a:r>
            <a:endParaRPr/>
          </a:p>
        </p:txBody>
      </p:sp>
      <p:sp>
        <p:nvSpPr>
          <p:cNvPr id="156" name="Google Shape;156;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6" name="Google Shape;166;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7" name="Google Shape;167;p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5" name="Google Shape;185;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Progress in calculated protein structure accuracy over CASP experiments. ‘Difficulty’ is related to the extent to which homology modeling could be used. A  GDT_TS  of about 90 approaches the limit of possible agreement with experiment, given experimental uncertainty. A GDT_TS of ~50 roughly corresponds to a correct fold. Random depends on the fold but is ~20 -&gt; 30.  1994: The Dark Ages;, 2002: progress for difficult targets partly due to fragment assembly methods; 2016: progress partly due to improved classical contact prediction methods; 2018: first used of deep learning (convolutional networks); 2020: near experimental accuracy from a  transformer based method, AlphaFold2. Copyright CASP organizers. Not for distribution. </a:t>
            </a:r>
            <a:endParaRPr/>
          </a:p>
        </p:txBody>
      </p:sp>
      <p:sp>
        <p:nvSpPr>
          <p:cNvPr id="186" name="Google Shape;186;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 name="Shape 189"/>
        <p:cNvGrpSpPr/>
        <p:nvPr/>
      </p:nvGrpSpPr>
      <p:grpSpPr>
        <a:xfrm>
          <a:off x="0" y="0"/>
          <a:ext cx="0" cy="0"/>
          <a:chOff x="0" y="0"/>
          <a:chExt cx="0" cy="0"/>
        </a:xfrm>
      </p:grpSpPr>
      <p:sp>
        <p:nvSpPr>
          <p:cNvPr id="190" name="Google Shape;190;p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1" name="Google Shape;191;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 name="Shape 198"/>
        <p:cNvGrpSpPr/>
        <p:nvPr/>
      </p:nvGrpSpPr>
      <p:grpSpPr>
        <a:xfrm>
          <a:off x="0" y="0"/>
          <a:ext cx="0" cy="0"/>
          <a:chOff x="0" y="0"/>
          <a:chExt cx="0" cy="0"/>
        </a:xfrm>
      </p:grpSpPr>
      <p:sp>
        <p:nvSpPr>
          <p:cNvPr id="199" name="Google Shape;199;p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0" name="Google Shape;200;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5" name="Shape 15"/>
        <p:cNvGrpSpPr/>
        <p:nvPr/>
      </p:nvGrpSpPr>
      <p:grpSpPr>
        <a:xfrm>
          <a:off x="0" y="0"/>
          <a:ext cx="0" cy="0"/>
          <a:chOff x="0" y="0"/>
          <a:chExt cx="0" cy="0"/>
        </a:xfrm>
      </p:grpSpPr>
      <p:sp>
        <p:nvSpPr>
          <p:cNvPr id="16" name="Google Shape;16;p1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18"/>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 name="Google Shape;18;p1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1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1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2" name="Shape 72"/>
        <p:cNvGrpSpPr/>
        <p:nvPr/>
      </p:nvGrpSpPr>
      <p:grpSpPr>
        <a:xfrm>
          <a:off x="0" y="0"/>
          <a:ext cx="0" cy="0"/>
          <a:chOff x="0" y="0"/>
          <a:chExt cx="0" cy="0"/>
        </a:xfrm>
      </p:grpSpPr>
      <p:sp>
        <p:nvSpPr>
          <p:cNvPr id="73" name="Google Shape;73;p2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4" name="Google Shape;74;p27"/>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5" name="Google Shape;75;p2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 name="Google Shape;76;p2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2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p28"/>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0" name="Google Shape;80;p28"/>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1" name="Google Shape;81;p2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 name="Google Shape;82;p2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2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1" name="Shape 21"/>
        <p:cNvGrpSpPr/>
        <p:nvPr/>
      </p:nvGrpSpPr>
      <p:grpSpPr>
        <a:xfrm>
          <a:off x="0" y="0"/>
          <a:ext cx="0" cy="0"/>
          <a:chOff x="0" y="0"/>
          <a:chExt cx="0" cy="0"/>
        </a:xfrm>
      </p:grpSpPr>
      <p:sp>
        <p:nvSpPr>
          <p:cNvPr id="22" name="Google Shape;22;p1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 name="Google Shape;23;p1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 name="Google Shape;24;p1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5" name="Shape 25"/>
        <p:cNvGrpSpPr/>
        <p:nvPr/>
      </p:nvGrpSpPr>
      <p:grpSpPr>
        <a:xfrm>
          <a:off x="0" y="0"/>
          <a:ext cx="0" cy="0"/>
          <a:chOff x="0" y="0"/>
          <a:chExt cx="0" cy="0"/>
        </a:xfrm>
      </p:grpSpPr>
      <p:sp>
        <p:nvSpPr>
          <p:cNvPr id="26" name="Google Shape;26;p20"/>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7" name="Google Shape;27;p20"/>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8" name="Google Shape;28;p2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 name="Google Shape;29;p2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 name="Google Shape;30;p2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1" name="Shape 31"/>
        <p:cNvGrpSpPr/>
        <p:nvPr/>
      </p:nvGrpSpPr>
      <p:grpSpPr>
        <a:xfrm>
          <a:off x="0" y="0"/>
          <a:ext cx="0" cy="0"/>
          <a:chOff x="0" y="0"/>
          <a:chExt cx="0" cy="0"/>
        </a:xfrm>
      </p:grpSpPr>
      <p:sp>
        <p:nvSpPr>
          <p:cNvPr id="32" name="Google Shape;32;p21"/>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3" name="Google Shape;33;p21"/>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34" name="Google Shape;34;p2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 name="Google Shape;35;p2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 name="Google Shape;36;p2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7" name="Shape 37"/>
        <p:cNvGrpSpPr/>
        <p:nvPr/>
      </p:nvGrpSpPr>
      <p:grpSpPr>
        <a:xfrm>
          <a:off x="0" y="0"/>
          <a:ext cx="0" cy="0"/>
          <a:chOff x="0" y="0"/>
          <a:chExt cx="0" cy="0"/>
        </a:xfrm>
      </p:grpSpPr>
      <p:sp>
        <p:nvSpPr>
          <p:cNvPr id="38" name="Google Shape;38;p2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9" name="Google Shape;39;p22"/>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 name="Google Shape;40;p22"/>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 name="Google Shape;41;p2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2" name="Google Shape;42;p2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 name="Google Shape;43;p2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4" name="Shape 44"/>
        <p:cNvGrpSpPr/>
        <p:nvPr/>
      </p:nvGrpSpPr>
      <p:grpSpPr>
        <a:xfrm>
          <a:off x="0" y="0"/>
          <a:ext cx="0" cy="0"/>
          <a:chOff x="0" y="0"/>
          <a:chExt cx="0" cy="0"/>
        </a:xfrm>
      </p:grpSpPr>
      <p:sp>
        <p:nvSpPr>
          <p:cNvPr id="45" name="Google Shape;45;p23"/>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6" name="Google Shape;46;p23"/>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7" name="Google Shape;47;p23"/>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8" name="Google Shape;48;p23"/>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9" name="Google Shape;49;p23"/>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0" name="Google Shape;50;p2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1" name="Google Shape;51;p2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2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3" name="Shape 53"/>
        <p:cNvGrpSpPr/>
        <p:nvPr/>
      </p:nvGrpSpPr>
      <p:grpSpPr>
        <a:xfrm>
          <a:off x="0" y="0"/>
          <a:ext cx="0" cy="0"/>
          <a:chOff x="0" y="0"/>
          <a:chExt cx="0" cy="0"/>
        </a:xfrm>
      </p:grpSpPr>
      <p:sp>
        <p:nvSpPr>
          <p:cNvPr id="54" name="Google Shape;54;p2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5" name="Google Shape;55;p2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 name="Google Shape;56;p2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2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8" name="Shape 58"/>
        <p:cNvGrpSpPr/>
        <p:nvPr/>
      </p:nvGrpSpPr>
      <p:grpSpPr>
        <a:xfrm>
          <a:off x="0" y="0"/>
          <a:ext cx="0" cy="0"/>
          <a:chOff x="0" y="0"/>
          <a:chExt cx="0" cy="0"/>
        </a:xfrm>
      </p:grpSpPr>
      <p:sp>
        <p:nvSpPr>
          <p:cNvPr id="59" name="Google Shape;59;p25"/>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0" name="Google Shape;60;p25"/>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61" name="Google Shape;61;p25"/>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2" name="Google Shape;62;p2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 name="Google Shape;63;p2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 name="Google Shape;64;p2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5" name="Shape 65"/>
        <p:cNvGrpSpPr/>
        <p:nvPr/>
      </p:nvGrpSpPr>
      <p:grpSpPr>
        <a:xfrm>
          <a:off x="0" y="0"/>
          <a:ext cx="0" cy="0"/>
          <a:chOff x="0" y="0"/>
          <a:chExt cx="0" cy="0"/>
        </a:xfrm>
      </p:grpSpPr>
      <p:sp>
        <p:nvSpPr>
          <p:cNvPr id="66" name="Google Shape;66;p26"/>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7" name="Google Shape;67;p26"/>
          <p:cNvSpPr/>
          <p:nvPr>
            <p:ph idx="2" type="pic"/>
          </p:nvPr>
        </p:nvSpPr>
        <p:spPr>
          <a:xfrm>
            <a:off x="5183188" y="987425"/>
            <a:ext cx="6172200" cy="4873625"/>
          </a:xfrm>
          <a:prstGeom prst="rect">
            <a:avLst/>
          </a:prstGeom>
          <a:noFill/>
          <a:ln>
            <a:noFill/>
          </a:ln>
        </p:spPr>
      </p:sp>
      <p:sp>
        <p:nvSpPr>
          <p:cNvPr id="68" name="Google Shape;68;p26"/>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9" name="Google Shape;69;p2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 name="Google Shape;70;p2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 name="Google Shape;71;p2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17"/>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1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 name="Google Shape;13;p1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 name="Google Shape;14;p1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0.png"/><Relationship Id="rId4" Type="http://schemas.openxmlformats.org/officeDocument/2006/relationships/image" Target="../media/image1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3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22.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4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33.png"/><Relationship Id="rId4" Type="http://schemas.openxmlformats.org/officeDocument/2006/relationships/image" Target="../media/image40.png"/></Relationships>
</file>

<file path=ppt/slides/_rels/slide14.xml.rels><?xml version="1.0" encoding="UTF-8" standalone="yes"?><Relationships xmlns="http://schemas.openxmlformats.org/package/2006/relationships"><Relationship Id="rId11" Type="http://schemas.openxmlformats.org/officeDocument/2006/relationships/image" Target="../media/image45.jpg"/><Relationship Id="rId10" Type="http://schemas.openxmlformats.org/officeDocument/2006/relationships/image" Target="../media/image43.png"/><Relationship Id="rId13" Type="http://schemas.openxmlformats.org/officeDocument/2006/relationships/image" Target="../media/image46.jpg"/><Relationship Id="rId12" Type="http://schemas.openxmlformats.org/officeDocument/2006/relationships/image" Target="../media/image36.jpg"/><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39.png"/><Relationship Id="rId4" Type="http://schemas.openxmlformats.org/officeDocument/2006/relationships/image" Target="../media/image35.png"/><Relationship Id="rId9" Type="http://schemas.openxmlformats.org/officeDocument/2006/relationships/image" Target="../media/image42.jpg"/><Relationship Id="rId5" Type="http://schemas.openxmlformats.org/officeDocument/2006/relationships/image" Target="../media/image41.png"/><Relationship Id="rId6" Type="http://schemas.openxmlformats.org/officeDocument/2006/relationships/image" Target="../media/image29.jpg"/><Relationship Id="rId7" Type="http://schemas.openxmlformats.org/officeDocument/2006/relationships/image" Target="../media/image25.png"/><Relationship Id="rId8" Type="http://schemas.openxmlformats.org/officeDocument/2006/relationships/image" Target="../media/image34.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3.png"/><Relationship Id="rId4" Type="http://schemas.openxmlformats.org/officeDocument/2006/relationships/image" Target="../media/image6.png"/><Relationship Id="rId11" Type="http://schemas.openxmlformats.org/officeDocument/2006/relationships/image" Target="../media/image18.jpg"/><Relationship Id="rId10" Type="http://schemas.openxmlformats.org/officeDocument/2006/relationships/image" Target="../media/image2.jpg"/><Relationship Id="rId12" Type="http://schemas.openxmlformats.org/officeDocument/2006/relationships/image" Target="../media/image8.png"/><Relationship Id="rId9" Type="http://schemas.openxmlformats.org/officeDocument/2006/relationships/image" Target="../media/image11.png"/><Relationship Id="rId5" Type="http://schemas.openxmlformats.org/officeDocument/2006/relationships/image" Target="../media/image20.png"/><Relationship Id="rId6" Type="http://schemas.openxmlformats.org/officeDocument/2006/relationships/image" Target="../media/image7.png"/><Relationship Id="rId7" Type="http://schemas.openxmlformats.org/officeDocument/2006/relationships/image" Target="../media/image14.png"/><Relationship Id="rId8" Type="http://schemas.openxmlformats.org/officeDocument/2006/relationships/image" Target="../media/image21.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png"/><Relationship Id="rId4" Type="http://schemas.openxmlformats.org/officeDocument/2006/relationships/image" Target="../media/image13.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5.png"/><Relationship Id="rId4" Type="http://schemas.openxmlformats.org/officeDocument/2006/relationships/image" Target="../media/image9.png"/><Relationship Id="rId5" Type="http://schemas.openxmlformats.org/officeDocument/2006/relationships/image" Target="../media/image26.png"/><Relationship Id="rId6" Type="http://schemas.openxmlformats.org/officeDocument/2006/relationships/image" Target="../media/image27.png"/><Relationship Id="rId7" Type="http://schemas.openxmlformats.org/officeDocument/2006/relationships/image" Target="../media/image30.png"/><Relationship Id="rId8" Type="http://schemas.openxmlformats.org/officeDocument/2006/relationships/image" Target="../media/image2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chart" Target="../charts/char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31.png"/><Relationship Id="rId4" Type="http://schemas.openxmlformats.org/officeDocument/2006/relationships/image" Target="../media/image17.png"/><Relationship Id="rId5" Type="http://schemas.openxmlformats.org/officeDocument/2006/relationships/image" Target="../media/image23.png"/><Relationship Id="rId6" Type="http://schemas.openxmlformats.org/officeDocument/2006/relationships/image" Target="../media/image38.png"/><Relationship Id="rId7" Type="http://schemas.openxmlformats.org/officeDocument/2006/relationships/image" Target="../media/image37.png"/><Relationship Id="rId8"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8" name="Shape 88"/>
        <p:cNvGrpSpPr/>
        <p:nvPr/>
      </p:nvGrpSpPr>
      <p:grpSpPr>
        <a:xfrm>
          <a:off x="0" y="0"/>
          <a:ext cx="0" cy="0"/>
          <a:chOff x="0" y="0"/>
          <a:chExt cx="0" cy="0"/>
        </a:xfrm>
      </p:grpSpPr>
      <p:sp>
        <p:nvSpPr>
          <p:cNvPr id="89" name="Google Shape;89;p1"/>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90" name="Google Shape;90;p1"/>
          <p:cNvSpPr/>
          <p:nvPr/>
        </p:nvSpPr>
        <p:spPr>
          <a:xfrm flipH="1" rot="5400000">
            <a:off x="-1410084" y="1410082"/>
            <a:ext cx="6858000" cy="4037836"/>
          </a:xfrm>
          <a:prstGeom prst="rect">
            <a:avLst/>
          </a:prstGeom>
          <a:gradFill>
            <a:gsLst>
              <a:gs pos="0">
                <a:srgbClr val="000000"/>
              </a:gs>
              <a:gs pos="8000">
                <a:srgbClr val="000000"/>
              </a:gs>
              <a:gs pos="100000">
                <a:srgbClr val="2F5496"/>
              </a:gs>
            </a:gsLst>
            <a:lin ang="30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91" name="Google Shape;91;p1"/>
          <p:cNvSpPr/>
          <p:nvPr/>
        </p:nvSpPr>
        <p:spPr>
          <a:xfrm flipH="1" rot="5400000">
            <a:off x="-1410085" y="1420219"/>
            <a:ext cx="6857999" cy="4037839"/>
          </a:xfrm>
          <a:prstGeom prst="rect">
            <a:avLst/>
          </a:prstGeom>
          <a:gradFill>
            <a:gsLst>
              <a:gs pos="0">
                <a:srgbClr val="000000">
                  <a:alpha val="0"/>
                </a:srgbClr>
              </a:gs>
              <a:gs pos="99000">
                <a:srgbClr val="4472C4">
                  <a:alpha val="45882"/>
                </a:srgbClr>
              </a:gs>
              <a:gs pos="100000">
                <a:srgbClr val="4472C4">
                  <a:alpha val="45882"/>
                </a:srgbClr>
              </a:gs>
            </a:gsLst>
            <a:lin ang="18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92" name="Google Shape;92;p1"/>
          <p:cNvSpPr/>
          <p:nvPr/>
        </p:nvSpPr>
        <p:spPr>
          <a:xfrm flipH="1" rot="5400000">
            <a:off x="767923" y="3588085"/>
            <a:ext cx="2501979" cy="4037841"/>
          </a:xfrm>
          <a:prstGeom prst="rect">
            <a:avLst/>
          </a:prstGeom>
          <a:gradFill>
            <a:gsLst>
              <a:gs pos="0">
                <a:srgbClr val="4472C4">
                  <a:alpha val="28627"/>
                </a:srgbClr>
              </a:gs>
              <a:gs pos="2000">
                <a:srgbClr val="4472C4">
                  <a:alpha val="28627"/>
                </a:srgbClr>
              </a:gs>
              <a:gs pos="100000">
                <a:srgbClr val="000000">
                  <a:alpha val="29803"/>
                </a:srgbClr>
              </a:gs>
            </a:gsLst>
            <a:lin ang="78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93" name="Google Shape;93;p1"/>
          <p:cNvSpPr/>
          <p:nvPr/>
        </p:nvSpPr>
        <p:spPr>
          <a:xfrm flipH="1" rot="5400000">
            <a:off x="-1410095" y="1410079"/>
            <a:ext cx="6858003" cy="4037835"/>
          </a:xfrm>
          <a:prstGeom prst="rect">
            <a:avLst/>
          </a:prstGeom>
          <a:gradFill>
            <a:gsLst>
              <a:gs pos="0">
                <a:srgbClr val="000000">
                  <a:alpha val="0"/>
                </a:srgbClr>
              </a:gs>
              <a:gs pos="99000">
                <a:srgbClr val="8DA9DB">
                  <a:alpha val="10980"/>
                </a:srgbClr>
              </a:gs>
              <a:gs pos="100000">
                <a:srgbClr val="8DA9DB">
                  <a:alpha val="10980"/>
                </a:srgbClr>
              </a:gs>
            </a:gsLst>
            <a:lin ang="72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94" name="Google Shape;94;p1"/>
          <p:cNvSpPr/>
          <p:nvPr/>
        </p:nvSpPr>
        <p:spPr>
          <a:xfrm rot="-964587">
            <a:off x="-501737" y="969718"/>
            <a:ext cx="3900357" cy="4178958"/>
          </a:xfrm>
          <a:custGeom>
            <a:rect b="b" l="l" r="r" t="t"/>
            <a:pathLst>
              <a:path extrusionOk="0" h="4178958" w="3900357">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0">
                <a:srgbClr val="000000">
                  <a:alpha val="0"/>
                </a:srgbClr>
              </a:gs>
              <a:gs pos="29000">
                <a:srgbClr val="000000">
                  <a:alpha val="0"/>
                </a:srgbClr>
              </a:gs>
              <a:gs pos="100000">
                <a:srgbClr val="4472C4">
                  <a:alpha val="42745"/>
                </a:srgbClr>
              </a:gs>
            </a:gsLst>
            <a:lin ang="18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95" name="Google Shape;95;p1"/>
          <p:cNvSpPr txBox="1"/>
          <p:nvPr>
            <p:ph type="title"/>
          </p:nvPr>
        </p:nvSpPr>
        <p:spPr>
          <a:xfrm>
            <a:off x="6559062" y="1958523"/>
            <a:ext cx="3111690" cy="3556097"/>
          </a:xfrm>
          <a:prstGeom prst="rect">
            <a:avLst/>
          </a:prstGeom>
          <a:noFill/>
          <a:ln>
            <a:noFill/>
          </a:ln>
        </p:spPr>
        <p:txBody>
          <a:bodyPr anchorCtr="0" anchor="b" bIns="45700" lIns="91425" spcFirstLastPara="1" rIns="91425" wrap="square" tIns="45700">
            <a:normAutofit/>
          </a:bodyPr>
          <a:lstStyle/>
          <a:p>
            <a:pPr indent="0" lvl="0" marL="0" rtl="0" algn="r">
              <a:lnSpc>
                <a:spcPct val="90000"/>
              </a:lnSpc>
              <a:spcBef>
                <a:spcPts val="0"/>
              </a:spcBef>
              <a:spcAft>
                <a:spcPts val="0"/>
              </a:spcAft>
              <a:buClr>
                <a:srgbClr val="FFFFFF"/>
              </a:buClr>
              <a:buSzPts val="4000"/>
              <a:buFont typeface="Calibri"/>
              <a:buNone/>
            </a:pPr>
            <a:r>
              <a:rPr b="1" lang="en-US" sz="4000">
                <a:solidFill>
                  <a:srgbClr val="FFFFFF"/>
                </a:solidFill>
                <a:latin typeface="Calibri"/>
                <a:ea typeface="Calibri"/>
                <a:cs typeface="Calibri"/>
                <a:sym typeface="Calibri"/>
              </a:rPr>
              <a:t>Advancing solutions to the Potein Folding Problem</a:t>
            </a:r>
            <a:endParaRPr/>
          </a:p>
        </p:txBody>
      </p:sp>
      <p:sp>
        <p:nvSpPr>
          <p:cNvPr id="96" name="Google Shape;96;p1"/>
          <p:cNvSpPr txBox="1"/>
          <p:nvPr>
            <p:ph idx="1" type="body"/>
          </p:nvPr>
        </p:nvSpPr>
        <p:spPr>
          <a:xfrm>
            <a:off x="4688007" y="511389"/>
            <a:ext cx="3124284" cy="5848468"/>
          </a:xfrm>
          <a:prstGeom prst="rect">
            <a:avLst/>
          </a:prstGeom>
          <a:noFill/>
          <a:ln>
            <a:noFill/>
          </a:ln>
        </p:spPr>
        <p:txBody>
          <a:bodyPr anchorCtr="0" anchor="ctr" bIns="45700" lIns="91425" spcFirstLastPara="1" rIns="91425" wrap="square" tIns="45700">
            <a:normAutofit/>
          </a:bodyPr>
          <a:lstStyle/>
          <a:p>
            <a:pPr indent="-228600" lvl="0" marL="228600" rtl="0" algn="l">
              <a:lnSpc>
                <a:spcPct val="90000"/>
              </a:lnSpc>
              <a:spcBef>
                <a:spcPts val="0"/>
              </a:spcBef>
              <a:spcAft>
                <a:spcPts val="0"/>
              </a:spcAft>
              <a:buClr>
                <a:srgbClr val="548135"/>
              </a:buClr>
              <a:buSzPts val="3200"/>
              <a:buChar char="•"/>
            </a:pPr>
            <a:r>
              <a:rPr b="1" lang="en-US" sz="3200">
                <a:solidFill>
                  <a:srgbClr val="548135"/>
                </a:solidFill>
              </a:rPr>
              <a:t>Rigor</a:t>
            </a:r>
            <a:endParaRPr/>
          </a:p>
          <a:p>
            <a:pPr indent="-228600" lvl="0" marL="228600" rtl="0" algn="l">
              <a:lnSpc>
                <a:spcPct val="90000"/>
              </a:lnSpc>
              <a:spcBef>
                <a:spcPts val="1000"/>
              </a:spcBef>
              <a:spcAft>
                <a:spcPts val="0"/>
              </a:spcAft>
              <a:buClr>
                <a:srgbClr val="A8D08C"/>
              </a:buClr>
              <a:buSzPts val="3200"/>
              <a:buChar char="•"/>
            </a:pPr>
            <a:r>
              <a:rPr lang="en-US" sz="3200">
                <a:solidFill>
                  <a:srgbClr val="A8D08C"/>
                </a:solidFill>
              </a:rPr>
              <a:t>Transparency</a:t>
            </a:r>
            <a:endParaRPr/>
          </a:p>
          <a:p>
            <a:pPr indent="-228600" lvl="0" marL="228600" rtl="0" algn="l">
              <a:lnSpc>
                <a:spcPct val="90000"/>
              </a:lnSpc>
              <a:spcBef>
                <a:spcPts val="1000"/>
              </a:spcBef>
              <a:spcAft>
                <a:spcPts val="0"/>
              </a:spcAft>
              <a:buClr>
                <a:srgbClr val="FFC000"/>
              </a:buClr>
              <a:buSzPts val="3200"/>
              <a:buChar char="•"/>
            </a:pPr>
            <a:r>
              <a:rPr lang="en-US" sz="3200">
                <a:solidFill>
                  <a:srgbClr val="FFC000"/>
                </a:solidFill>
              </a:rPr>
              <a:t>Communication</a:t>
            </a:r>
            <a:endParaRPr/>
          </a:p>
          <a:p>
            <a:pPr indent="-228600" lvl="0" marL="228600" rtl="0" algn="l">
              <a:lnSpc>
                <a:spcPct val="90000"/>
              </a:lnSpc>
              <a:spcBef>
                <a:spcPts val="1000"/>
              </a:spcBef>
              <a:spcAft>
                <a:spcPts val="0"/>
              </a:spcAft>
              <a:buClr>
                <a:srgbClr val="FF0000"/>
              </a:buClr>
              <a:buSzPts val="3200"/>
              <a:buChar char="•"/>
            </a:pPr>
            <a:r>
              <a:rPr lang="en-US" sz="3200">
                <a:solidFill>
                  <a:srgbClr val="FF0000"/>
                </a:solidFill>
              </a:rPr>
              <a:t>Collaboration</a:t>
            </a:r>
            <a:endParaRPr/>
          </a:p>
        </p:txBody>
      </p:sp>
      <p:sp>
        <p:nvSpPr>
          <p:cNvPr id="97" name="Google Shape;97;p1"/>
          <p:cNvSpPr txBox="1"/>
          <p:nvPr/>
        </p:nvSpPr>
        <p:spPr>
          <a:xfrm>
            <a:off x="-25" y="2377440"/>
            <a:ext cx="3973509" cy="1722879"/>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rgbClr val="FFFFFF"/>
              </a:buClr>
              <a:buSzPts val="3200"/>
              <a:buFont typeface="Calibri"/>
              <a:buNone/>
            </a:pPr>
            <a:r>
              <a:rPr b="0" i="0" lang="en-US" sz="3200" u="none" cap="none" strike="noStrike">
                <a:solidFill>
                  <a:srgbClr val="FFFFFF"/>
                </a:solidFill>
                <a:latin typeface="Calibri"/>
                <a:ea typeface="Calibri"/>
                <a:cs typeface="Calibri"/>
                <a:sym typeface="Calibri"/>
              </a:rPr>
              <a:t>      </a:t>
            </a:r>
            <a:r>
              <a:rPr b="0" i="0" lang="en-US" sz="5400" u="none" cap="none" strike="noStrike">
                <a:solidFill>
                  <a:srgbClr val="FFFFFF"/>
                </a:solidFill>
                <a:latin typeface="Calibri"/>
                <a:ea typeface="Calibri"/>
                <a:cs typeface="Calibri"/>
                <a:sym typeface="Calibri"/>
              </a:rPr>
              <a:t>CASP16</a:t>
            </a:r>
            <a:r>
              <a:rPr b="0" i="0" lang="en-US" sz="3200" u="none" cap="none" strike="noStrike">
                <a:solidFill>
                  <a:srgbClr val="FFFFFF"/>
                </a:solidFill>
                <a:latin typeface="Calibri"/>
                <a:ea typeface="Calibri"/>
                <a:cs typeface="Calibri"/>
                <a:sym typeface="Calibri"/>
              </a:rPr>
              <a:t> </a:t>
            </a:r>
            <a:endParaRPr/>
          </a:p>
          <a:p>
            <a:pPr indent="0" lvl="0" marL="0" marR="0" rtl="0" algn="l">
              <a:lnSpc>
                <a:spcPct val="90000"/>
              </a:lnSpc>
              <a:spcBef>
                <a:spcPts val="600"/>
              </a:spcBef>
              <a:spcAft>
                <a:spcPts val="0"/>
              </a:spcAft>
              <a:buClr>
                <a:srgbClr val="FFFFFF"/>
              </a:buClr>
              <a:buSzPts val="3200"/>
              <a:buFont typeface="Calibri"/>
              <a:buNone/>
            </a:pPr>
            <a:r>
              <a:rPr b="0" i="0" lang="en-US" sz="3200" u="none" cap="none" strike="noStrike">
                <a:solidFill>
                  <a:srgbClr val="FFFFFF"/>
                </a:solidFill>
                <a:latin typeface="Calibri"/>
                <a:ea typeface="Calibri"/>
                <a:cs typeface="Calibri"/>
                <a:sym typeface="Calibri"/>
              </a:rPr>
              <a:t>Critical Assessment of Structure Prediction   </a:t>
            </a:r>
            <a:br>
              <a:rPr b="0" i="0" lang="en-US" sz="3200" u="none" cap="none" strike="noStrike">
                <a:solidFill>
                  <a:srgbClr val="0000FF"/>
                </a:solidFill>
                <a:latin typeface="Calibri"/>
                <a:ea typeface="Calibri"/>
                <a:cs typeface="Calibri"/>
                <a:sym typeface="Calibri"/>
              </a:rPr>
            </a:br>
            <a:endParaRPr b="1" i="0" sz="3200" u="none" cap="none" strike="noStrike">
              <a:solidFill>
                <a:srgbClr val="0000FF"/>
              </a:solidFill>
              <a:latin typeface="Arial"/>
              <a:ea typeface="Arial"/>
              <a:cs typeface="Arial"/>
              <a:sym typeface="Arial"/>
            </a:endParaRPr>
          </a:p>
        </p:txBody>
      </p:sp>
      <p:sp>
        <p:nvSpPr>
          <p:cNvPr id="98" name="Google Shape;98;p1"/>
          <p:cNvSpPr txBox="1"/>
          <p:nvPr/>
        </p:nvSpPr>
        <p:spPr>
          <a:xfrm>
            <a:off x="977939" y="159893"/>
            <a:ext cx="11214061" cy="971548"/>
          </a:xfrm>
          <a:prstGeom prst="rect">
            <a:avLst/>
          </a:prstGeom>
          <a:noFill/>
          <a:ln>
            <a:noFill/>
          </a:ln>
        </p:spPr>
        <p:txBody>
          <a:bodyPr anchorCtr="0" anchor="ctr" bIns="45700" lIns="91425" spcFirstLastPara="1" rIns="91425" wrap="square" tIns="45700">
            <a:normAutofit fontScale="82500" lnSpcReduction="10000"/>
          </a:bodyPr>
          <a:lstStyle/>
          <a:p>
            <a:pPr indent="0" lvl="0" marL="0" marR="0" rtl="0" algn="l">
              <a:lnSpc>
                <a:spcPct val="90000"/>
              </a:lnSpc>
              <a:spcBef>
                <a:spcPts val="0"/>
              </a:spcBef>
              <a:spcAft>
                <a:spcPts val="0"/>
              </a:spcAft>
              <a:buClr>
                <a:srgbClr val="FF0000"/>
              </a:buClr>
              <a:buSzPct val="100000"/>
              <a:buFont typeface="Calibri"/>
              <a:buNone/>
            </a:pPr>
            <a:r>
              <a:rPr b="1" i="0" lang="en-US" sz="4400" u="none" cap="none" strike="noStrike">
                <a:solidFill>
                  <a:srgbClr val="FF0000"/>
                </a:solidFill>
                <a:latin typeface="Calibri"/>
                <a:ea typeface="Calibri"/>
                <a:cs typeface="Calibri"/>
                <a:sym typeface="Calibri"/>
              </a:rPr>
              <a:t>Advancing solutions in Computational Structural Biology</a:t>
            </a:r>
            <a:endParaRPr/>
          </a:p>
        </p:txBody>
      </p:sp>
      <p:pic>
        <p:nvPicPr>
          <p:cNvPr descr="CASP logo 4.tiff" id="99" name="Google Shape;99;p1"/>
          <p:cNvPicPr preferRelativeResize="0"/>
          <p:nvPr/>
        </p:nvPicPr>
        <p:blipFill rotWithShape="1">
          <a:blip r:embed="rId3">
            <a:alphaModFix/>
          </a:blip>
          <a:srcRect b="0" l="0" r="0" t="0"/>
          <a:stretch/>
        </p:blipFill>
        <p:spPr>
          <a:xfrm>
            <a:off x="8469744" y="975681"/>
            <a:ext cx="3362691" cy="4569463"/>
          </a:xfrm>
          <a:prstGeom prst="rect">
            <a:avLst/>
          </a:prstGeom>
          <a:noFill/>
          <a:ln>
            <a:noFill/>
          </a:ln>
        </p:spPr>
      </p:pic>
      <p:pic>
        <p:nvPicPr>
          <p:cNvPr id="100" name="Google Shape;100;p1"/>
          <p:cNvPicPr preferRelativeResize="0"/>
          <p:nvPr/>
        </p:nvPicPr>
        <p:blipFill rotWithShape="1">
          <a:blip r:embed="rId4">
            <a:alphaModFix/>
          </a:blip>
          <a:srcRect b="0" l="0" r="0" t="0"/>
          <a:stretch/>
        </p:blipFill>
        <p:spPr>
          <a:xfrm>
            <a:off x="8708450" y="5986754"/>
            <a:ext cx="3362691" cy="78295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22" name="Shape 222"/>
        <p:cNvGrpSpPr/>
        <p:nvPr/>
      </p:nvGrpSpPr>
      <p:grpSpPr>
        <a:xfrm>
          <a:off x="0" y="0"/>
          <a:ext cx="0" cy="0"/>
          <a:chOff x="0" y="0"/>
          <a:chExt cx="0" cy="0"/>
        </a:xfrm>
      </p:grpSpPr>
      <p:sp>
        <p:nvSpPr>
          <p:cNvPr id="223" name="Google Shape;223;p10"/>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224" name="Google Shape;224;p10"/>
          <p:cNvSpPr/>
          <p:nvPr/>
        </p:nvSpPr>
        <p:spPr>
          <a:xfrm flipH="1" rot="-5400000">
            <a:off x="2666617" y="-2666188"/>
            <a:ext cx="6858000" cy="12191233"/>
          </a:xfrm>
          <a:prstGeom prst="rect">
            <a:avLst/>
          </a:prstGeom>
          <a:gradFill>
            <a:gsLst>
              <a:gs pos="0">
                <a:schemeClr val="accent1"/>
              </a:gs>
              <a:gs pos="8000">
                <a:schemeClr val="accent1"/>
              </a:gs>
              <a:gs pos="100000">
                <a:srgbClr val="1F3864"/>
              </a:gs>
            </a:gsLst>
            <a:lin ang="120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225" name="Google Shape;225;p10"/>
          <p:cNvSpPr/>
          <p:nvPr/>
        </p:nvSpPr>
        <p:spPr>
          <a:xfrm flipH="1" rot="10800000">
            <a:off x="-2311" y="0"/>
            <a:ext cx="9070846" cy="6857572"/>
          </a:xfrm>
          <a:prstGeom prst="rect">
            <a:avLst/>
          </a:prstGeom>
          <a:gradFill>
            <a:gsLst>
              <a:gs pos="0">
                <a:srgbClr val="000000">
                  <a:alpha val="51764"/>
                </a:srgbClr>
              </a:gs>
              <a:gs pos="8000">
                <a:srgbClr val="000000">
                  <a:alpha val="51764"/>
                </a:srgbClr>
              </a:gs>
              <a:gs pos="100000">
                <a:schemeClr val="accent1"/>
              </a:gs>
            </a:gsLst>
            <a:lin ang="48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226" name="Google Shape;226;p10"/>
          <p:cNvSpPr/>
          <p:nvPr/>
        </p:nvSpPr>
        <p:spPr>
          <a:xfrm flipH="1" rot="-5400000">
            <a:off x="3649491" y="-1685840"/>
            <a:ext cx="4894564" cy="12193546"/>
          </a:xfrm>
          <a:prstGeom prst="rect">
            <a:avLst/>
          </a:prstGeom>
          <a:gradFill>
            <a:gsLst>
              <a:gs pos="0">
                <a:srgbClr val="9CC2E5">
                  <a:alpha val="0"/>
                </a:srgbClr>
              </a:gs>
              <a:gs pos="100000">
                <a:srgbClr val="000000">
                  <a:alpha val="45882"/>
                </a:srgbClr>
              </a:gs>
            </a:gsLst>
            <a:lin ang="12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pic>
        <p:nvPicPr>
          <p:cNvPr descr="A picture containing arrow&#10;&#10;Description automatically generated" id="227" name="Google Shape;227;p10"/>
          <p:cNvPicPr preferRelativeResize="0"/>
          <p:nvPr/>
        </p:nvPicPr>
        <p:blipFill rotWithShape="1">
          <a:blip r:embed="rId3">
            <a:alphaModFix/>
          </a:blip>
          <a:srcRect b="0" l="0" r="0" t="0"/>
          <a:stretch/>
        </p:blipFill>
        <p:spPr>
          <a:xfrm>
            <a:off x="457200" y="1568197"/>
            <a:ext cx="11277600" cy="3721606"/>
          </a:xfrm>
          <a:prstGeom prst="rect">
            <a:avLst/>
          </a:prstGeom>
          <a:noFill/>
          <a:ln>
            <a:noFill/>
          </a:ln>
        </p:spPr>
      </p:pic>
      <p:sp>
        <p:nvSpPr>
          <p:cNvPr id="228" name="Google Shape;228;p10"/>
          <p:cNvSpPr txBox="1"/>
          <p:nvPr/>
        </p:nvSpPr>
        <p:spPr>
          <a:xfrm>
            <a:off x="8290560" y="6256114"/>
            <a:ext cx="4104640"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2400"/>
              <a:buFont typeface="Calibri"/>
              <a:buNone/>
            </a:pPr>
            <a:r>
              <a:rPr b="0" i="0" lang="en-US" sz="2400" u="none" cap="none" strike="noStrike">
                <a:solidFill>
                  <a:srgbClr val="FFFFFF"/>
                </a:solidFill>
                <a:latin typeface="Calibri"/>
                <a:ea typeface="Calibri"/>
                <a:cs typeface="Calibri"/>
                <a:sym typeface="Calibri"/>
              </a:rPr>
              <a:t>Ezgi Karaca et al</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32" name="Shape 232"/>
        <p:cNvGrpSpPr/>
        <p:nvPr/>
      </p:nvGrpSpPr>
      <p:grpSpPr>
        <a:xfrm>
          <a:off x="0" y="0"/>
          <a:ext cx="0" cy="0"/>
          <a:chOff x="0" y="0"/>
          <a:chExt cx="0" cy="0"/>
        </a:xfrm>
      </p:grpSpPr>
      <p:sp>
        <p:nvSpPr>
          <p:cNvPr id="233" name="Google Shape;233;p11"/>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234" name="Google Shape;234;p11"/>
          <p:cNvSpPr/>
          <p:nvPr/>
        </p:nvSpPr>
        <p:spPr>
          <a:xfrm flipH="1" rot="-5400000">
            <a:off x="2666617" y="-2666188"/>
            <a:ext cx="6858000" cy="12191233"/>
          </a:xfrm>
          <a:prstGeom prst="rect">
            <a:avLst/>
          </a:prstGeom>
          <a:gradFill>
            <a:gsLst>
              <a:gs pos="0">
                <a:schemeClr val="accent1"/>
              </a:gs>
              <a:gs pos="8000">
                <a:schemeClr val="accent1"/>
              </a:gs>
              <a:gs pos="100000">
                <a:srgbClr val="1F3864"/>
              </a:gs>
            </a:gsLst>
            <a:lin ang="120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235" name="Google Shape;235;p11"/>
          <p:cNvSpPr/>
          <p:nvPr/>
        </p:nvSpPr>
        <p:spPr>
          <a:xfrm flipH="1" rot="10800000">
            <a:off x="-2311" y="0"/>
            <a:ext cx="9070846" cy="6857572"/>
          </a:xfrm>
          <a:prstGeom prst="rect">
            <a:avLst/>
          </a:prstGeom>
          <a:gradFill>
            <a:gsLst>
              <a:gs pos="0">
                <a:srgbClr val="000000">
                  <a:alpha val="51764"/>
                </a:srgbClr>
              </a:gs>
              <a:gs pos="8000">
                <a:srgbClr val="000000">
                  <a:alpha val="51764"/>
                </a:srgbClr>
              </a:gs>
              <a:gs pos="100000">
                <a:schemeClr val="accent1"/>
              </a:gs>
            </a:gsLst>
            <a:lin ang="48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236" name="Google Shape;236;p11"/>
          <p:cNvSpPr/>
          <p:nvPr/>
        </p:nvSpPr>
        <p:spPr>
          <a:xfrm flipH="1" rot="-5400000">
            <a:off x="3649491" y="-1685840"/>
            <a:ext cx="4894564" cy="12193546"/>
          </a:xfrm>
          <a:prstGeom prst="rect">
            <a:avLst/>
          </a:prstGeom>
          <a:gradFill>
            <a:gsLst>
              <a:gs pos="0">
                <a:srgbClr val="9CC2E5">
                  <a:alpha val="0"/>
                </a:srgbClr>
              </a:gs>
              <a:gs pos="100000">
                <a:srgbClr val="000000">
                  <a:alpha val="45882"/>
                </a:srgbClr>
              </a:gs>
            </a:gsLst>
            <a:lin ang="12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pic>
        <p:nvPicPr>
          <p:cNvPr descr="Chart&#10;&#10;Description automatically generated" id="237" name="Google Shape;237;p11"/>
          <p:cNvPicPr preferRelativeResize="0"/>
          <p:nvPr/>
        </p:nvPicPr>
        <p:blipFill rotWithShape="1">
          <a:blip r:embed="rId3">
            <a:alphaModFix/>
          </a:blip>
          <a:srcRect b="0" l="0" r="0" t="0"/>
          <a:stretch/>
        </p:blipFill>
        <p:spPr>
          <a:xfrm>
            <a:off x="1936963" y="172720"/>
            <a:ext cx="7383353" cy="5943600"/>
          </a:xfrm>
          <a:prstGeom prst="rect">
            <a:avLst/>
          </a:prstGeom>
          <a:noFill/>
          <a:ln>
            <a:noFill/>
          </a:ln>
        </p:spPr>
      </p:pic>
      <p:pic>
        <p:nvPicPr>
          <p:cNvPr descr="Text, chat or text message&#10;&#10;Description automatically generated" id="238" name="Google Shape;238;p11"/>
          <p:cNvPicPr preferRelativeResize="0"/>
          <p:nvPr/>
        </p:nvPicPr>
        <p:blipFill rotWithShape="1">
          <a:blip r:embed="rId4">
            <a:alphaModFix/>
          </a:blip>
          <a:srcRect b="0" l="0" r="0" t="0"/>
          <a:stretch/>
        </p:blipFill>
        <p:spPr>
          <a:xfrm>
            <a:off x="3256908" y="4298749"/>
            <a:ext cx="1903430" cy="1496590"/>
          </a:xfrm>
          <a:prstGeom prst="rect">
            <a:avLst/>
          </a:prstGeom>
          <a:noFill/>
          <a:ln>
            <a:noFill/>
          </a:ln>
        </p:spPr>
      </p:pic>
      <p:sp>
        <p:nvSpPr>
          <p:cNvPr id="239" name="Google Shape;239;p11"/>
          <p:cNvSpPr txBox="1"/>
          <p:nvPr/>
        </p:nvSpPr>
        <p:spPr>
          <a:xfrm>
            <a:off x="8290560" y="6256114"/>
            <a:ext cx="4104640"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2400"/>
              <a:buFont typeface="Calibri"/>
              <a:buNone/>
            </a:pPr>
            <a:r>
              <a:rPr b="0" i="0" lang="en-US" sz="2400" u="none" cap="none" strike="noStrike">
                <a:solidFill>
                  <a:srgbClr val="FFFFFF"/>
                </a:solidFill>
                <a:latin typeface="Calibri"/>
                <a:ea typeface="Calibri"/>
                <a:cs typeface="Calibri"/>
                <a:sym typeface="Calibri"/>
              </a:rPr>
              <a:t>Ezgi Karaca et al</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43" name="Shape 243"/>
        <p:cNvGrpSpPr/>
        <p:nvPr/>
      </p:nvGrpSpPr>
      <p:grpSpPr>
        <a:xfrm>
          <a:off x="0" y="0"/>
          <a:ext cx="0" cy="0"/>
          <a:chOff x="0" y="0"/>
          <a:chExt cx="0" cy="0"/>
        </a:xfrm>
      </p:grpSpPr>
      <p:sp>
        <p:nvSpPr>
          <p:cNvPr id="244" name="Google Shape;244;p12"/>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245" name="Google Shape;245;p12"/>
          <p:cNvSpPr/>
          <p:nvPr/>
        </p:nvSpPr>
        <p:spPr>
          <a:xfrm flipH="1" rot="-5400000">
            <a:off x="2666617" y="-2666188"/>
            <a:ext cx="6858000" cy="12191233"/>
          </a:xfrm>
          <a:prstGeom prst="rect">
            <a:avLst/>
          </a:prstGeom>
          <a:gradFill>
            <a:gsLst>
              <a:gs pos="0">
                <a:schemeClr val="accent1"/>
              </a:gs>
              <a:gs pos="8000">
                <a:schemeClr val="accent1"/>
              </a:gs>
              <a:gs pos="100000">
                <a:srgbClr val="1F3864"/>
              </a:gs>
            </a:gsLst>
            <a:lin ang="120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246" name="Google Shape;246;p12"/>
          <p:cNvSpPr/>
          <p:nvPr/>
        </p:nvSpPr>
        <p:spPr>
          <a:xfrm flipH="1" rot="10800000">
            <a:off x="-2311" y="0"/>
            <a:ext cx="9070846" cy="6857572"/>
          </a:xfrm>
          <a:prstGeom prst="rect">
            <a:avLst/>
          </a:prstGeom>
          <a:gradFill>
            <a:gsLst>
              <a:gs pos="0">
                <a:srgbClr val="000000">
                  <a:alpha val="51764"/>
                </a:srgbClr>
              </a:gs>
              <a:gs pos="8000">
                <a:srgbClr val="000000">
                  <a:alpha val="51764"/>
                </a:srgbClr>
              </a:gs>
              <a:gs pos="100000">
                <a:schemeClr val="accent1"/>
              </a:gs>
            </a:gsLst>
            <a:lin ang="48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247" name="Google Shape;247;p12"/>
          <p:cNvSpPr/>
          <p:nvPr/>
        </p:nvSpPr>
        <p:spPr>
          <a:xfrm flipH="1" rot="-5400000">
            <a:off x="3649491" y="-1685840"/>
            <a:ext cx="4894564" cy="12193546"/>
          </a:xfrm>
          <a:prstGeom prst="rect">
            <a:avLst/>
          </a:prstGeom>
          <a:gradFill>
            <a:gsLst>
              <a:gs pos="0">
                <a:srgbClr val="9CC2E5">
                  <a:alpha val="0"/>
                </a:srgbClr>
              </a:gs>
              <a:gs pos="100000">
                <a:srgbClr val="000000">
                  <a:alpha val="45882"/>
                </a:srgbClr>
              </a:gs>
            </a:gsLst>
            <a:lin ang="12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pic>
        <p:nvPicPr>
          <p:cNvPr descr="A picture containing diagram&#10;&#10;Description automatically generated" id="248" name="Google Shape;248;p12"/>
          <p:cNvPicPr preferRelativeResize="0"/>
          <p:nvPr/>
        </p:nvPicPr>
        <p:blipFill rotWithShape="1">
          <a:blip r:embed="rId3">
            <a:alphaModFix/>
          </a:blip>
          <a:srcRect b="0" l="0" r="0" t="0"/>
          <a:stretch/>
        </p:blipFill>
        <p:spPr>
          <a:xfrm>
            <a:off x="1369539" y="372094"/>
            <a:ext cx="9687098" cy="6296614"/>
          </a:xfrm>
          <a:prstGeom prst="rect">
            <a:avLst/>
          </a:prstGeom>
          <a:noFill/>
          <a:ln>
            <a:noFill/>
          </a:ln>
        </p:spPr>
      </p:pic>
      <p:sp>
        <p:nvSpPr>
          <p:cNvPr id="249" name="Google Shape;249;p12"/>
          <p:cNvSpPr txBox="1"/>
          <p:nvPr/>
        </p:nvSpPr>
        <p:spPr>
          <a:xfrm>
            <a:off x="2256692" y="1577498"/>
            <a:ext cx="761999"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432FF"/>
              </a:buClr>
              <a:buSzPts val="1800"/>
              <a:buFont typeface="Calibri"/>
              <a:buNone/>
            </a:pPr>
            <a:r>
              <a:rPr b="0" i="0" lang="en-US" sz="1800" u="none" cap="none" strike="noStrike">
                <a:solidFill>
                  <a:srgbClr val="0432FF"/>
                </a:solidFill>
                <a:latin typeface="Calibri"/>
                <a:ea typeface="Calibri"/>
                <a:cs typeface="Calibri"/>
                <a:sym typeface="Calibri"/>
              </a:rPr>
              <a:t>86</a:t>
            </a:r>
            <a:r>
              <a:rPr b="0" i="0" lang="en-US" sz="1800" u="none" cap="none" strike="noStrike">
                <a:solidFill>
                  <a:srgbClr val="000000"/>
                </a:solidFill>
                <a:latin typeface="Calibri"/>
                <a:ea typeface="Calibri"/>
                <a:cs typeface="Calibri"/>
                <a:sym typeface="Calibri"/>
              </a:rPr>
              <a:t>,</a:t>
            </a:r>
            <a:r>
              <a:rPr b="0" i="0" lang="en-US" sz="1800" u="none" cap="none" strike="noStrike">
                <a:solidFill>
                  <a:srgbClr val="00B050"/>
                </a:solidFill>
                <a:latin typeface="Calibri"/>
                <a:ea typeface="Calibri"/>
                <a:cs typeface="Calibri"/>
                <a:sym typeface="Calibri"/>
              </a:rPr>
              <a:t>73</a:t>
            </a:r>
            <a:endParaRPr/>
          </a:p>
        </p:txBody>
      </p:sp>
      <p:sp>
        <p:nvSpPr>
          <p:cNvPr id="250" name="Google Shape;250;p12"/>
          <p:cNvSpPr txBox="1"/>
          <p:nvPr/>
        </p:nvSpPr>
        <p:spPr>
          <a:xfrm>
            <a:off x="3868434" y="2156780"/>
            <a:ext cx="732693"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432FF"/>
              </a:buClr>
              <a:buSzPts val="1800"/>
              <a:buFont typeface="Calibri"/>
              <a:buNone/>
            </a:pPr>
            <a:r>
              <a:rPr b="0" i="0" lang="en-US" sz="1800" u="none" cap="none" strike="noStrike">
                <a:solidFill>
                  <a:srgbClr val="0432FF"/>
                </a:solidFill>
                <a:latin typeface="Calibri"/>
                <a:ea typeface="Calibri"/>
                <a:cs typeface="Calibri"/>
                <a:sym typeface="Calibri"/>
              </a:rPr>
              <a:t>67</a:t>
            </a:r>
            <a:r>
              <a:rPr b="0" i="0" lang="en-US" sz="1800" u="none" cap="none" strike="noStrike">
                <a:solidFill>
                  <a:srgbClr val="000000"/>
                </a:solidFill>
                <a:latin typeface="Calibri"/>
                <a:ea typeface="Calibri"/>
                <a:cs typeface="Calibri"/>
                <a:sym typeface="Calibri"/>
              </a:rPr>
              <a:t>,</a:t>
            </a:r>
            <a:r>
              <a:rPr b="0" i="0" lang="en-US" sz="1800" u="none" cap="none" strike="noStrike">
                <a:solidFill>
                  <a:srgbClr val="00B050"/>
                </a:solidFill>
                <a:latin typeface="Calibri"/>
                <a:ea typeface="Calibri"/>
                <a:cs typeface="Calibri"/>
                <a:sym typeface="Calibri"/>
              </a:rPr>
              <a:t>73</a:t>
            </a:r>
            <a:endParaRPr/>
          </a:p>
        </p:txBody>
      </p:sp>
      <p:sp>
        <p:nvSpPr>
          <p:cNvPr id="251" name="Google Shape;251;p12"/>
          <p:cNvSpPr txBox="1"/>
          <p:nvPr/>
        </p:nvSpPr>
        <p:spPr>
          <a:xfrm>
            <a:off x="4917831" y="2344615"/>
            <a:ext cx="732693"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432FF"/>
              </a:buClr>
              <a:buSzPts val="1800"/>
              <a:buFont typeface="Calibri"/>
              <a:buNone/>
            </a:pPr>
            <a:r>
              <a:rPr b="0" i="0" lang="en-US" sz="1800" u="none" cap="none" strike="noStrike">
                <a:solidFill>
                  <a:srgbClr val="0432FF"/>
                </a:solidFill>
                <a:latin typeface="Calibri"/>
                <a:ea typeface="Calibri"/>
                <a:cs typeface="Calibri"/>
                <a:sym typeface="Calibri"/>
              </a:rPr>
              <a:t>65,</a:t>
            </a:r>
            <a:r>
              <a:rPr b="0" i="0" lang="en-US" sz="1800" u="none" cap="none" strike="noStrike">
                <a:solidFill>
                  <a:srgbClr val="00B050"/>
                </a:solidFill>
                <a:latin typeface="Calibri"/>
                <a:ea typeface="Calibri"/>
                <a:cs typeface="Calibri"/>
                <a:sym typeface="Calibri"/>
              </a:rPr>
              <a:t>76</a:t>
            </a:r>
            <a:endParaRPr/>
          </a:p>
        </p:txBody>
      </p:sp>
      <p:sp>
        <p:nvSpPr>
          <p:cNvPr id="252" name="Google Shape;252;p12"/>
          <p:cNvSpPr txBox="1"/>
          <p:nvPr/>
        </p:nvSpPr>
        <p:spPr>
          <a:xfrm>
            <a:off x="2074988" y="2936631"/>
            <a:ext cx="761998"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432FF"/>
              </a:buClr>
              <a:buSzPts val="1800"/>
              <a:buFont typeface="Calibri"/>
              <a:buNone/>
            </a:pPr>
            <a:r>
              <a:rPr b="0" i="0" lang="en-US" sz="1800" u="none" cap="none" strike="noStrike">
                <a:solidFill>
                  <a:srgbClr val="0432FF"/>
                </a:solidFill>
                <a:latin typeface="Calibri"/>
                <a:ea typeface="Calibri"/>
                <a:cs typeface="Calibri"/>
                <a:sym typeface="Calibri"/>
              </a:rPr>
              <a:t>55</a:t>
            </a:r>
            <a:r>
              <a:rPr b="0" i="0" lang="en-US" sz="1800" u="none" cap="none" strike="noStrike">
                <a:solidFill>
                  <a:srgbClr val="000000"/>
                </a:solidFill>
                <a:latin typeface="Calibri"/>
                <a:ea typeface="Calibri"/>
                <a:cs typeface="Calibri"/>
                <a:sym typeface="Calibri"/>
              </a:rPr>
              <a:t>,</a:t>
            </a:r>
            <a:r>
              <a:rPr b="0" i="0" lang="en-US" sz="1800" u="none" cap="none" strike="noStrike">
                <a:solidFill>
                  <a:srgbClr val="00B050"/>
                </a:solidFill>
                <a:latin typeface="Calibri"/>
                <a:ea typeface="Calibri"/>
                <a:cs typeface="Calibri"/>
                <a:sym typeface="Calibri"/>
              </a:rPr>
              <a:t>67</a:t>
            </a:r>
            <a:endParaRPr/>
          </a:p>
        </p:txBody>
      </p:sp>
      <p:sp>
        <p:nvSpPr>
          <p:cNvPr id="253" name="Google Shape;253;p12"/>
          <p:cNvSpPr txBox="1"/>
          <p:nvPr/>
        </p:nvSpPr>
        <p:spPr>
          <a:xfrm>
            <a:off x="3936022" y="3704928"/>
            <a:ext cx="726831"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432FF"/>
              </a:buClr>
              <a:buSzPts val="1800"/>
              <a:buFont typeface="Calibri"/>
              <a:buNone/>
            </a:pPr>
            <a:r>
              <a:rPr b="0" i="0" lang="en-US" sz="1800" u="none" cap="none" strike="noStrike">
                <a:solidFill>
                  <a:srgbClr val="0432FF"/>
                </a:solidFill>
                <a:latin typeface="Calibri"/>
                <a:ea typeface="Calibri"/>
                <a:cs typeface="Calibri"/>
                <a:sym typeface="Calibri"/>
              </a:rPr>
              <a:t>44</a:t>
            </a:r>
            <a:r>
              <a:rPr b="0" i="0" lang="en-US" sz="1800" u="none" cap="none" strike="noStrike">
                <a:solidFill>
                  <a:srgbClr val="000000"/>
                </a:solidFill>
                <a:latin typeface="Calibri"/>
                <a:ea typeface="Calibri"/>
                <a:cs typeface="Calibri"/>
                <a:sym typeface="Calibri"/>
              </a:rPr>
              <a:t>,</a:t>
            </a:r>
            <a:r>
              <a:rPr b="0" i="0" lang="en-US" sz="1800" u="none" cap="none" strike="noStrike">
                <a:solidFill>
                  <a:srgbClr val="00B050"/>
                </a:solidFill>
                <a:latin typeface="Calibri"/>
                <a:ea typeface="Calibri"/>
                <a:cs typeface="Calibri"/>
                <a:sym typeface="Calibri"/>
              </a:rPr>
              <a:t>74</a:t>
            </a:r>
            <a:endParaRPr/>
          </a:p>
        </p:txBody>
      </p:sp>
      <p:sp>
        <p:nvSpPr>
          <p:cNvPr id="254" name="Google Shape;254;p12"/>
          <p:cNvSpPr txBox="1"/>
          <p:nvPr/>
        </p:nvSpPr>
        <p:spPr>
          <a:xfrm>
            <a:off x="5313486" y="4226266"/>
            <a:ext cx="726831"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432FF"/>
              </a:buClr>
              <a:buSzPts val="1800"/>
              <a:buFont typeface="Calibri"/>
              <a:buNone/>
            </a:pPr>
            <a:r>
              <a:rPr b="0" i="0" lang="en-US" sz="1800" u="none" cap="none" strike="noStrike">
                <a:solidFill>
                  <a:srgbClr val="0432FF"/>
                </a:solidFill>
                <a:latin typeface="Calibri"/>
                <a:ea typeface="Calibri"/>
                <a:cs typeface="Calibri"/>
                <a:sym typeface="Calibri"/>
              </a:rPr>
              <a:t>47</a:t>
            </a:r>
            <a:r>
              <a:rPr b="0" i="0" lang="en-US" sz="1800" u="none" cap="none" strike="noStrike">
                <a:solidFill>
                  <a:srgbClr val="000000"/>
                </a:solidFill>
                <a:latin typeface="Calibri"/>
                <a:ea typeface="Calibri"/>
                <a:cs typeface="Calibri"/>
                <a:sym typeface="Calibri"/>
              </a:rPr>
              <a:t>,73</a:t>
            </a:r>
            <a:endParaRPr/>
          </a:p>
        </p:txBody>
      </p:sp>
      <p:sp>
        <p:nvSpPr>
          <p:cNvPr id="255" name="Google Shape;255;p12"/>
          <p:cNvSpPr txBox="1"/>
          <p:nvPr/>
        </p:nvSpPr>
        <p:spPr>
          <a:xfrm>
            <a:off x="7314432" y="1840840"/>
            <a:ext cx="709246"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432FF"/>
              </a:buClr>
              <a:buSzPts val="1800"/>
              <a:buFont typeface="Calibri"/>
              <a:buNone/>
            </a:pPr>
            <a:r>
              <a:rPr b="0" i="0" lang="en-US" sz="1800" u="none" cap="none" strike="noStrike">
                <a:solidFill>
                  <a:srgbClr val="0432FF"/>
                </a:solidFill>
                <a:latin typeface="Calibri"/>
                <a:ea typeface="Calibri"/>
                <a:cs typeface="Calibri"/>
                <a:sym typeface="Calibri"/>
              </a:rPr>
              <a:t>30</a:t>
            </a:r>
            <a:r>
              <a:rPr b="0" i="0" lang="en-US" sz="1800" u="none" cap="none" strike="noStrike">
                <a:solidFill>
                  <a:srgbClr val="000000"/>
                </a:solidFill>
                <a:latin typeface="Calibri"/>
                <a:ea typeface="Calibri"/>
                <a:cs typeface="Calibri"/>
                <a:sym typeface="Calibri"/>
              </a:rPr>
              <a:t>,</a:t>
            </a:r>
            <a:r>
              <a:rPr b="0" i="0" lang="en-US" sz="1800" u="none" cap="none" strike="noStrike">
                <a:solidFill>
                  <a:srgbClr val="00B050"/>
                </a:solidFill>
                <a:latin typeface="Calibri"/>
                <a:ea typeface="Calibri"/>
                <a:cs typeface="Calibri"/>
                <a:sym typeface="Calibri"/>
              </a:rPr>
              <a:t>69</a:t>
            </a:r>
            <a:endParaRPr/>
          </a:p>
        </p:txBody>
      </p:sp>
      <p:sp>
        <p:nvSpPr>
          <p:cNvPr id="256" name="Google Shape;256;p12"/>
          <p:cNvSpPr txBox="1"/>
          <p:nvPr/>
        </p:nvSpPr>
        <p:spPr>
          <a:xfrm>
            <a:off x="6137031" y="5978769"/>
            <a:ext cx="1148861"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432FF"/>
              </a:buClr>
              <a:buSzPts val="1800"/>
              <a:buFont typeface="Calibri"/>
              <a:buNone/>
            </a:pPr>
            <a:r>
              <a:rPr b="0" i="0" lang="en-US" sz="1800" u="none" cap="none" strike="noStrike">
                <a:solidFill>
                  <a:srgbClr val="0432FF"/>
                </a:solidFill>
                <a:latin typeface="Calibri"/>
                <a:ea typeface="Calibri"/>
                <a:cs typeface="Calibri"/>
                <a:sym typeface="Calibri"/>
              </a:rPr>
              <a:t>53</a:t>
            </a:r>
            <a:r>
              <a:rPr b="0" i="0" lang="en-US" sz="1800" u="none" cap="none" strike="noStrike">
                <a:solidFill>
                  <a:srgbClr val="000000"/>
                </a:solidFill>
                <a:latin typeface="Calibri"/>
                <a:ea typeface="Calibri"/>
                <a:cs typeface="Calibri"/>
                <a:sym typeface="Calibri"/>
              </a:rPr>
              <a:t>,</a:t>
            </a:r>
            <a:r>
              <a:rPr b="0" i="0" lang="en-US" sz="1800" u="none" cap="none" strike="noStrike">
                <a:solidFill>
                  <a:srgbClr val="00B050"/>
                </a:solidFill>
                <a:latin typeface="Calibri"/>
                <a:ea typeface="Calibri"/>
                <a:cs typeface="Calibri"/>
                <a:sym typeface="Calibri"/>
              </a:rPr>
              <a:t>87</a:t>
            </a:r>
            <a:endParaRPr/>
          </a:p>
        </p:txBody>
      </p:sp>
      <p:sp>
        <p:nvSpPr>
          <p:cNvPr id="257" name="Google Shape;257;p12"/>
          <p:cNvSpPr txBox="1"/>
          <p:nvPr/>
        </p:nvSpPr>
        <p:spPr>
          <a:xfrm>
            <a:off x="7786183" y="5802920"/>
            <a:ext cx="849924"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432FF"/>
              </a:buClr>
              <a:buSzPts val="1800"/>
              <a:buFont typeface="Calibri"/>
              <a:buNone/>
            </a:pPr>
            <a:r>
              <a:rPr b="0" i="0" lang="en-US" sz="1800" u="none" cap="none" strike="noStrike">
                <a:solidFill>
                  <a:srgbClr val="0432FF"/>
                </a:solidFill>
                <a:latin typeface="Calibri"/>
                <a:ea typeface="Calibri"/>
                <a:cs typeface="Calibri"/>
                <a:sym typeface="Calibri"/>
              </a:rPr>
              <a:t>38</a:t>
            </a:r>
            <a:r>
              <a:rPr b="0" i="0" lang="en-US" sz="1800" u="none" cap="none" strike="noStrike">
                <a:solidFill>
                  <a:srgbClr val="000000"/>
                </a:solidFill>
                <a:latin typeface="Calibri"/>
                <a:ea typeface="Calibri"/>
                <a:cs typeface="Calibri"/>
                <a:sym typeface="Calibri"/>
              </a:rPr>
              <a:t>,</a:t>
            </a:r>
            <a:r>
              <a:rPr b="0" i="0" lang="en-US" sz="1800" u="none" cap="none" strike="noStrike">
                <a:solidFill>
                  <a:srgbClr val="00B050"/>
                </a:solidFill>
                <a:latin typeface="Calibri"/>
                <a:ea typeface="Calibri"/>
                <a:cs typeface="Calibri"/>
                <a:sym typeface="Calibri"/>
              </a:rPr>
              <a:t>78</a:t>
            </a:r>
            <a:endParaRPr/>
          </a:p>
        </p:txBody>
      </p:sp>
      <p:sp>
        <p:nvSpPr>
          <p:cNvPr id="258" name="Google Shape;258;p12"/>
          <p:cNvSpPr txBox="1"/>
          <p:nvPr/>
        </p:nvSpPr>
        <p:spPr>
          <a:xfrm>
            <a:off x="9548295" y="5794103"/>
            <a:ext cx="844061"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432FF"/>
              </a:buClr>
              <a:buSzPts val="1800"/>
              <a:buFont typeface="Calibri"/>
              <a:buNone/>
            </a:pPr>
            <a:r>
              <a:rPr b="0" i="0" lang="en-US" sz="1800" u="none" cap="none" strike="noStrike">
                <a:solidFill>
                  <a:srgbClr val="0432FF"/>
                </a:solidFill>
                <a:latin typeface="Calibri"/>
                <a:ea typeface="Calibri"/>
                <a:cs typeface="Calibri"/>
                <a:sym typeface="Calibri"/>
              </a:rPr>
              <a:t>29</a:t>
            </a:r>
            <a:r>
              <a:rPr b="0" i="0" lang="en-US" sz="1800" u="none" cap="none" strike="noStrike">
                <a:solidFill>
                  <a:srgbClr val="000000"/>
                </a:solidFill>
                <a:latin typeface="Calibri"/>
                <a:ea typeface="Calibri"/>
                <a:cs typeface="Calibri"/>
                <a:sym typeface="Calibri"/>
              </a:rPr>
              <a:t>,</a:t>
            </a:r>
            <a:r>
              <a:rPr b="0" i="0" lang="en-US" sz="1800" u="none" cap="none" strike="noStrike">
                <a:solidFill>
                  <a:srgbClr val="00B050"/>
                </a:solidFill>
                <a:latin typeface="Calibri"/>
                <a:ea typeface="Calibri"/>
                <a:cs typeface="Calibri"/>
                <a:sym typeface="Calibri"/>
              </a:rPr>
              <a:t>74</a:t>
            </a:r>
            <a:endParaRPr/>
          </a:p>
        </p:txBody>
      </p:sp>
      <p:sp>
        <p:nvSpPr>
          <p:cNvPr id="259" name="Google Shape;259;p12"/>
          <p:cNvSpPr txBox="1"/>
          <p:nvPr/>
        </p:nvSpPr>
        <p:spPr>
          <a:xfrm>
            <a:off x="2168769" y="6072554"/>
            <a:ext cx="849922"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432FF"/>
              </a:buClr>
              <a:buSzPts val="1800"/>
              <a:buFont typeface="Calibri"/>
              <a:buNone/>
            </a:pPr>
            <a:r>
              <a:rPr b="0" i="0" lang="en-US" sz="1800" u="none" cap="none" strike="noStrike">
                <a:solidFill>
                  <a:srgbClr val="0432FF"/>
                </a:solidFill>
                <a:latin typeface="Calibri"/>
                <a:ea typeface="Calibri"/>
                <a:cs typeface="Calibri"/>
                <a:sym typeface="Calibri"/>
              </a:rPr>
              <a:t>22</a:t>
            </a:r>
            <a:r>
              <a:rPr b="0" i="0" lang="en-US" sz="1800" u="none" cap="none" strike="noStrike">
                <a:solidFill>
                  <a:srgbClr val="000000"/>
                </a:solidFill>
                <a:latin typeface="Calibri"/>
                <a:ea typeface="Calibri"/>
                <a:cs typeface="Calibri"/>
                <a:sym typeface="Calibri"/>
              </a:rPr>
              <a:t>,</a:t>
            </a:r>
            <a:r>
              <a:rPr b="0" i="0" lang="en-US" sz="1800" u="none" cap="none" strike="noStrike">
                <a:solidFill>
                  <a:srgbClr val="00B050"/>
                </a:solidFill>
                <a:latin typeface="Calibri"/>
                <a:ea typeface="Calibri"/>
                <a:cs typeface="Calibri"/>
                <a:sym typeface="Calibri"/>
              </a:rPr>
              <a:t>54</a:t>
            </a:r>
            <a:endParaRPr/>
          </a:p>
        </p:txBody>
      </p:sp>
      <p:sp>
        <p:nvSpPr>
          <p:cNvPr id="260" name="Google Shape;260;p12"/>
          <p:cNvSpPr txBox="1"/>
          <p:nvPr/>
        </p:nvSpPr>
        <p:spPr>
          <a:xfrm>
            <a:off x="4299438" y="6072554"/>
            <a:ext cx="756139"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432FF"/>
              </a:buClr>
              <a:buSzPts val="1800"/>
              <a:buFont typeface="Calibri"/>
              <a:buNone/>
            </a:pPr>
            <a:r>
              <a:rPr b="0" i="0" lang="en-US" sz="1800" u="none" cap="none" strike="noStrike">
                <a:solidFill>
                  <a:srgbClr val="0432FF"/>
                </a:solidFill>
                <a:latin typeface="Calibri"/>
                <a:ea typeface="Calibri"/>
                <a:cs typeface="Calibri"/>
                <a:sym typeface="Calibri"/>
              </a:rPr>
              <a:t>24</a:t>
            </a:r>
            <a:r>
              <a:rPr b="0" i="0" lang="en-US" sz="1800" u="none" cap="none" strike="noStrike">
                <a:solidFill>
                  <a:srgbClr val="000000"/>
                </a:solidFill>
                <a:latin typeface="Calibri"/>
                <a:ea typeface="Calibri"/>
                <a:cs typeface="Calibri"/>
                <a:sym typeface="Calibri"/>
              </a:rPr>
              <a:t>,</a:t>
            </a:r>
            <a:r>
              <a:rPr b="0" i="0" lang="en-US" sz="1800" u="none" cap="none" strike="noStrike">
                <a:solidFill>
                  <a:srgbClr val="00B050"/>
                </a:solidFill>
                <a:latin typeface="Calibri"/>
                <a:ea typeface="Calibri"/>
                <a:cs typeface="Calibri"/>
                <a:sym typeface="Calibri"/>
              </a:rPr>
              <a:t>58</a:t>
            </a:r>
            <a:endParaRPr/>
          </a:p>
        </p:txBody>
      </p:sp>
      <p:sp>
        <p:nvSpPr>
          <p:cNvPr id="261" name="Google Shape;261;p12"/>
          <p:cNvSpPr txBox="1"/>
          <p:nvPr/>
        </p:nvSpPr>
        <p:spPr>
          <a:xfrm>
            <a:off x="8955113" y="6116574"/>
            <a:ext cx="1517147"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ED7D31"/>
              </a:buClr>
              <a:buSzPts val="1800"/>
              <a:buFont typeface="Calibri"/>
              <a:buNone/>
            </a:pPr>
            <a:r>
              <a:rPr b="0" i="0" lang="en-US" sz="1800" u="none" cap="none" strike="noStrike">
                <a:solidFill>
                  <a:srgbClr val="ED7D31"/>
                </a:solidFill>
                <a:latin typeface="Calibri"/>
                <a:ea typeface="Calibri"/>
                <a:cs typeface="Calibri"/>
                <a:sym typeface="Calibri"/>
              </a:rPr>
              <a:t>Rhiju Das et al</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66" name="Shape 266"/>
        <p:cNvGrpSpPr/>
        <p:nvPr/>
      </p:nvGrpSpPr>
      <p:grpSpPr>
        <a:xfrm>
          <a:off x="0" y="0"/>
          <a:ext cx="0" cy="0"/>
          <a:chOff x="0" y="0"/>
          <a:chExt cx="0" cy="0"/>
        </a:xfrm>
      </p:grpSpPr>
      <p:sp>
        <p:nvSpPr>
          <p:cNvPr id="267" name="Google Shape;267;p13"/>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268" name="Google Shape;268;p13"/>
          <p:cNvSpPr/>
          <p:nvPr/>
        </p:nvSpPr>
        <p:spPr>
          <a:xfrm flipH="1" rot="-5400000">
            <a:off x="2666617" y="-2666188"/>
            <a:ext cx="6858000" cy="12191233"/>
          </a:xfrm>
          <a:prstGeom prst="rect">
            <a:avLst/>
          </a:prstGeom>
          <a:gradFill>
            <a:gsLst>
              <a:gs pos="0">
                <a:schemeClr val="accent1"/>
              </a:gs>
              <a:gs pos="8000">
                <a:schemeClr val="accent1"/>
              </a:gs>
              <a:gs pos="100000">
                <a:srgbClr val="1F3864"/>
              </a:gs>
            </a:gsLst>
            <a:lin ang="120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269" name="Google Shape;269;p13"/>
          <p:cNvSpPr/>
          <p:nvPr/>
        </p:nvSpPr>
        <p:spPr>
          <a:xfrm flipH="1" rot="10800000">
            <a:off x="-2311" y="0"/>
            <a:ext cx="9070846" cy="6857572"/>
          </a:xfrm>
          <a:prstGeom prst="rect">
            <a:avLst/>
          </a:prstGeom>
          <a:gradFill>
            <a:gsLst>
              <a:gs pos="0">
                <a:srgbClr val="000000">
                  <a:alpha val="51764"/>
                </a:srgbClr>
              </a:gs>
              <a:gs pos="8000">
                <a:srgbClr val="000000">
                  <a:alpha val="51764"/>
                </a:srgbClr>
              </a:gs>
              <a:gs pos="100000">
                <a:schemeClr val="accent1"/>
              </a:gs>
            </a:gsLst>
            <a:lin ang="48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270" name="Google Shape;270;p13"/>
          <p:cNvSpPr/>
          <p:nvPr/>
        </p:nvSpPr>
        <p:spPr>
          <a:xfrm flipH="1" rot="-5400000">
            <a:off x="3649491" y="-1685840"/>
            <a:ext cx="4894564" cy="12193546"/>
          </a:xfrm>
          <a:prstGeom prst="rect">
            <a:avLst/>
          </a:prstGeom>
          <a:gradFill>
            <a:gsLst>
              <a:gs pos="0">
                <a:srgbClr val="9CC2E5">
                  <a:alpha val="0"/>
                </a:srgbClr>
              </a:gs>
              <a:gs pos="100000">
                <a:srgbClr val="000000">
                  <a:alpha val="45882"/>
                </a:srgbClr>
              </a:gs>
            </a:gsLst>
            <a:lin ang="12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pic>
        <p:nvPicPr>
          <p:cNvPr descr="A picture containing shape&#10;&#10;Description automatically generated" id="271" name="Google Shape;271;p13"/>
          <p:cNvPicPr preferRelativeResize="0"/>
          <p:nvPr/>
        </p:nvPicPr>
        <p:blipFill rotWithShape="1">
          <a:blip r:embed="rId3">
            <a:alphaModFix/>
          </a:blip>
          <a:srcRect b="0" l="0" r="0" t="0"/>
          <a:stretch/>
        </p:blipFill>
        <p:spPr>
          <a:xfrm>
            <a:off x="942084" y="1167264"/>
            <a:ext cx="5390873" cy="4899419"/>
          </a:xfrm>
          <a:prstGeom prst="rect">
            <a:avLst/>
          </a:prstGeom>
          <a:noFill/>
          <a:ln>
            <a:noFill/>
          </a:ln>
        </p:spPr>
      </p:pic>
      <p:sp>
        <p:nvSpPr>
          <p:cNvPr id="272" name="Google Shape;272;p13"/>
          <p:cNvSpPr txBox="1"/>
          <p:nvPr/>
        </p:nvSpPr>
        <p:spPr>
          <a:xfrm>
            <a:off x="1935019" y="376374"/>
            <a:ext cx="3665035"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0000"/>
              </a:buClr>
              <a:buSzPts val="2800"/>
              <a:buFont typeface="Calibri"/>
              <a:buNone/>
            </a:pPr>
            <a:r>
              <a:rPr b="0" i="0" lang="en-US" sz="2800" u="none" cap="none" strike="noStrike">
                <a:solidFill>
                  <a:srgbClr val="FF0000"/>
                </a:solidFill>
                <a:latin typeface="Calibri"/>
                <a:ea typeface="Calibri"/>
                <a:cs typeface="Calibri"/>
                <a:sym typeface="Calibri"/>
              </a:rPr>
              <a:t>Ligand induced change</a:t>
            </a:r>
            <a:endParaRPr/>
          </a:p>
        </p:txBody>
      </p:sp>
      <p:pic>
        <p:nvPicPr>
          <p:cNvPr descr="Diagram&#10;&#10;Description automatically generated" id="273" name="Google Shape;273;p13"/>
          <p:cNvPicPr preferRelativeResize="0"/>
          <p:nvPr/>
        </p:nvPicPr>
        <p:blipFill rotWithShape="1">
          <a:blip r:embed="rId4">
            <a:alphaModFix/>
          </a:blip>
          <a:srcRect b="0" l="0" r="0" t="0"/>
          <a:stretch/>
        </p:blipFill>
        <p:spPr>
          <a:xfrm>
            <a:off x="6915479" y="1043446"/>
            <a:ext cx="5001260" cy="5045676"/>
          </a:xfrm>
          <a:prstGeom prst="rect">
            <a:avLst/>
          </a:prstGeom>
          <a:noFill/>
          <a:ln>
            <a:noFill/>
          </a:ln>
        </p:spPr>
      </p:pic>
      <p:sp>
        <p:nvSpPr>
          <p:cNvPr id="274" name="Google Shape;274;p13"/>
          <p:cNvSpPr txBox="1"/>
          <p:nvPr/>
        </p:nvSpPr>
        <p:spPr>
          <a:xfrm>
            <a:off x="7143468" y="352058"/>
            <a:ext cx="4476027"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0000"/>
              </a:buClr>
              <a:buSzPts val="2800"/>
              <a:buFont typeface="Calibri"/>
              <a:buNone/>
            </a:pPr>
            <a:r>
              <a:rPr b="0" i="0" lang="en-US" sz="2800" u="none" cap="none" strike="noStrike">
                <a:solidFill>
                  <a:srgbClr val="FF0000"/>
                </a:solidFill>
                <a:latin typeface="Calibri"/>
                <a:ea typeface="Calibri"/>
                <a:cs typeface="Calibri"/>
                <a:sym typeface="Calibri"/>
              </a:rPr>
              <a:t>Mutation induced change</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9" name="Shape 279"/>
        <p:cNvGrpSpPr/>
        <p:nvPr/>
      </p:nvGrpSpPr>
      <p:grpSpPr>
        <a:xfrm>
          <a:off x="0" y="0"/>
          <a:ext cx="0" cy="0"/>
          <a:chOff x="0" y="0"/>
          <a:chExt cx="0" cy="0"/>
        </a:xfrm>
      </p:grpSpPr>
      <p:sp>
        <p:nvSpPr>
          <p:cNvPr id="280" name="Google Shape;280;p14"/>
          <p:cNvSpPr txBox="1"/>
          <p:nvPr>
            <p:ph type="title"/>
          </p:nvPr>
        </p:nvSpPr>
        <p:spPr>
          <a:xfrm>
            <a:off x="613797" y="28164"/>
            <a:ext cx="7772400" cy="11430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00FF"/>
              </a:buClr>
              <a:buSzPts val="4400"/>
              <a:buFont typeface="Calibri"/>
              <a:buNone/>
            </a:pPr>
            <a:r>
              <a:rPr b="1" lang="en-US">
                <a:solidFill>
                  <a:srgbClr val="0000FF"/>
                </a:solidFill>
              </a:rPr>
              <a:t>CASP16 ASSESSORS</a:t>
            </a:r>
            <a:endParaRPr/>
          </a:p>
        </p:txBody>
      </p:sp>
      <p:sp>
        <p:nvSpPr>
          <p:cNvPr id="281" name="Google Shape;281;p14"/>
          <p:cNvSpPr txBox="1"/>
          <p:nvPr>
            <p:ph idx="1" type="body"/>
          </p:nvPr>
        </p:nvSpPr>
        <p:spPr>
          <a:xfrm>
            <a:off x="401053" y="1233488"/>
            <a:ext cx="11389893" cy="5452164"/>
          </a:xfrm>
          <a:prstGeom prst="rect">
            <a:avLst/>
          </a:prstGeom>
          <a:noFill/>
          <a:ln>
            <a:noFill/>
          </a:ln>
        </p:spPr>
        <p:txBody>
          <a:bodyPr anchorCtr="0" anchor="t" bIns="45700" lIns="91425" spcFirstLastPara="1" rIns="91425" wrap="square" tIns="45700">
            <a:normAutofit fontScale="92500" lnSpcReduction="10000"/>
          </a:bodyPr>
          <a:lstStyle/>
          <a:p>
            <a:pPr indent="-228600" lvl="0" marL="228600" rtl="0" algn="l">
              <a:lnSpc>
                <a:spcPct val="90000"/>
              </a:lnSpc>
              <a:spcBef>
                <a:spcPts val="0"/>
              </a:spcBef>
              <a:spcAft>
                <a:spcPts val="0"/>
              </a:spcAft>
              <a:buClr>
                <a:srgbClr val="002060"/>
              </a:buClr>
              <a:buSzPct val="100000"/>
              <a:buChar char="•"/>
            </a:pPr>
            <a:r>
              <a:rPr lang="en-US" sz="2200">
                <a:solidFill>
                  <a:srgbClr val="002060"/>
                </a:solidFill>
              </a:rPr>
              <a:t>Protein structure/complexes (CASP)  Nick Grishin and Qian Cong</a:t>
            </a:r>
            <a:endParaRPr/>
          </a:p>
          <a:p>
            <a:pPr indent="-228600" lvl="0" marL="228600" rtl="0" algn="l">
              <a:lnSpc>
                <a:spcPct val="90000"/>
              </a:lnSpc>
              <a:spcBef>
                <a:spcPts val="1000"/>
              </a:spcBef>
              <a:spcAft>
                <a:spcPts val="0"/>
              </a:spcAft>
              <a:buClr>
                <a:srgbClr val="002060"/>
              </a:buClr>
              <a:buSzPct val="100000"/>
              <a:buChar char="•"/>
            </a:pPr>
            <a:r>
              <a:rPr lang="en-US" sz="2200">
                <a:solidFill>
                  <a:srgbClr val="002060"/>
                </a:solidFill>
              </a:rPr>
              <a:t>Protein complexes (CAPRI)	           Marc Lensink</a:t>
            </a:r>
            <a:endParaRPr sz="2200">
              <a:solidFill>
                <a:srgbClr val="002060"/>
              </a:solidFill>
            </a:endParaRPr>
          </a:p>
          <a:p>
            <a:pPr indent="0" lvl="0" marL="0" rtl="0" algn="l">
              <a:lnSpc>
                <a:spcPct val="90000"/>
              </a:lnSpc>
              <a:spcBef>
                <a:spcPts val="1000"/>
              </a:spcBef>
              <a:spcAft>
                <a:spcPts val="0"/>
              </a:spcAft>
              <a:buClr>
                <a:schemeClr val="dk1"/>
              </a:buClr>
              <a:buSzPct val="100000"/>
              <a:buNone/>
            </a:pPr>
            <a:r>
              <a:t/>
            </a:r>
            <a:endParaRPr sz="2200">
              <a:solidFill>
                <a:srgbClr val="002060"/>
              </a:solidFill>
            </a:endParaRPr>
          </a:p>
          <a:p>
            <a:pPr indent="-228600" lvl="0" marL="228600" rtl="0" algn="l">
              <a:lnSpc>
                <a:spcPct val="90000"/>
              </a:lnSpc>
              <a:spcBef>
                <a:spcPts val="1000"/>
              </a:spcBef>
              <a:spcAft>
                <a:spcPts val="0"/>
              </a:spcAft>
              <a:buClr>
                <a:srgbClr val="002060"/>
              </a:buClr>
              <a:buSzPct val="100000"/>
              <a:buChar char="•"/>
            </a:pPr>
            <a:r>
              <a:rPr lang="en-US" sz="2200">
                <a:solidFill>
                  <a:srgbClr val="002060"/>
                </a:solidFill>
              </a:rPr>
              <a:t>Accuracy estimation		           Randy Read and Alisia Fadini</a:t>
            </a:r>
            <a:endParaRPr sz="2200">
              <a:solidFill>
                <a:srgbClr val="002060"/>
              </a:solidFill>
            </a:endParaRPr>
          </a:p>
          <a:p>
            <a:pPr indent="-99377" lvl="0" marL="228600" rtl="0" algn="l">
              <a:lnSpc>
                <a:spcPct val="90000"/>
              </a:lnSpc>
              <a:spcBef>
                <a:spcPts val="1000"/>
              </a:spcBef>
              <a:spcAft>
                <a:spcPts val="0"/>
              </a:spcAft>
              <a:buClr>
                <a:schemeClr val="dk1"/>
              </a:buClr>
              <a:buSzPct val="100000"/>
              <a:buNone/>
            </a:pPr>
            <a:r>
              <a:t/>
            </a:r>
            <a:endParaRPr sz="2200">
              <a:solidFill>
                <a:srgbClr val="002060"/>
              </a:solidFill>
            </a:endParaRPr>
          </a:p>
          <a:p>
            <a:pPr indent="0" lvl="0" marL="0" rtl="0" algn="l">
              <a:lnSpc>
                <a:spcPct val="90000"/>
              </a:lnSpc>
              <a:spcBef>
                <a:spcPts val="1000"/>
              </a:spcBef>
              <a:spcAft>
                <a:spcPts val="0"/>
              </a:spcAft>
              <a:buClr>
                <a:srgbClr val="002060"/>
              </a:buClr>
              <a:buSzPct val="100000"/>
              <a:buNone/>
            </a:pPr>
            <a:r>
              <a:rPr lang="en-US" sz="2200">
                <a:solidFill>
                  <a:srgbClr val="002060"/>
                </a:solidFill>
              </a:rPr>
              <a:t> </a:t>
            </a:r>
            <a:endParaRPr/>
          </a:p>
          <a:p>
            <a:pPr indent="-228600" lvl="0" marL="228600" rtl="0" algn="l">
              <a:lnSpc>
                <a:spcPct val="90000"/>
              </a:lnSpc>
              <a:spcBef>
                <a:spcPts val="1000"/>
              </a:spcBef>
              <a:spcAft>
                <a:spcPts val="0"/>
              </a:spcAft>
              <a:buClr>
                <a:srgbClr val="002060"/>
              </a:buClr>
              <a:buSzPct val="100000"/>
              <a:buChar char="•"/>
            </a:pPr>
            <a:r>
              <a:rPr lang="en-US" sz="2200">
                <a:solidFill>
                  <a:srgbClr val="002060"/>
                </a:solidFill>
              </a:rPr>
              <a:t>RNA structure (CASP)		Rhiju Das and Rachael Kretsch</a:t>
            </a:r>
            <a:endParaRPr/>
          </a:p>
          <a:p>
            <a:pPr indent="-228600" lvl="0" marL="228600" rtl="0" algn="l">
              <a:lnSpc>
                <a:spcPct val="90000"/>
              </a:lnSpc>
              <a:spcBef>
                <a:spcPts val="1000"/>
              </a:spcBef>
              <a:spcAft>
                <a:spcPts val="0"/>
              </a:spcAft>
              <a:buClr>
                <a:srgbClr val="002060"/>
              </a:buClr>
              <a:buSzPct val="100000"/>
              <a:buChar char="•"/>
            </a:pPr>
            <a:r>
              <a:rPr lang="en-US" sz="2200">
                <a:solidFill>
                  <a:srgbClr val="002060"/>
                </a:solidFill>
              </a:rPr>
              <a:t>RNA structure (RNA puzzles)	Eric Westhof</a:t>
            </a:r>
            <a:endParaRPr sz="2200">
              <a:solidFill>
                <a:srgbClr val="002060"/>
              </a:solidFill>
            </a:endParaRPr>
          </a:p>
          <a:p>
            <a:pPr indent="-99377" lvl="0" marL="228600" rtl="0" algn="l">
              <a:lnSpc>
                <a:spcPct val="90000"/>
              </a:lnSpc>
              <a:spcBef>
                <a:spcPts val="1000"/>
              </a:spcBef>
              <a:spcAft>
                <a:spcPts val="0"/>
              </a:spcAft>
              <a:buClr>
                <a:schemeClr val="dk1"/>
              </a:buClr>
              <a:buSzPct val="100000"/>
              <a:buNone/>
            </a:pPr>
            <a:r>
              <a:t/>
            </a:r>
            <a:endParaRPr sz="2200">
              <a:solidFill>
                <a:srgbClr val="002060"/>
              </a:solidFill>
            </a:endParaRPr>
          </a:p>
          <a:p>
            <a:pPr indent="-228600" lvl="0" marL="228600" rtl="0" algn="l">
              <a:lnSpc>
                <a:spcPct val="90000"/>
              </a:lnSpc>
              <a:spcBef>
                <a:spcPts val="1000"/>
              </a:spcBef>
              <a:spcAft>
                <a:spcPts val="0"/>
              </a:spcAft>
              <a:buClr>
                <a:srgbClr val="002060"/>
              </a:buClr>
              <a:buSzPct val="100000"/>
              <a:buChar char="•"/>
            </a:pPr>
            <a:r>
              <a:rPr lang="en-US" sz="2200">
                <a:solidFill>
                  <a:srgbClr val="002060"/>
                </a:solidFill>
              </a:rPr>
              <a:t>Protein/Ligand complexes	Michael Gilson</a:t>
            </a:r>
            <a:endParaRPr/>
          </a:p>
          <a:p>
            <a:pPr indent="0" lvl="0" marL="0" rtl="0" algn="l">
              <a:lnSpc>
                <a:spcPct val="90000"/>
              </a:lnSpc>
              <a:spcBef>
                <a:spcPts val="1000"/>
              </a:spcBef>
              <a:spcAft>
                <a:spcPts val="0"/>
              </a:spcAft>
              <a:buClr>
                <a:srgbClr val="002060"/>
              </a:buClr>
              <a:buSzPct val="100000"/>
              <a:buNone/>
            </a:pPr>
            <a:r>
              <a:rPr lang="en-US" sz="2200">
                <a:solidFill>
                  <a:srgbClr val="002060"/>
                </a:solidFill>
              </a:rPr>
              <a:t> </a:t>
            </a:r>
            <a:endParaRPr/>
          </a:p>
          <a:p>
            <a:pPr indent="-228600" lvl="0" marL="228600" rtl="0" algn="l">
              <a:lnSpc>
                <a:spcPct val="90000"/>
              </a:lnSpc>
              <a:spcBef>
                <a:spcPts val="1000"/>
              </a:spcBef>
              <a:spcAft>
                <a:spcPts val="0"/>
              </a:spcAft>
              <a:buClr>
                <a:srgbClr val="002060"/>
              </a:buClr>
              <a:buSzPct val="100000"/>
              <a:buChar char="•"/>
            </a:pPr>
            <a:r>
              <a:rPr lang="en-US" sz="2200">
                <a:solidFill>
                  <a:srgbClr val="002060"/>
                </a:solidFill>
              </a:rPr>
              <a:t>Macromolecule Ensembles 	</a:t>
            </a:r>
            <a:r>
              <a:rPr lang="en-US" sz="2200">
                <a:latin typeface="Calibri"/>
                <a:ea typeface="Calibri"/>
                <a:cs typeface="Calibri"/>
                <a:sym typeface="Calibri"/>
              </a:rPr>
              <a:t>Gaetano Montelione and </a:t>
            </a:r>
            <a:r>
              <a:rPr lang="en-US" sz="2000"/>
              <a:t>Namita Dube </a:t>
            </a:r>
            <a:endParaRPr sz="2000"/>
          </a:p>
          <a:p>
            <a:pPr indent="-99377" lvl="0" marL="228600" rtl="0" algn="l">
              <a:lnSpc>
                <a:spcPct val="90000"/>
              </a:lnSpc>
              <a:spcBef>
                <a:spcPts val="1000"/>
              </a:spcBef>
              <a:spcAft>
                <a:spcPts val="0"/>
              </a:spcAft>
              <a:buClr>
                <a:schemeClr val="dk1"/>
              </a:buClr>
              <a:buSzPct val="100000"/>
              <a:buNone/>
            </a:pPr>
            <a:r>
              <a:t/>
            </a:r>
            <a:endParaRPr sz="2200">
              <a:solidFill>
                <a:srgbClr val="002060"/>
              </a:solidFill>
            </a:endParaRPr>
          </a:p>
          <a:p>
            <a:pPr indent="-228600" lvl="0" marL="228600" rtl="0" algn="ctr">
              <a:lnSpc>
                <a:spcPct val="90000"/>
              </a:lnSpc>
              <a:spcBef>
                <a:spcPts val="1000"/>
              </a:spcBef>
              <a:spcAft>
                <a:spcPts val="0"/>
              </a:spcAft>
              <a:buClr>
                <a:srgbClr val="0000FF"/>
              </a:buClr>
              <a:buSzPct val="100000"/>
              <a:buNone/>
            </a:pPr>
            <a:r>
              <a:rPr b="1" lang="en-US" sz="2200">
                <a:solidFill>
                  <a:srgbClr val="0000FF"/>
                </a:solidFill>
              </a:rPr>
              <a:t> </a:t>
            </a:r>
            <a:r>
              <a:rPr lang="en-US" sz="2200">
                <a:solidFill>
                  <a:srgbClr val="0000FF"/>
                </a:solidFill>
              </a:rPr>
              <a:t> </a:t>
            </a:r>
            <a:endParaRPr/>
          </a:p>
        </p:txBody>
      </p:sp>
      <p:sp>
        <p:nvSpPr>
          <p:cNvPr id="282" name="Google Shape;282;p14"/>
          <p:cNvSpPr txBox="1"/>
          <p:nvPr/>
        </p:nvSpPr>
        <p:spPr>
          <a:xfrm>
            <a:off x="5010150" y="1657351"/>
            <a:ext cx="184150" cy="4603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pic>
        <p:nvPicPr>
          <p:cNvPr id="283" name="Google Shape;283;p14"/>
          <p:cNvPicPr preferRelativeResize="0"/>
          <p:nvPr/>
        </p:nvPicPr>
        <p:blipFill rotWithShape="1">
          <a:blip r:embed="rId3">
            <a:alphaModFix/>
          </a:blip>
          <a:srcRect b="0" l="0" r="0" t="0"/>
          <a:stretch/>
        </p:blipFill>
        <p:spPr>
          <a:xfrm>
            <a:off x="10865847" y="975804"/>
            <a:ext cx="913538" cy="1141922"/>
          </a:xfrm>
          <a:prstGeom prst="rect">
            <a:avLst/>
          </a:prstGeom>
          <a:noFill/>
          <a:ln>
            <a:noFill/>
          </a:ln>
        </p:spPr>
      </p:pic>
      <p:pic>
        <p:nvPicPr>
          <p:cNvPr descr="A person smiling for the camera&#10;&#10;Description automatically generated with medium confidence" id="284" name="Google Shape;284;p14"/>
          <p:cNvPicPr preferRelativeResize="0"/>
          <p:nvPr/>
        </p:nvPicPr>
        <p:blipFill rotWithShape="1">
          <a:blip r:embed="rId4">
            <a:alphaModFix/>
          </a:blip>
          <a:srcRect b="0" l="0" r="0" t="0"/>
          <a:stretch/>
        </p:blipFill>
        <p:spPr>
          <a:xfrm>
            <a:off x="8091959" y="3240973"/>
            <a:ext cx="1114244" cy="1151698"/>
          </a:xfrm>
          <a:prstGeom prst="rect">
            <a:avLst/>
          </a:prstGeom>
          <a:noFill/>
          <a:ln>
            <a:noFill/>
          </a:ln>
        </p:spPr>
      </p:pic>
      <p:pic>
        <p:nvPicPr>
          <p:cNvPr descr="A person wearing glasses&#10;&#10;Description automatically generated with medium confidence" id="285" name="Google Shape;285;p14"/>
          <p:cNvPicPr preferRelativeResize="0"/>
          <p:nvPr/>
        </p:nvPicPr>
        <p:blipFill rotWithShape="1">
          <a:blip r:embed="rId5">
            <a:alphaModFix/>
          </a:blip>
          <a:srcRect b="0" l="0" r="0" t="0"/>
          <a:stretch/>
        </p:blipFill>
        <p:spPr>
          <a:xfrm>
            <a:off x="9494760" y="3349176"/>
            <a:ext cx="1161721" cy="1023008"/>
          </a:xfrm>
          <a:prstGeom prst="rect">
            <a:avLst/>
          </a:prstGeom>
          <a:noFill/>
          <a:ln>
            <a:noFill/>
          </a:ln>
        </p:spPr>
      </p:pic>
      <p:pic>
        <p:nvPicPr>
          <p:cNvPr descr="A person with a beard&#10;&#10;Description automatically generated" id="286" name="Google Shape;286;p14"/>
          <p:cNvPicPr preferRelativeResize="0"/>
          <p:nvPr/>
        </p:nvPicPr>
        <p:blipFill rotWithShape="1">
          <a:blip r:embed="rId6">
            <a:alphaModFix/>
          </a:blip>
          <a:srcRect b="0" l="0" r="0" t="0"/>
          <a:stretch/>
        </p:blipFill>
        <p:spPr>
          <a:xfrm>
            <a:off x="6026122" y="3959570"/>
            <a:ext cx="1179551" cy="1179551"/>
          </a:xfrm>
          <a:prstGeom prst="rect">
            <a:avLst/>
          </a:prstGeom>
          <a:noFill/>
          <a:ln>
            <a:noFill/>
          </a:ln>
        </p:spPr>
      </p:pic>
      <p:pic>
        <p:nvPicPr>
          <p:cNvPr descr="A person smiling at the camera&#10;&#10;Description automatically generated" id="287" name="Google Shape;287;p14"/>
          <p:cNvPicPr preferRelativeResize="0"/>
          <p:nvPr/>
        </p:nvPicPr>
        <p:blipFill rotWithShape="1">
          <a:blip r:embed="rId7">
            <a:alphaModFix/>
          </a:blip>
          <a:srcRect b="0" l="0" r="0" t="0"/>
          <a:stretch/>
        </p:blipFill>
        <p:spPr>
          <a:xfrm>
            <a:off x="10755673" y="3213120"/>
            <a:ext cx="1179551" cy="1179551"/>
          </a:xfrm>
          <a:prstGeom prst="rect">
            <a:avLst/>
          </a:prstGeom>
          <a:noFill/>
          <a:ln>
            <a:noFill/>
          </a:ln>
        </p:spPr>
      </p:pic>
      <p:pic>
        <p:nvPicPr>
          <p:cNvPr descr="A person with dark hair wearing glasses&#10;&#10;Description automatically generated" id="288" name="Google Shape;288;p14"/>
          <p:cNvPicPr preferRelativeResize="0"/>
          <p:nvPr/>
        </p:nvPicPr>
        <p:blipFill rotWithShape="1">
          <a:blip r:embed="rId8">
            <a:alphaModFix/>
          </a:blip>
          <a:srcRect b="0" l="0" r="0" t="0"/>
          <a:stretch/>
        </p:blipFill>
        <p:spPr>
          <a:xfrm>
            <a:off x="9631351" y="406676"/>
            <a:ext cx="804203" cy="1093456"/>
          </a:xfrm>
          <a:prstGeom prst="rect">
            <a:avLst/>
          </a:prstGeom>
          <a:noFill/>
          <a:ln>
            <a:noFill/>
          </a:ln>
        </p:spPr>
      </p:pic>
      <p:pic>
        <p:nvPicPr>
          <p:cNvPr descr="A person smiling for a picture&#10;&#10;Description automatically generated" id="289" name="Google Shape;289;p14"/>
          <p:cNvPicPr preferRelativeResize="0"/>
          <p:nvPr/>
        </p:nvPicPr>
        <p:blipFill rotWithShape="1">
          <a:blip r:embed="rId9">
            <a:alphaModFix/>
          </a:blip>
          <a:srcRect b="0" l="0" r="0" t="0"/>
          <a:stretch/>
        </p:blipFill>
        <p:spPr>
          <a:xfrm>
            <a:off x="8224465" y="406676"/>
            <a:ext cx="1052148" cy="1052148"/>
          </a:xfrm>
          <a:prstGeom prst="rect">
            <a:avLst/>
          </a:prstGeom>
          <a:noFill/>
          <a:ln>
            <a:noFill/>
          </a:ln>
        </p:spPr>
      </p:pic>
      <p:pic>
        <p:nvPicPr>
          <p:cNvPr descr="A person wearing glasses and a suit&#10;&#10;Description automatically generated" id="290" name="Google Shape;290;p14"/>
          <p:cNvPicPr preferRelativeResize="0"/>
          <p:nvPr/>
        </p:nvPicPr>
        <p:blipFill rotWithShape="1">
          <a:blip r:embed="rId10">
            <a:alphaModFix/>
          </a:blip>
          <a:srcRect b="0" l="0" r="0" t="0"/>
          <a:stretch/>
        </p:blipFill>
        <p:spPr>
          <a:xfrm>
            <a:off x="8134182" y="5301310"/>
            <a:ext cx="1114244" cy="1150014"/>
          </a:xfrm>
          <a:prstGeom prst="rect">
            <a:avLst/>
          </a:prstGeom>
          <a:noFill/>
          <a:ln>
            <a:noFill/>
          </a:ln>
        </p:spPr>
      </p:pic>
      <p:pic>
        <p:nvPicPr>
          <p:cNvPr descr="A person wearing glasses smiling&#10;&#10;Description automatically generated" id="291" name="Google Shape;291;p14"/>
          <p:cNvPicPr preferRelativeResize="0"/>
          <p:nvPr/>
        </p:nvPicPr>
        <p:blipFill rotWithShape="1">
          <a:blip r:embed="rId11">
            <a:alphaModFix/>
          </a:blip>
          <a:srcRect b="0" l="0" r="0" t="0"/>
          <a:stretch/>
        </p:blipFill>
        <p:spPr>
          <a:xfrm>
            <a:off x="8286257" y="1963988"/>
            <a:ext cx="1013478" cy="1013478"/>
          </a:xfrm>
          <a:prstGeom prst="rect">
            <a:avLst/>
          </a:prstGeom>
          <a:noFill/>
          <a:ln>
            <a:noFill/>
          </a:ln>
        </p:spPr>
      </p:pic>
      <p:pic>
        <p:nvPicPr>
          <p:cNvPr id="292" name="Google Shape;292;p14"/>
          <p:cNvPicPr preferRelativeResize="0"/>
          <p:nvPr/>
        </p:nvPicPr>
        <p:blipFill rotWithShape="1">
          <a:blip r:embed="rId12">
            <a:alphaModFix/>
          </a:blip>
          <a:srcRect b="0" l="0" r="0" t="0"/>
          <a:stretch/>
        </p:blipFill>
        <p:spPr>
          <a:xfrm>
            <a:off x="9521983" y="2025557"/>
            <a:ext cx="1023008" cy="1023008"/>
          </a:xfrm>
          <a:prstGeom prst="rect">
            <a:avLst/>
          </a:prstGeom>
          <a:noFill/>
          <a:ln>
            <a:noFill/>
          </a:ln>
        </p:spPr>
      </p:pic>
      <p:pic>
        <p:nvPicPr>
          <p:cNvPr descr="A person wearing glasses&#10;&#10;Description automatically generated" id="293" name="Google Shape;293;p14"/>
          <p:cNvPicPr preferRelativeResize="0"/>
          <p:nvPr/>
        </p:nvPicPr>
        <p:blipFill rotWithShape="1">
          <a:blip r:embed="rId13">
            <a:alphaModFix/>
          </a:blip>
          <a:srcRect b="0" l="0" r="0" t="0"/>
          <a:stretch/>
        </p:blipFill>
        <p:spPr>
          <a:xfrm>
            <a:off x="9514151" y="5301310"/>
            <a:ext cx="1150014" cy="1150014"/>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98" name="Shape 298"/>
        <p:cNvGrpSpPr/>
        <p:nvPr/>
      </p:nvGrpSpPr>
      <p:grpSpPr>
        <a:xfrm>
          <a:off x="0" y="0"/>
          <a:ext cx="0" cy="0"/>
          <a:chOff x="0" y="0"/>
          <a:chExt cx="0" cy="0"/>
        </a:xfrm>
      </p:grpSpPr>
      <p:sp>
        <p:nvSpPr>
          <p:cNvPr id="299" name="Google Shape;299;p15"/>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300" name="Google Shape;300;p15"/>
          <p:cNvSpPr/>
          <p:nvPr/>
        </p:nvSpPr>
        <p:spPr>
          <a:xfrm flipH="1" rot="5400000">
            <a:off x="-1410084" y="1410082"/>
            <a:ext cx="6858000" cy="4037836"/>
          </a:xfrm>
          <a:prstGeom prst="rect">
            <a:avLst/>
          </a:prstGeom>
          <a:gradFill>
            <a:gsLst>
              <a:gs pos="0">
                <a:srgbClr val="000000"/>
              </a:gs>
              <a:gs pos="8000">
                <a:srgbClr val="000000"/>
              </a:gs>
              <a:gs pos="100000">
                <a:srgbClr val="2F5496"/>
              </a:gs>
            </a:gsLst>
            <a:lin ang="30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301" name="Google Shape;301;p15"/>
          <p:cNvSpPr/>
          <p:nvPr/>
        </p:nvSpPr>
        <p:spPr>
          <a:xfrm flipH="1" rot="5400000">
            <a:off x="-1410085" y="1420219"/>
            <a:ext cx="6857999" cy="4037839"/>
          </a:xfrm>
          <a:prstGeom prst="rect">
            <a:avLst/>
          </a:prstGeom>
          <a:gradFill>
            <a:gsLst>
              <a:gs pos="0">
                <a:srgbClr val="000000">
                  <a:alpha val="0"/>
                </a:srgbClr>
              </a:gs>
              <a:gs pos="99000">
                <a:srgbClr val="4472C4">
                  <a:alpha val="45882"/>
                </a:srgbClr>
              </a:gs>
              <a:gs pos="100000">
                <a:srgbClr val="4472C4">
                  <a:alpha val="45882"/>
                </a:srgbClr>
              </a:gs>
            </a:gsLst>
            <a:lin ang="18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302" name="Google Shape;302;p15"/>
          <p:cNvSpPr/>
          <p:nvPr/>
        </p:nvSpPr>
        <p:spPr>
          <a:xfrm flipH="1" rot="5400000">
            <a:off x="767923" y="3588085"/>
            <a:ext cx="2501979" cy="4037841"/>
          </a:xfrm>
          <a:prstGeom prst="rect">
            <a:avLst/>
          </a:prstGeom>
          <a:gradFill>
            <a:gsLst>
              <a:gs pos="0">
                <a:srgbClr val="4472C4">
                  <a:alpha val="28627"/>
                </a:srgbClr>
              </a:gs>
              <a:gs pos="2000">
                <a:srgbClr val="4472C4">
                  <a:alpha val="28627"/>
                </a:srgbClr>
              </a:gs>
              <a:gs pos="100000">
                <a:srgbClr val="000000">
                  <a:alpha val="29803"/>
                </a:srgbClr>
              </a:gs>
            </a:gsLst>
            <a:lin ang="78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303" name="Google Shape;303;p15"/>
          <p:cNvSpPr/>
          <p:nvPr/>
        </p:nvSpPr>
        <p:spPr>
          <a:xfrm rot="-964587">
            <a:off x="-501737" y="969718"/>
            <a:ext cx="3900357" cy="4178958"/>
          </a:xfrm>
          <a:custGeom>
            <a:rect b="b" l="l" r="r" t="t"/>
            <a:pathLst>
              <a:path extrusionOk="0" h="4178958" w="3900357">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0">
                <a:srgbClr val="000000">
                  <a:alpha val="0"/>
                </a:srgbClr>
              </a:gs>
              <a:gs pos="29000">
                <a:srgbClr val="000000">
                  <a:alpha val="0"/>
                </a:srgbClr>
              </a:gs>
              <a:gs pos="100000">
                <a:srgbClr val="4472C4">
                  <a:alpha val="42745"/>
                </a:srgbClr>
              </a:gs>
            </a:gsLst>
            <a:lin ang="18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304" name="Google Shape;304;p15"/>
          <p:cNvSpPr/>
          <p:nvPr/>
        </p:nvSpPr>
        <p:spPr>
          <a:xfrm flipH="1" rot="5400000">
            <a:off x="-1410095" y="1410079"/>
            <a:ext cx="6858003" cy="4037835"/>
          </a:xfrm>
          <a:prstGeom prst="rect">
            <a:avLst/>
          </a:prstGeom>
          <a:gradFill>
            <a:gsLst>
              <a:gs pos="0">
                <a:srgbClr val="000000">
                  <a:alpha val="0"/>
                </a:srgbClr>
              </a:gs>
              <a:gs pos="99000">
                <a:srgbClr val="8DA9DB">
                  <a:alpha val="10980"/>
                </a:srgbClr>
              </a:gs>
              <a:gs pos="100000">
                <a:srgbClr val="8DA9DB">
                  <a:alpha val="10980"/>
                </a:srgbClr>
              </a:gs>
            </a:gsLst>
            <a:lin ang="72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305" name="Google Shape;305;p15"/>
          <p:cNvSpPr txBox="1"/>
          <p:nvPr>
            <p:ph idx="4294967295" type="title"/>
          </p:nvPr>
        </p:nvSpPr>
        <p:spPr>
          <a:xfrm>
            <a:off x="457200" y="1578138"/>
            <a:ext cx="3244543" cy="2501978"/>
          </a:xfrm>
          <a:prstGeom prst="rect">
            <a:avLst/>
          </a:prstGeom>
          <a:noFill/>
          <a:ln>
            <a:noFill/>
          </a:ln>
        </p:spPr>
        <p:txBody>
          <a:bodyPr anchorCtr="0" anchor="b" bIns="45700" lIns="91425" spcFirstLastPara="1" rIns="91425" wrap="square" tIns="45700">
            <a:normAutofit/>
          </a:bodyPr>
          <a:lstStyle/>
          <a:p>
            <a:pPr indent="0" lvl="0" marL="0" rtl="0" algn="r">
              <a:lnSpc>
                <a:spcPct val="90000"/>
              </a:lnSpc>
              <a:spcBef>
                <a:spcPts val="0"/>
              </a:spcBef>
              <a:spcAft>
                <a:spcPts val="0"/>
              </a:spcAft>
              <a:buClr>
                <a:srgbClr val="FFFFFF"/>
              </a:buClr>
              <a:buSzPts val="4000"/>
              <a:buFont typeface="Calibri"/>
              <a:buNone/>
            </a:pPr>
            <a:r>
              <a:rPr b="1" lang="en-US" sz="4000">
                <a:solidFill>
                  <a:srgbClr val="FFFFFF"/>
                </a:solidFill>
                <a:latin typeface="Calibri"/>
                <a:ea typeface="Calibri"/>
                <a:cs typeface="Calibri"/>
                <a:sym typeface="Calibri"/>
              </a:rPr>
              <a:t>CASP16 What’s on</a:t>
            </a:r>
            <a:endParaRPr/>
          </a:p>
        </p:txBody>
      </p:sp>
      <p:grpSp>
        <p:nvGrpSpPr>
          <p:cNvPr id="306" name="Google Shape;306;p15"/>
          <p:cNvGrpSpPr/>
          <p:nvPr/>
        </p:nvGrpSpPr>
        <p:grpSpPr>
          <a:xfrm>
            <a:off x="4905052" y="753103"/>
            <a:ext cx="6666833" cy="5448593"/>
            <a:chOff x="0" y="2663"/>
            <a:chExt cx="6666833" cy="5448593"/>
          </a:xfrm>
        </p:grpSpPr>
        <p:cxnSp>
          <p:nvCxnSpPr>
            <p:cNvPr id="307" name="Google Shape;307;p15"/>
            <p:cNvCxnSpPr/>
            <p:nvPr/>
          </p:nvCxnSpPr>
          <p:spPr>
            <a:xfrm>
              <a:off x="0" y="2663"/>
              <a:ext cx="6666833" cy="0"/>
            </a:xfrm>
            <a:prstGeom prst="straightConnector1">
              <a:avLst/>
            </a:prstGeom>
            <a:gradFill>
              <a:gsLst>
                <a:gs pos="0">
                  <a:srgbClr val="FFC647"/>
                </a:gs>
                <a:gs pos="50000">
                  <a:srgbClr val="FFC600"/>
                </a:gs>
                <a:gs pos="100000">
                  <a:srgbClr val="E3B400"/>
                </a:gs>
              </a:gsLst>
              <a:lin ang="5400000" scaled="0"/>
            </a:gradFill>
            <a:ln cap="flat" cmpd="sng" w="9525">
              <a:solidFill>
                <a:schemeClr val="accent4"/>
              </a:solidFill>
              <a:prstDash val="solid"/>
              <a:miter lim="800000"/>
              <a:headEnd len="sm" w="sm" type="none"/>
              <a:tailEnd len="sm" w="sm" type="none"/>
            </a:ln>
          </p:spPr>
        </p:cxnSp>
        <p:sp>
          <p:nvSpPr>
            <p:cNvPr id="308" name="Google Shape;308;p15"/>
            <p:cNvSpPr/>
            <p:nvPr/>
          </p:nvSpPr>
          <p:spPr>
            <a:xfrm>
              <a:off x="0" y="2663"/>
              <a:ext cx="6666833" cy="495326"/>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 name="Google Shape;309;p15"/>
            <p:cNvSpPr txBox="1"/>
            <p:nvPr/>
          </p:nvSpPr>
          <p:spPr>
            <a:xfrm>
              <a:off x="0" y="2663"/>
              <a:ext cx="6666833" cy="495326"/>
            </a:xfrm>
            <a:prstGeom prst="rect">
              <a:avLst/>
            </a:prstGeom>
            <a:noFill/>
            <a:ln>
              <a:noFill/>
            </a:ln>
          </p:spPr>
          <p:txBody>
            <a:bodyPr anchorCtr="0" anchor="t" bIns="91425" lIns="91425" spcFirstLastPara="1" rIns="91425" wrap="square" tIns="91425">
              <a:noAutofit/>
            </a:bodyPr>
            <a:lstStyle/>
            <a:p>
              <a:pPr indent="0" lvl="0" marL="0" marR="0" rtl="0" algn="l">
                <a:lnSpc>
                  <a:spcPct val="90000"/>
                </a:lnSpc>
                <a:spcBef>
                  <a:spcPts val="0"/>
                </a:spcBef>
                <a:spcAft>
                  <a:spcPts val="0"/>
                </a:spcAft>
                <a:buClr>
                  <a:schemeClr val="dk1"/>
                </a:buClr>
                <a:buSzPts val="2400"/>
                <a:buFont typeface="Calibri"/>
                <a:buNone/>
              </a:pPr>
              <a:r>
                <a:rPr b="0" lang="en-US" sz="2400">
                  <a:solidFill>
                    <a:schemeClr val="dk1"/>
                  </a:solidFill>
                  <a:latin typeface="Calibri"/>
                  <a:ea typeface="Calibri"/>
                  <a:cs typeface="Calibri"/>
                  <a:sym typeface="Calibri"/>
                </a:rPr>
                <a:t>Keynotes: Jumper, Baker</a:t>
              </a:r>
              <a:endParaRPr/>
            </a:p>
          </p:txBody>
        </p:sp>
        <p:cxnSp>
          <p:nvCxnSpPr>
            <p:cNvPr id="310" name="Google Shape;310;p15"/>
            <p:cNvCxnSpPr/>
            <p:nvPr/>
          </p:nvCxnSpPr>
          <p:spPr>
            <a:xfrm>
              <a:off x="0" y="497989"/>
              <a:ext cx="6666833" cy="0"/>
            </a:xfrm>
            <a:prstGeom prst="straightConnector1">
              <a:avLst/>
            </a:prstGeom>
            <a:gradFill>
              <a:gsLst>
                <a:gs pos="0">
                  <a:srgbClr val="FFC647"/>
                </a:gs>
                <a:gs pos="50000">
                  <a:srgbClr val="FFC600"/>
                </a:gs>
                <a:gs pos="100000">
                  <a:srgbClr val="E3B400"/>
                </a:gs>
              </a:gsLst>
              <a:lin ang="5400000" scaled="0"/>
            </a:gradFill>
            <a:ln cap="flat" cmpd="sng" w="9525">
              <a:solidFill>
                <a:schemeClr val="accent4"/>
              </a:solidFill>
              <a:prstDash val="solid"/>
              <a:miter lim="800000"/>
              <a:headEnd len="sm" w="sm" type="none"/>
              <a:tailEnd len="sm" w="sm" type="none"/>
            </a:ln>
          </p:spPr>
        </p:cxnSp>
        <p:sp>
          <p:nvSpPr>
            <p:cNvPr id="311" name="Google Shape;311;p15"/>
            <p:cNvSpPr/>
            <p:nvPr/>
          </p:nvSpPr>
          <p:spPr>
            <a:xfrm>
              <a:off x="0" y="497989"/>
              <a:ext cx="6666833" cy="495326"/>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 name="Google Shape;312;p15"/>
            <p:cNvSpPr txBox="1"/>
            <p:nvPr/>
          </p:nvSpPr>
          <p:spPr>
            <a:xfrm>
              <a:off x="0" y="497989"/>
              <a:ext cx="6666833" cy="495326"/>
            </a:xfrm>
            <a:prstGeom prst="rect">
              <a:avLst/>
            </a:prstGeom>
            <a:noFill/>
            <a:ln>
              <a:noFill/>
            </a:ln>
          </p:spPr>
          <p:txBody>
            <a:bodyPr anchorCtr="0" anchor="t" bIns="91425" lIns="91425" spcFirstLastPara="1" rIns="91425" wrap="square" tIns="91425">
              <a:noAutofit/>
            </a:bodyPr>
            <a:lstStyle/>
            <a:p>
              <a:pPr indent="0" lvl="0" marL="0" marR="0" rtl="0" algn="l">
                <a:lnSpc>
                  <a:spcPct val="90000"/>
                </a:lnSpc>
                <a:spcBef>
                  <a:spcPts val="0"/>
                </a:spcBef>
                <a:spcAft>
                  <a:spcPts val="0"/>
                </a:spcAft>
                <a:buClr>
                  <a:schemeClr val="dk1"/>
                </a:buClr>
                <a:buSzPts val="2400"/>
                <a:buFont typeface="Calibri"/>
                <a:buNone/>
              </a:pPr>
              <a:r>
                <a:rPr b="0" lang="en-US" sz="2400">
                  <a:solidFill>
                    <a:schemeClr val="dk1"/>
                  </a:solidFill>
                  <a:latin typeface="Calibri"/>
                  <a:ea typeface="Calibri"/>
                  <a:cs typeface="Calibri"/>
                  <a:sym typeface="Calibri"/>
                </a:rPr>
                <a:t>Assessment talks</a:t>
              </a:r>
              <a:endParaRPr/>
            </a:p>
          </p:txBody>
        </p:sp>
        <p:cxnSp>
          <p:nvCxnSpPr>
            <p:cNvPr id="313" name="Google Shape;313;p15"/>
            <p:cNvCxnSpPr/>
            <p:nvPr/>
          </p:nvCxnSpPr>
          <p:spPr>
            <a:xfrm>
              <a:off x="0" y="993316"/>
              <a:ext cx="6666833" cy="0"/>
            </a:xfrm>
            <a:prstGeom prst="straightConnector1">
              <a:avLst/>
            </a:prstGeom>
            <a:gradFill>
              <a:gsLst>
                <a:gs pos="0">
                  <a:srgbClr val="FFC647"/>
                </a:gs>
                <a:gs pos="50000">
                  <a:srgbClr val="FFC600"/>
                </a:gs>
                <a:gs pos="100000">
                  <a:srgbClr val="E3B400"/>
                </a:gs>
              </a:gsLst>
              <a:lin ang="5400000" scaled="0"/>
            </a:gradFill>
            <a:ln cap="flat" cmpd="sng" w="9525">
              <a:solidFill>
                <a:schemeClr val="accent4"/>
              </a:solidFill>
              <a:prstDash val="solid"/>
              <a:miter lim="800000"/>
              <a:headEnd len="sm" w="sm" type="none"/>
              <a:tailEnd len="sm" w="sm" type="none"/>
            </a:ln>
          </p:spPr>
        </p:cxnSp>
        <p:sp>
          <p:nvSpPr>
            <p:cNvPr id="314" name="Google Shape;314;p15"/>
            <p:cNvSpPr/>
            <p:nvPr/>
          </p:nvSpPr>
          <p:spPr>
            <a:xfrm>
              <a:off x="0" y="993316"/>
              <a:ext cx="6666833" cy="495326"/>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 name="Google Shape;315;p15"/>
            <p:cNvSpPr txBox="1"/>
            <p:nvPr/>
          </p:nvSpPr>
          <p:spPr>
            <a:xfrm>
              <a:off x="0" y="993316"/>
              <a:ext cx="6666833" cy="495326"/>
            </a:xfrm>
            <a:prstGeom prst="rect">
              <a:avLst/>
            </a:prstGeom>
            <a:noFill/>
            <a:ln>
              <a:noFill/>
            </a:ln>
          </p:spPr>
          <p:txBody>
            <a:bodyPr anchorCtr="0" anchor="t" bIns="91425" lIns="91425" spcFirstLastPara="1" rIns="91425" wrap="square" tIns="91425">
              <a:noAutofit/>
            </a:bodyPr>
            <a:lstStyle/>
            <a:p>
              <a:pPr indent="0" lvl="0" marL="0" marR="0" rtl="0" algn="l">
                <a:lnSpc>
                  <a:spcPct val="90000"/>
                </a:lnSpc>
                <a:spcBef>
                  <a:spcPts val="0"/>
                </a:spcBef>
                <a:spcAft>
                  <a:spcPts val="0"/>
                </a:spcAft>
                <a:buClr>
                  <a:schemeClr val="dk1"/>
                </a:buClr>
                <a:buSzPts val="2400"/>
                <a:buFont typeface="Calibri"/>
                <a:buNone/>
              </a:pPr>
              <a:r>
                <a:rPr b="0" lang="en-US" sz="2400">
                  <a:solidFill>
                    <a:schemeClr val="dk1"/>
                  </a:solidFill>
                  <a:latin typeface="Calibri"/>
                  <a:ea typeface="Calibri"/>
                  <a:cs typeface="Calibri"/>
                  <a:sym typeface="Calibri"/>
                </a:rPr>
                <a:t>Participant talks</a:t>
              </a:r>
              <a:endParaRPr/>
            </a:p>
          </p:txBody>
        </p:sp>
        <p:cxnSp>
          <p:nvCxnSpPr>
            <p:cNvPr id="316" name="Google Shape;316;p15"/>
            <p:cNvCxnSpPr/>
            <p:nvPr/>
          </p:nvCxnSpPr>
          <p:spPr>
            <a:xfrm>
              <a:off x="0" y="1488643"/>
              <a:ext cx="6666833" cy="0"/>
            </a:xfrm>
            <a:prstGeom prst="straightConnector1">
              <a:avLst/>
            </a:prstGeom>
            <a:gradFill>
              <a:gsLst>
                <a:gs pos="0">
                  <a:srgbClr val="FFC647"/>
                </a:gs>
                <a:gs pos="50000">
                  <a:srgbClr val="FFC600"/>
                </a:gs>
                <a:gs pos="100000">
                  <a:srgbClr val="E3B400"/>
                </a:gs>
              </a:gsLst>
              <a:lin ang="5400000" scaled="0"/>
            </a:gradFill>
            <a:ln cap="flat" cmpd="sng" w="9525">
              <a:solidFill>
                <a:schemeClr val="accent4"/>
              </a:solidFill>
              <a:prstDash val="solid"/>
              <a:miter lim="800000"/>
              <a:headEnd len="sm" w="sm" type="none"/>
              <a:tailEnd len="sm" w="sm" type="none"/>
            </a:ln>
          </p:spPr>
        </p:cxnSp>
        <p:sp>
          <p:nvSpPr>
            <p:cNvPr id="317" name="Google Shape;317;p15"/>
            <p:cNvSpPr/>
            <p:nvPr/>
          </p:nvSpPr>
          <p:spPr>
            <a:xfrm>
              <a:off x="0" y="1488643"/>
              <a:ext cx="6666833" cy="495326"/>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 name="Google Shape;318;p15"/>
            <p:cNvSpPr txBox="1"/>
            <p:nvPr/>
          </p:nvSpPr>
          <p:spPr>
            <a:xfrm>
              <a:off x="0" y="1488643"/>
              <a:ext cx="6666833" cy="495326"/>
            </a:xfrm>
            <a:prstGeom prst="rect">
              <a:avLst/>
            </a:prstGeom>
            <a:noFill/>
            <a:ln>
              <a:noFill/>
            </a:ln>
          </p:spPr>
          <p:txBody>
            <a:bodyPr anchorCtr="0" anchor="t" bIns="91425" lIns="91425" spcFirstLastPara="1" rIns="91425" wrap="square" tIns="91425">
              <a:noAutofit/>
            </a:bodyPr>
            <a:lstStyle/>
            <a:p>
              <a:pPr indent="0" lvl="0" marL="0" marR="0" rtl="0" algn="l">
                <a:lnSpc>
                  <a:spcPct val="90000"/>
                </a:lnSpc>
                <a:spcBef>
                  <a:spcPts val="0"/>
                </a:spcBef>
                <a:spcAft>
                  <a:spcPts val="0"/>
                </a:spcAft>
                <a:buClr>
                  <a:schemeClr val="dk1"/>
                </a:buClr>
                <a:buSzPts val="2400"/>
                <a:buFont typeface="Calibri"/>
                <a:buNone/>
              </a:pPr>
              <a:r>
                <a:rPr b="0" lang="en-US" sz="2400">
                  <a:solidFill>
                    <a:schemeClr val="dk1"/>
                  </a:solidFill>
                  <a:latin typeface="Calibri"/>
                  <a:ea typeface="Calibri"/>
                  <a:cs typeface="Calibri"/>
                  <a:sym typeface="Calibri"/>
                </a:rPr>
                <a:t>Follow-up discussions</a:t>
              </a:r>
              <a:endParaRPr/>
            </a:p>
          </p:txBody>
        </p:sp>
        <p:cxnSp>
          <p:nvCxnSpPr>
            <p:cNvPr id="319" name="Google Shape;319;p15"/>
            <p:cNvCxnSpPr/>
            <p:nvPr/>
          </p:nvCxnSpPr>
          <p:spPr>
            <a:xfrm>
              <a:off x="0" y="1983969"/>
              <a:ext cx="6666833" cy="0"/>
            </a:xfrm>
            <a:prstGeom prst="straightConnector1">
              <a:avLst/>
            </a:prstGeom>
            <a:gradFill>
              <a:gsLst>
                <a:gs pos="0">
                  <a:srgbClr val="FFC647"/>
                </a:gs>
                <a:gs pos="50000">
                  <a:srgbClr val="FFC600"/>
                </a:gs>
                <a:gs pos="100000">
                  <a:srgbClr val="E3B400"/>
                </a:gs>
              </a:gsLst>
              <a:lin ang="5400000" scaled="0"/>
            </a:gradFill>
            <a:ln cap="flat" cmpd="sng" w="9525">
              <a:solidFill>
                <a:schemeClr val="accent4"/>
              </a:solidFill>
              <a:prstDash val="solid"/>
              <a:miter lim="800000"/>
              <a:headEnd len="sm" w="sm" type="none"/>
              <a:tailEnd len="sm" w="sm" type="none"/>
            </a:ln>
          </p:spPr>
        </p:cxnSp>
        <p:sp>
          <p:nvSpPr>
            <p:cNvPr id="320" name="Google Shape;320;p15"/>
            <p:cNvSpPr/>
            <p:nvPr/>
          </p:nvSpPr>
          <p:spPr>
            <a:xfrm>
              <a:off x="0" y="1983969"/>
              <a:ext cx="6666833" cy="495326"/>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 name="Google Shape;321;p15"/>
            <p:cNvSpPr txBox="1"/>
            <p:nvPr/>
          </p:nvSpPr>
          <p:spPr>
            <a:xfrm>
              <a:off x="0" y="1983969"/>
              <a:ext cx="6666833" cy="495326"/>
            </a:xfrm>
            <a:prstGeom prst="rect">
              <a:avLst/>
            </a:prstGeom>
            <a:noFill/>
            <a:ln>
              <a:noFill/>
            </a:ln>
          </p:spPr>
          <p:txBody>
            <a:bodyPr anchorCtr="0" anchor="t" bIns="91425" lIns="91425" spcFirstLastPara="1" rIns="91425" wrap="square" tIns="91425">
              <a:noAutofit/>
            </a:bodyPr>
            <a:lstStyle/>
            <a:p>
              <a:pPr indent="0" lvl="0" marL="0" marR="0" rtl="0" algn="l">
                <a:lnSpc>
                  <a:spcPct val="90000"/>
                </a:lnSpc>
                <a:spcBef>
                  <a:spcPts val="0"/>
                </a:spcBef>
                <a:spcAft>
                  <a:spcPts val="0"/>
                </a:spcAft>
                <a:buClr>
                  <a:schemeClr val="dk1"/>
                </a:buClr>
                <a:buSzPts val="2400"/>
                <a:buFont typeface="Calibri"/>
                <a:buNone/>
              </a:pPr>
              <a:r>
                <a:rPr b="0" lang="en-US" sz="2400">
                  <a:solidFill>
                    <a:schemeClr val="dk1"/>
                  </a:solidFill>
                  <a:latin typeface="Calibri"/>
                  <a:ea typeface="Calibri"/>
                  <a:cs typeface="Calibri"/>
                  <a:sym typeface="Calibri"/>
                </a:rPr>
                <a:t>Flash talks and Poster sessions</a:t>
              </a:r>
              <a:endParaRPr/>
            </a:p>
          </p:txBody>
        </p:sp>
        <p:cxnSp>
          <p:nvCxnSpPr>
            <p:cNvPr id="322" name="Google Shape;322;p15"/>
            <p:cNvCxnSpPr/>
            <p:nvPr/>
          </p:nvCxnSpPr>
          <p:spPr>
            <a:xfrm>
              <a:off x="0" y="2479296"/>
              <a:ext cx="6666833" cy="0"/>
            </a:xfrm>
            <a:prstGeom prst="straightConnector1">
              <a:avLst/>
            </a:prstGeom>
            <a:gradFill>
              <a:gsLst>
                <a:gs pos="0">
                  <a:srgbClr val="FFC647"/>
                </a:gs>
                <a:gs pos="50000">
                  <a:srgbClr val="FFC600"/>
                </a:gs>
                <a:gs pos="100000">
                  <a:srgbClr val="E3B400"/>
                </a:gs>
              </a:gsLst>
              <a:lin ang="5400000" scaled="0"/>
            </a:gradFill>
            <a:ln cap="flat" cmpd="sng" w="9525">
              <a:solidFill>
                <a:schemeClr val="accent4"/>
              </a:solidFill>
              <a:prstDash val="solid"/>
              <a:miter lim="800000"/>
              <a:headEnd len="sm" w="sm" type="none"/>
              <a:tailEnd len="sm" w="sm" type="none"/>
            </a:ln>
          </p:spPr>
        </p:cxnSp>
        <p:sp>
          <p:nvSpPr>
            <p:cNvPr id="323" name="Google Shape;323;p15"/>
            <p:cNvSpPr/>
            <p:nvPr/>
          </p:nvSpPr>
          <p:spPr>
            <a:xfrm>
              <a:off x="0" y="2479296"/>
              <a:ext cx="6666833" cy="495326"/>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 name="Google Shape;324;p15"/>
            <p:cNvSpPr txBox="1"/>
            <p:nvPr/>
          </p:nvSpPr>
          <p:spPr>
            <a:xfrm>
              <a:off x="0" y="2479296"/>
              <a:ext cx="6666833" cy="495326"/>
            </a:xfrm>
            <a:prstGeom prst="rect">
              <a:avLst/>
            </a:prstGeom>
            <a:noFill/>
            <a:ln>
              <a:noFill/>
            </a:ln>
          </p:spPr>
          <p:txBody>
            <a:bodyPr anchorCtr="0" anchor="t" bIns="91425" lIns="91425" spcFirstLastPara="1" rIns="91425" wrap="square" tIns="91425">
              <a:noAutofit/>
            </a:bodyPr>
            <a:lstStyle/>
            <a:p>
              <a:pPr indent="0" lvl="0" marL="0" marR="0" rtl="0" algn="l">
                <a:lnSpc>
                  <a:spcPct val="90000"/>
                </a:lnSpc>
                <a:spcBef>
                  <a:spcPts val="0"/>
                </a:spcBef>
                <a:spcAft>
                  <a:spcPts val="0"/>
                </a:spcAft>
                <a:buClr>
                  <a:schemeClr val="dk1"/>
                </a:buClr>
                <a:buSzPts val="2400"/>
                <a:buFont typeface="Calibri"/>
                <a:buNone/>
              </a:pPr>
              <a:r>
                <a:rPr b="0" lang="en-US" sz="2400">
                  <a:solidFill>
                    <a:schemeClr val="dk1"/>
                  </a:solidFill>
                  <a:latin typeface="Calibri"/>
                  <a:ea typeface="Calibri"/>
                  <a:cs typeface="Calibri"/>
                  <a:sym typeface="Calibri"/>
                </a:rPr>
                <a:t>Wither AI methods discussion?</a:t>
              </a:r>
              <a:endParaRPr/>
            </a:p>
          </p:txBody>
        </p:sp>
        <p:cxnSp>
          <p:nvCxnSpPr>
            <p:cNvPr id="325" name="Google Shape;325;p15"/>
            <p:cNvCxnSpPr/>
            <p:nvPr/>
          </p:nvCxnSpPr>
          <p:spPr>
            <a:xfrm>
              <a:off x="0" y="2974623"/>
              <a:ext cx="6666833" cy="0"/>
            </a:xfrm>
            <a:prstGeom prst="straightConnector1">
              <a:avLst/>
            </a:prstGeom>
            <a:gradFill>
              <a:gsLst>
                <a:gs pos="0">
                  <a:srgbClr val="FFC647"/>
                </a:gs>
                <a:gs pos="50000">
                  <a:srgbClr val="FFC600"/>
                </a:gs>
                <a:gs pos="100000">
                  <a:srgbClr val="E3B400"/>
                </a:gs>
              </a:gsLst>
              <a:lin ang="5400000" scaled="0"/>
            </a:gradFill>
            <a:ln cap="flat" cmpd="sng" w="9525">
              <a:solidFill>
                <a:schemeClr val="accent4"/>
              </a:solidFill>
              <a:prstDash val="solid"/>
              <a:miter lim="800000"/>
              <a:headEnd len="sm" w="sm" type="none"/>
              <a:tailEnd len="sm" w="sm" type="none"/>
            </a:ln>
          </p:spPr>
        </p:cxnSp>
        <p:sp>
          <p:nvSpPr>
            <p:cNvPr id="326" name="Google Shape;326;p15"/>
            <p:cNvSpPr/>
            <p:nvPr/>
          </p:nvSpPr>
          <p:spPr>
            <a:xfrm>
              <a:off x="0" y="2974623"/>
              <a:ext cx="6666833" cy="495326"/>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 name="Google Shape;327;p15"/>
            <p:cNvSpPr txBox="1"/>
            <p:nvPr/>
          </p:nvSpPr>
          <p:spPr>
            <a:xfrm>
              <a:off x="0" y="2974623"/>
              <a:ext cx="6666833" cy="495326"/>
            </a:xfrm>
            <a:prstGeom prst="rect">
              <a:avLst/>
            </a:prstGeom>
            <a:noFill/>
            <a:ln>
              <a:noFill/>
            </a:ln>
          </p:spPr>
          <p:txBody>
            <a:bodyPr anchorCtr="0" anchor="t" bIns="91425" lIns="91425" spcFirstLastPara="1" rIns="91425" wrap="square" tIns="91425">
              <a:noAutofit/>
            </a:bodyPr>
            <a:lstStyle/>
            <a:p>
              <a:pPr indent="0" lvl="0" marL="0" marR="0" rtl="0" algn="l">
                <a:lnSpc>
                  <a:spcPct val="90000"/>
                </a:lnSpc>
                <a:spcBef>
                  <a:spcPts val="0"/>
                </a:spcBef>
                <a:spcAft>
                  <a:spcPts val="0"/>
                </a:spcAft>
                <a:buClr>
                  <a:schemeClr val="dk1"/>
                </a:buClr>
                <a:buSzPts val="2400"/>
                <a:buFont typeface="Calibri"/>
                <a:buNone/>
              </a:pPr>
              <a:r>
                <a:rPr b="0" lang="en-US" sz="2400">
                  <a:solidFill>
                    <a:schemeClr val="dk1"/>
                  </a:solidFill>
                  <a:latin typeface="Calibri"/>
                  <a:ea typeface="Calibri"/>
                  <a:cs typeface="Calibri"/>
                  <a:sym typeface="Calibri"/>
                </a:rPr>
                <a:t>SIGs and outreach discussion</a:t>
              </a:r>
              <a:endParaRPr/>
            </a:p>
          </p:txBody>
        </p:sp>
        <p:cxnSp>
          <p:nvCxnSpPr>
            <p:cNvPr id="328" name="Google Shape;328;p15"/>
            <p:cNvCxnSpPr/>
            <p:nvPr/>
          </p:nvCxnSpPr>
          <p:spPr>
            <a:xfrm>
              <a:off x="0" y="3469950"/>
              <a:ext cx="6666833" cy="0"/>
            </a:xfrm>
            <a:prstGeom prst="straightConnector1">
              <a:avLst/>
            </a:prstGeom>
            <a:gradFill>
              <a:gsLst>
                <a:gs pos="0">
                  <a:srgbClr val="FFC647"/>
                </a:gs>
                <a:gs pos="50000">
                  <a:srgbClr val="FFC600"/>
                </a:gs>
                <a:gs pos="100000">
                  <a:srgbClr val="E3B400"/>
                </a:gs>
              </a:gsLst>
              <a:lin ang="5400000" scaled="0"/>
            </a:gradFill>
            <a:ln cap="flat" cmpd="sng" w="9525">
              <a:solidFill>
                <a:schemeClr val="accent4"/>
              </a:solidFill>
              <a:prstDash val="solid"/>
              <a:miter lim="800000"/>
              <a:headEnd len="sm" w="sm" type="none"/>
              <a:tailEnd len="sm" w="sm" type="none"/>
            </a:ln>
          </p:spPr>
        </p:cxnSp>
        <p:sp>
          <p:nvSpPr>
            <p:cNvPr id="329" name="Google Shape;329;p15"/>
            <p:cNvSpPr/>
            <p:nvPr/>
          </p:nvSpPr>
          <p:spPr>
            <a:xfrm>
              <a:off x="0" y="3469950"/>
              <a:ext cx="6666833" cy="495326"/>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 name="Google Shape;330;p15"/>
            <p:cNvSpPr txBox="1"/>
            <p:nvPr/>
          </p:nvSpPr>
          <p:spPr>
            <a:xfrm>
              <a:off x="0" y="3469950"/>
              <a:ext cx="6666833" cy="495326"/>
            </a:xfrm>
            <a:prstGeom prst="rect">
              <a:avLst/>
            </a:prstGeom>
            <a:noFill/>
            <a:ln>
              <a:noFill/>
            </a:ln>
          </p:spPr>
          <p:txBody>
            <a:bodyPr anchorCtr="0" anchor="t" bIns="91425" lIns="91425" spcFirstLastPara="1" rIns="91425" wrap="square" tIns="91425">
              <a:noAutofit/>
            </a:bodyPr>
            <a:lstStyle/>
            <a:p>
              <a:pPr indent="0" lvl="0" marL="0" marR="0" rtl="0" algn="l">
                <a:lnSpc>
                  <a:spcPct val="90000"/>
                </a:lnSpc>
                <a:spcBef>
                  <a:spcPts val="0"/>
                </a:spcBef>
                <a:spcAft>
                  <a:spcPts val="0"/>
                </a:spcAft>
                <a:buClr>
                  <a:schemeClr val="dk1"/>
                </a:buClr>
                <a:buSzPts val="2400"/>
                <a:buFont typeface="Calibri"/>
                <a:buNone/>
              </a:pPr>
              <a:r>
                <a:rPr b="0" lang="en-US" sz="2400">
                  <a:solidFill>
                    <a:schemeClr val="dk1"/>
                  </a:solidFill>
                  <a:latin typeface="Calibri"/>
                  <a:ea typeface="Calibri"/>
                  <a:cs typeface="Calibri"/>
                  <a:sym typeface="Calibri"/>
                </a:rPr>
                <a:t>Participants meeting</a:t>
              </a:r>
              <a:endParaRPr/>
            </a:p>
          </p:txBody>
        </p:sp>
        <p:cxnSp>
          <p:nvCxnSpPr>
            <p:cNvPr id="331" name="Google Shape;331;p15"/>
            <p:cNvCxnSpPr/>
            <p:nvPr/>
          </p:nvCxnSpPr>
          <p:spPr>
            <a:xfrm>
              <a:off x="0" y="3965276"/>
              <a:ext cx="6666833" cy="0"/>
            </a:xfrm>
            <a:prstGeom prst="straightConnector1">
              <a:avLst/>
            </a:prstGeom>
            <a:gradFill>
              <a:gsLst>
                <a:gs pos="0">
                  <a:srgbClr val="FFC647"/>
                </a:gs>
                <a:gs pos="50000">
                  <a:srgbClr val="FFC600"/>
                </a:gs>
                <a:gs pos="100000">
                  <a:srgbClr val="E3B400"/>
                </a:gs>
              </a:gsLst>
              <a:lin ang="5400000" scaled="0"/>
            </a:gradFill>
            <a:ln cap="flat" cmpd="sng" w="9525">
              <a:solidFill>
                <a:schemeClr val="accent4"/>
              </a:solidFill>
              <a:prstDash val="solid"/>
              <a:miter lim="800000"/>
              <a:headEnd len="sm" w="sm" type="none"/>
              <a:tailEnd len="sm" w="sm" type="none"/>
            </a:ln>
          </p:spPr>
        </p:cxnSp>
        <p:sp>
          <p:nvSpPr>
            <p:cNvPr id="332" name="Google Shape;332;p15"/>
            <p:cNvSpPr/>
            <p:nvPr/>
          </p:nvSpPr>
          <p:spPr>
            <a:xfrm>
              <a:off x="0" y="3965276"/>
              <a:ext cx="6666833" cy="495326"/>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 name="Google Shape;333;p15"/>
            <p:cNvSpPr txBox="1"/>
            <p:nvPr/>
          </p:nvSpPr>
          <p:spPr>
            <a:xfrm>
              <a:off x="0" y="3965276"/>
              <a:ext cx="6666833" cy="495326"/>
            </a:xfrm>
            <a:prstGeom prst="rect">
              <a:avLst/>
            </a:prstGeom>
            <a:noFill/>
            <a:ln>
              <a:noFill/>
            </a:ln>
          </p:spPr>
          <p:txBody>
            <a:bodyPr anchorCtr="0" anchor="t" bIns="91425" lIns="91425" spcFirstLastPara="1" rIns="91425" wrap="square" tIns="91425">
              <a:noAutofit/>
            </a:bodyPr>
            <a:lstStyle/>
            <a:p>
              <a:pPr indent="0" lvl="0" marL="0" marR="0" rtl="0" algn="l">
                <a:lnSpc>
                  <a:spcPct val="90000"/>
                </a:lnSpc>
                <a:spcBef>
                  <a:spcPts val="0"/>
                </a:spcBef>
                <a:spcAft>
                  <a:spcPts val="0"/>
                </a:spcAft>
                <a:buClr>
                  <a:schemeClr val="dk1"/>
                </a:buClr>
                <a:buSzPts val="2400"/>
                <a:buFont typeface="Calibri"/>
                <a:buNone/>
              </a:pPr>
              <a:r>
                <a:rPr b="0" lang="en-US" sz="2400">
                  <a:solidFill>
                    <a:schemeClr val="dk1"/>
                  </a:solidFill>
                  <a:latin typeface="Calibri"/>
                  <a:ea typeface="Calibri"/>
                  <a:cs typeface="Calibri"/>
                  <a:sym typeface="Calibri"/>
                </a:rPr>
                <a:t>Food, drink, and intense chat</a:t>
              </a:r>
              <a:endParaRPr/>
            </a:p>
          </p:txBody>
        </p:sp>
        <p:cxnSp>
          <p:nvCxnSpPr>
            <p:cNvPr id="334" name="Google Shape;334;p15"/>
            <p:cNvCxnSpPr/>
            <p:nvPr/>
          </p:nvCxnSpPr>
          <p:spPr>
            <a:xfrm>
              <a:off x="0" y="4460603"/>
              <a:ext cx="6666833" cy="0"/>
            </a:xfrm>
            <a:prstGeom prst="straightConnector1">
              <a:avLst/>
            </a:prstGeom>
            <a:gradFill>
              <a:gsLst>
                <a:gs pos="0">
                  <a:srgbClr val="FFC647"/>
                </a:gs>
                <a:gs pos="50000">
                  <a:srgbClr val="FFC600"/>
                </a:gs>
                <a:gs pos="100000">
                  <a:srgbClr val="E3B400"/>
                </a:gs>
              </a:gsLst>
              <a:lin ang="5400000" scaled="0"/>
            </a:gradFill>
            <a:ln cap="flat" cmpd="sng" w="9525">
              <a:solidFill>
                <a:schemeClr val="accent4"/>
              </a:solidFill>
              <a:prstDash val="solid"/>
              <a:miter lim="800000"/>
              <a:headEnd len="sm" w="sm" type="none"/>
              <a:tailEnd len="sm" w="sm" type="none"/>
            </a:ln>
          </p:spPr>
        </p:cxnSp>
        <p:sp>
          <p:nvSpPr>
            <p:cNvPr id="335" name="Google Shape;335;p15"/>
            <p:cNvSpPr/>
            <p:nvPr/>
          </p:nvSpPr>
          <p:spPr>
            <a:xfrm>
              <a:off x="0" y="4460603"/>
              <a:ext cx="6666833" cy="495326"/>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 name="Google Shape;336;p15"/>
            <p:cNvSpPr txBox="1"/>
            <p:nvPr/>
          </p:nvSpPr>
          <p:spPr>
            <a:xfrm>
              <a:off x="0" y="4460603"/>
              <a:ext cx="6666833" cy="495326"/>
            </a:xfrm>
            <a:prstGeom prst="rect">
              <a:avLst/>
            </a:prstGeom>
            <a:noFill/>
            <a:ln>
              <a:noFill/>
            </a:ln>
          </p:spPr>
          <p:txBody>
            <a:bodyPr anchorCtr="0" anchor="t" bIns="91425" lIns="91425" spcFirstLastPara="1" rIns="91425" wrap="square" tIns="91425">
              <a:noAutofit/>
            </a:bodyPr>
            <a:lstStyle/>
            <a:p>
              <a:pPr indent="0" lvl="0" marL="0" marR="0" rtl="0" algn="l">
                <a:lnSpc>
                  <a:spcPct val="90000"/>
                </a:lnSpc>
                <a:spcBef>
                  <a:spcPts val="0"/>
                </a:spcBef>
                <a:spcAft>
                  <a:spcPts val="0"/>
                </a:spcAft>
                <a:buClr>
                  <a:schemeClr val="dk1"/>
                </a:buClr>
                <a:buSzPts val="2400"/>
                <a:buFont typeface="Calibri"/>
                <a:buNone/>
              </a:pPr>
              <a:r>
                <a:rPr b="0" lang="en-US" sz="2400">
                  <a:solidFill>
                    <a:schemeClr val="dk1"/>
                  </a:solidFill>
                  <a:latin typeface="Calibri"/>
                  <a:ea typeface="Calibri"/>
                  <a:cs typeface="Calibri"/>
                  <a:sym typeface="Calibri"/>
                </a:rPr>
                <a:t>Beach</a:t>
              </a:r>
              <a:endParaRPr/>
            </a:p>
          </p:txBody>
        </p:sp>
        <p:cxnSp>
          <p:nvCxnSpPr>
            <p:cNvPr id="337" name="Google Shape;337;p15"/>
            <p:cNvCxnSpPr/>
            <p:nvPr/>
          </p:nvCxnSpPr>
          <p:spPr>
            <a:xfrm>
              <a:off x="0" y="4955930"/>
              <a:ext cx="6666833" cy="0"/>
            </a:xfrm>
            <a:prstGeom prst="straightConnector1">
              <a:avLst/>
            </a:prstGeom>
            <a:gradFill>
              <a:gsLst>
                <a:gs pos="0">
                  <a:srgbClr val="FFC647"/>
                </a:gs>
                <a:gs pos="50000">
                  <a:srgbClr val="FFC600"/>
                </a:gs>
                <a:gs pos="100000">
                  <a:srgbClr val="E3B400"/>
                </a:gs>
              </a:gsLst>
              <a:lin ang="5400000" scaled="0"/>
            </a:gradFill>
            <a:ln cap="flat" cmpd="sng" w="9525">
              <a:solidFill>
                <a:schemeClr val="accent4"/>
              </a:solidFill>
              <a:prstDash val="solid"/>
              <a:miter lim="800000"/>
              <a:headEnd len="sm" w="sm" type="none"/>
              <a:tailEnd len="sm" w="sm" type="none"/>
            </a:ln>
          </p:spPr>
        </p:cxnSp>
        <p:sp>
          <p:nvSpPr>
            <p:cNvPr id="338" name="Google Shape;338;p15"/>
            <p:cNvSpPr/>
            <p:nvPr/>
          </p:nvSpPr>
          <p:spPr>
            <a:xfrm>
              <a:off x="0" y="4955930"/>
              <a:ext cx="6666833" cy="495326"/>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 name="Google Shape;339;p15"/>
            <p:cNvSpPr txBox="1"/>
            <p:nvPr/>
          </p:nvSpPr>
          <p:spPr>
            <a:xfrm>
              <a:off x="0" y="4955930"/>
              <a:ext cx="6666833" cy="495326"/>
            </a:xfrm>
            <a:prstGeom prst="rect">
              <a:avLst/>
            </a:prstGeom>
            <a:noFill/>
            <a:ln>
              <a:noFill/>
            </a:ln>
          </p:spPr>
          <p:txBody>
            <a:bodyPr anchorCtr="0" anchor="t" bIns="83800" lIns="83800" spcFirstLastPara="1" rIns="83800" wrap="square" tIns="83800">
              <a:noAutofit/>
            </a:bodyPr>
            <a:lstStyle/>
            <a:p>
              <a:pPr indent="0" lvl="0" marL="0" marR="0" rtl="0" algn="l">
                <a:lnSpc>
                  <a:spcPct val="90000"/>
                </a:lnSpc>
                <a:spcBef>
                  <a:spcPts val="0"/>
                </a:spcBef>
                <a:spcAft>
                  <a:spcPts val="0"/>
                </a:spcAft>
                <a:buClr>
                  <a:schemeClr val="dk1"/>
                </a:buClr>
                <a:buSzPts val="2200"/>
                <a:buFont typeface="Calibri"/>
                <a:buNone/>
              </a:pPr>
              <a:r>
                <a:t/>
              </a:r>
              <a:endParaRPr b="0" sz="2200">
                <a:solidFill>
                  <a:schemeClr val="dk1"/>
                </a:solidFill>
                <a:latin typeface="Calibri"/>
                <a:ea typeface="Calibri"/>
                <a:cs typeface="Calibri"/>
                <a:sym typeface="Calibri"/>
              </a:endParaRPr>
            </a:p>
          </p:txBody>
        </p:sp>
      </p:gr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44" name="Shape 344"/>
        <p:cNvGrpSpPr/>
        <p:nvPr/>
      </p:nvGrpSpPr>
      <p:grpSpPr>
        <a:xfrm>
          <a:off x="0" y="0"/>
          <a:ext cx="0" cy="0"/>
          <a:chOff x="0" y="0"/>
          <a:chExt cx="0" cy="0"/>
        </a:xfrm>
      </p:grpSpPr>
      <p:sp>
        <p:nvSpPr>
          <p:cNvPr id="345" name="Google Shape;345;p16"/>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346" name="Google Shape;346;p16"/>
          <p:cNvSpPr/>
          <p:nvPr/>
        </p:nvSpPr>
        <p:spPr>
          <a:xfrm>
            <a:off x="0" y="0"/>
            <a:ext cx="1218895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347" name="Google Shape;347;p16"/>
          <p:cNvSpPr/>
          <p:nvPr/>
        </p:nvSpPr>
        <p:spPr>
          <a:xfrm flipH="1" rot="5400000">
            <a:off x="-1410084" y="1410082"/>
            <a:ext cx="6858000" cy="4037836"/>
          </a:xfrm>
          <a:prstGeom prst="rect">
            <a:avLst/>
          </a:prstGeom>
          <a:gradFill>
            <a:gsLst>
              <a:gs pos="0">
                <a:srgbClr val="000000"/>
              </a:gs>
              <a:gs pos="8000">
                <a:srgbClr val="000000"/>
              </a:gs>
              <a:gs pos="100000">
                <a:srgbClr val="2F5496"/>
              </a:gs>
            </a:gsLst>
            <a:lin ang="30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348" name="Google Shape;348;p16"/>
          <p:cNvSpPr/>
          <p:nvPr/>
        </p:nvSpPr>
        <p:spPr>
          <a:xfrm flipH="1" rot="5400000">
            <a:off x="-1410085" y="1420219"/>
            <a:ext cx="6857999" cy="4037839"/>
          </a:xfrm>
          <a:prstGeom prst="rect">
            <a:avLst/>
          </a:prstGeom>
          <a:gradFill>
            <a:gsLst>
              <a:gs pos="0">
                <a:srgbClr val="000000">
                  <a:alpha val="0"/>
                </a:srgbClr>
              </a:gs>
              <a:gs pos="99000">
                <a:srgbClr val="4472C4">
                  <a:alpha val="45882"/>
                </a:srgbClr>
              </a:gs>
              <a:gs pos="100000">
                <a:srgbClr val="4472C4">
                  <a:alpha val="45882"/>
                </a:srgbClr>
              </a:gs>
            </a:gsLst>
            <a:lin ang="18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349" name="Google Shape;349;p16"/>
          <p:cNvSpPr/>
          <p:nvPr/>
        </p:nvSpPr>
        <p:spPr>
          <a:xfrm flipH="1" rot="5400000">
            <a:off x="767923" y="3588085"/>
            <a:ext cx="2501979" cy="4037841"/>
          </a:xfrm>
          <a:prstGeom prst="rect">
            <a:avLst/>
          </a:prstGeom>
          <a:gradFill>
            <a:gsLst>
              <a:gs pos="0">
                <a:srgbClr val="4472C4">
                  <a:alpha val="28627"/>
                </a:srgbClr>
              </a:gs>
              <a:gs pos="2000">
                <a:srgbClr val="4472C4">
                  <a:alpha val="28627"/>
                </a:srgbClr>
              </a:gs>
              <a:gs pos="100000">
                <a:srgbClr val="000000">
                  <a:alpha val="29803"/>
                </a:srgbClr>
              </a:gs>
            </a:gsLst>
            <a:lin ang="78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350" name="Google Shape;350;p16"/>
          <p:cNvSpPr/>
          <p:nvPr/>
        </p:nvSpPr>
        <p:spPr>
          <a:xfrm rot="-964587">
            <a:off x="-501737" y="969718"/>
            <a:ext cx="3900357" cy="4178958"/>
          </a:xfrm>
          <a:custGeom>
            <a:rect b="b" l="l" r="r" t="t"/>
            <a:pathLst>
              <a:path extrusionOk="0" h="4178958" w="3900357">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0">
                <a:srgbClr val="000000">
                  <a:alpha val="0"/>
                </a:srgbClr>
              </a:gs>
              <a:gs pos="29000">
                <a:srgbClr val="000000">
                  <a:alpha val="0"/>
                </a:srgbClr>
              </a:gs>
              <a:gs pos="100000">
                <a:srgbClr val="4472C4">
                  <a:alpha val="42745"/>
                </a:srgbClr>
              </a:gs>
            </a:gsLst>
            <a:lin ang="18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351" name="Google Shape;351;p16"/>
          <p:cNvSpPr/>
          <p:nvPr/>
        </p:nvSpPr>
        <p:spPr>
          <a:xfrm flipH="1" rot="5400000">
            <a:off x="-1410093" y="1399943"/>
            <a:ext cx="6858003" cy="4037835"/>
          </a:xfrm>
          <a:prstGeom prst="rect">
            <a:avLst/>
          </a:prstGeom>
          <a:gradFill>
            <a:gsLst>
              <a:gs pos="0">
                <a:srgbClr val="000000">
                  <a:alpha val="0"/>
                </a:srgbClr>
              </a:gs>
              <a:gs pos="99000">
                <a:srgbClr val="8DA9DB">
                  <a:alpha val="10980"/>
                </a:srgbClr>
              </a:gs>
              <a:gs pos="100000">
                <a:srgbClr val="8DA9DB">
                  <a:alpha val="10980"/>
                </a:srgbClr>
              </a:gs>
            </a:gsLst>
            <a:lin ang="72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352" name="Google Shape;352;p16"/>
          <p:cNvSpPr/>
          <p:nvPr/>
        </p:nvSpPr>
        <p:spPr>
          <a:xfrm>
            <a:off x="4183117" y="325822"/>
            <a:ext cx="7861738" cy="6432330"/>
          </a:xfrm>
          <a:prstGeom prst="rect">
            <a:avLst/>
          </a:prstGeom>
          <a:noFill/>
          <a:ln>
            <a:noFill/>
          </a:ln>
        </p:spPr>
        <p:txBody>
          <a:bodyPr anchorCtr="0" anchor="ctr" bIns="45700" lIns="91425" spcFirstLastPara="1" rIns="91425" wrap="square" tIns="45700">
            <a:normAutofit/>
          </a:bodyPr>
          <a:lstStyle/>
          <a:p>
            <a:pPr indent="118110" lvl="0" marL="0" marR="0" rtl="0" algn="l">
              <a:lnSpc>
                <a:spcPct val="70000"/>
              </a:lnSpc>
              <a:spcBef>
                <a:spcPts val="0"/>
              </a:spcBef>
              <a:spcAft>
                <a:spcPts val="0"/>
              </a:spcAft>
              <a:buClr>
                <a:schemeClr val="dk1"/>
              </a:buClr>
              <a:buSzPts val="1860"/>
              <a:buFont typeface="Arial"/>
              <a:buNone/>
            </a:pPr>
            <a:r>
              <a:t/>
            </a:r>
            <a:endParaRPr b="0" i="0" sz="1860" u="none" cap="none" strike="noStrike">
              <a:solidFill>
                <a:srgbClr val="000000"/>
              </a:solidFill>
              <a:latin typeface="Calibri"/>
              <a:ea typeface="Calibri"/>
              <a:cs typeface="Calibri"/>
              <a:sym typeface="Calibri"/>
            </a:endParaRPr>
          </a:p>
          <a:p>
            <a:pPr indent="0" lvl="0" marL="0" marR="0" rtl="0" algn="l">
              <a:lnSpc>
                <a:spcPct val="70000"/>
              </a:lnSpc>
              <a:spcBef>
                <a:spcPts val="600"/>
              </a:spcBef>
              <a:spcAft>
                <a:spcPts val="0"/>
              </a:spcAft>
              <a:buClr>
                <a:srgbClr val="011893"/>
              </a:buClr>
              <a:buSzPts val="2325"/>
              <a:buFont typeface="Arial"/>
              <a:buChar char="•"/>
            </a:pPr>
            <a:r>
              <a:rPr i="0" lang="en-US" sz="2325" u="none" cap="none" strike="noStrike">
                <a:solidFill>
                  <a:srgbClr val="011893"/>
                </a:solidFill>
                <a:latin typeface="Calibri"/>
                <a:ea typeface="Calibri"/>
                <a:cs typeface="Calibri"/>
                <a:sym typeface="Calibri"/>
              </a:rPr>
              <a:t>What does Not yet work for proteins and protein complexes? </a:t>
            </a:r>
            <a:r>
              <a:rPr lang="en-US" sz="2325">
                <a:solidFill>
                  <a:srgbClr val="011893"/>
                </a:solidFill>
                <a:latin typeface="Calibri"/>
                <a:ea typeface="Calibri"/>
                <a:cs typeface="Calibri"/>
                <a:sym typeface="Calibri"/>
              </a:rPr>
              <a:t>W</a:t>
            </a:r>
            <a:r>
              <a:rPr i="0" lang="en-US" sz="2325" u="none" cap="none" strike="noStrike">
                <a:solidFill>
                  <a:srgbClr val="011893"/>
                </a:solidFill>
                <a:latin typeface="Calibri"/>
                <a:ea typeface="Calibri"/>
                <a:cs typeface="Calibri"/>
                <a:sym typeface="Calibri"/>
              </a:rPr>
              <a:t>hy, and is anyone doing any</a:t>
            </a:r>
            <a:r>
              <a:rPr lang="en-US" sz="2325">
                <a:solidFill>
                  <a:srgbClr val="011893"/>
                </a:solidFill>
                <a:latin typeface="Calibri"/>
                <a:ea typeface="Calibri"/>
                <a:cs typeface="Calibri"/>
                <a:sym typeface="Calibri"/>
              </a:rPr>
              <a:t>thing </a:t>
            </a:r>
            <a:r>
              <a:rPr i="0" lang="en-US" sz="2325" u="none" cap="none" strike="noStrike">
                <a:solidFill>
                  <a:srgbClr val="011893"/>
                </a:solidFill>
                <a:latin typeface="Calibri"/>
                <a:ea typeface="Calibri"/>
                <a:cs typeface="Calibri"/>
                <a:sym typeface="Calibri"/>
              </a:rPr>
              <a:t>about it? Really as good as experiment?</a:t>
            </a:r>
            <a:endParaRPr/>
          </a:p>
          <a:p>
            <a:pPr indent="147637" lvl="0" marL="0" marR="0" rtl="0" algn="l">
              <a:lnSpc>
                <a:spcPct val="70000"/>
              </a:lnSpc>
              <a:spcBef>
                <a:spcPts val="600"/>
              </a:spcBef>
              <a:spcAft>
                <a:spcPts val="0"/>
              </a:spcAft>
              <a:buClr>
                <a:schemeClr val="dk1"/>
              </a:buClr>
              <a:buSzPts val="2325"/>
              <a:buFont typeface="Arial"/>
              <a:buNone/>
            </a:pPr>
            <a:r>
              <a:t/>
            </a:r>
            <a:endParaRPr sz="2325">
              <a:solidFill>
                <a:srgbClr val="011893"/>
              </a:solidFill>
              <a:latin typeface="Calibri"/>
              <a:ea typeface="Calibri"/>
              <a:cs typeface="Calibri"/>
              <a:sym typeface="Calibri"/>
            </a:endParaRPr>
          </a:p>
          <a:p>
            <a:pPr indent="0" lvl="0" marL="0" marR="0" rtl="0" algn="l">
              <a:lnSpc>
                <a:spcPct val="70000"/>
              </a:lnSpc>
              <a:spcBef>
                <a:spcPts val="600"/>
              </a:spcBef>
              <a:spcAft>
                <a:spcPts val="0"/>
              </a:spcAft>
              <a:buClr>
                <a:srgbClr val="011893"/>
              </a:buClr>
              <a:buSzPts val="2325"/>
              <a:buFont typeface="Arial"/>
              <a:buChar char="•"/>
            </a:pPr>
            <a:r>
              <a:rPr i="0" lang="en-US" sz="2325" u="none" cap="none" strike="noStrike">
                <a:solidFill>
                  <a:srgbClr val="011893"/>
                </a:solidFill>
                <a:latin typeface="Calibri"/>
                <a:ea typeface="Calibri"/>
                <a:cs typeface="Calibri"/>
                <a:sym typeface="Calibri"/>
              </a:rPr>
              <a:t>Are there good methods independent of AlphaFold(n)? </a:t>
            </a:r>
            <a:endParaRPr/>
          </a:p>
          <a:p>
            <a:pPr indent="147637" lvl="0" marL="0" marR="0" rtl="0" algn="l">
              <a:lnSpc>
                <a:spcPct val="70000"/>
              </a:lnSpc>
              <a:spcBef>
                <a:spcPts val="600"/>
              </a:spcBef>
              <a:spcAft>
                <a:spcPts val="0"/>
              </a:spcAft>
              <a:buClr>
                <a:schemeClr val="dk1"/>
              </a:buClr>
              <a:buSzPts val="2325"/>
              <a:buFont typeface="Arial"/>
              <a:buNone/>
            </a:pPr>
            <a:r>
              <a:t/>
            </a:r>
            <a:endParaRPr sz="2325">
              <a:solidFill>
                <a:srgbClr val="011893"/>
              </a:solidFill>
              <a:latin typeface="Calibri"/>
              <a:ea typeface="Calibri"/>
              <a:cs typeface="Calibri"/>
              <a:sym typeface="Calibri"/>
            </a:endParaRPr>
          </a:p>
          <a:p>
            <a:pPr indent="0" lvl="0" marL="0" marR="0" rtl="0" algn="l">
              <a:lnSpc>
                <a:spcPct val="70000"/>
              </a:lnSpc>
              <a:spcBef>
                <a:spcPts val="600"/>
              </a:spcBef>
              <a:spcAft>
                <a:spcPts val="0"/>
              </a:spcAft>
              <a:buClr>
                <a:srgbClr val="011893"/>
              </a:buClr>
              <a:buSzPts val="2325"/>
              <a:buFont typeface="Arial"/>
              <a:buChar char="•"/>
            </a:pPr>
            <a:r>
              <a:rPr i="0" lang="en-US" sz="2325" u="none" cap="none" strike="noStrike">
                <a:solidFill>
                  <a:srgbClr val="011893"/>
                </a:solidFill>
                <a:latin typeface="Calibri"/>
                <a:ea typeface="Calibri"/>
                <a:cs typeface="Calibri"/>
                <a:sym typeface="Calibri"/>
              </a:rPr>
              <a:t>Are accuracy estimates as good as experimental ones?</a:t>
            </a:r>
            <a:endParaRPr/>
          </a:p>
          <a:p>
            <a:pPr indent="147637" lvl="0" marL="0" marR="0" rtl="0" algn="l">
              <a:lnSpc>
                <a:spcPct val="70000"/>
              </a:lnSpc>
              <a:spcBef>
                <a:spcPts val="600"/>
              </a:spcBef>
              <a:spcAft>
                <a:spcPts val="0"/>
              </a:spcAft>
              <a:buClr>
                <a:schemeClr val="dk1"/>
              </a:buClr>
              <a:buSzPts val="2325"/>
              <a:buFont typeface="Arial"/>
              <a:buNone/>
            </a:pPr>
            <a:r>
              <a:t/>
            </a:r>
            <a:endParaRPr i="0" sz="2325" u="none" cap="none" strike="noStrike">
              <a:solidFill>
                <a:srgbClr val="011893"/>
              </a:solidFill>
              <a:latin typeface="Calibri"/>
              <a:ea typeface="Calibri"/>
              <a:cs typeface="Calibri"/>
              <a:sym typeface="Calibri"/>
            </a:endParaRPr>
          </a:p>
          <a:p>
            <a:pPr indent="0" lvl="0" marL="0" marR="0" rtl="0" algn="l">
              <a:lnSpc>
                <a:spcPct val="70000"/>
              </a:lnSpc>
              <a:spcBef>
                <a:spcPts val="600"/>
              </a:spcBef>
              <a:spcAft>
                <a:spcPts val="0"/>
              </a:spcAft>
              <a:buClr>
                <a:srgbClr val="011893"/>
              </a:buClr>
              <a:buSzPts val="2325"/>
              <a:buFont typeface="Arial"/>
              <a:buChar char="•"/>
            </a:pPr>
            <a:r>
              <a:rPr i="0" lang="en-US" sz="2325" u="none" cap="none" strike="noStrike">
                <a:solidFill>
                  <a:srgbClr val="011893"/>
                </a:solidFill>
                <a:latin typeface="Calibri"/>
                <a:ea typeface="Calibri"/>
                <a:cs typeface="Calibri"/>
                <a:sym typeface="Calibri"/>
              </a:rPr>
              <a:t>Have RNA/DNA methods improved and are AI methods the best there? </a:t>
            </a:r>
            <a:endParaRPr/>
          </a:p>
          <a:p>
            <a:pPr indent="147637" lvl="0" marL="0" marR="0" rtl="0" algn="l">
              <a:lnSpc>
                <a:spcPct val="70000"/>
              </a:lnSpc>
              <a:spcBef>
                <a:spcPts val="600"/>
              </a:spcBef>
              <a:spcAft>
                <a:spcPts val="0"/>
              </a:spcAft>
              <a:buClr>
                <a:schemeClr val="dk1"/>
              </a:buClr>
              <a:buSzPts val="2325"/>
              <a:buFont typeface="Arial"/>
              <a:buNone/>
            </a:pPr>
            <a:r>
              <a:t/>
            </a:r>
            <a:endParaRPr sz="2325">
              <a:solidFill>
                <a:srgbClr val="011893"/>
              </a:solidFill>
              <a:latin typeface="Calibri"/>
              <a:ea typeface="Calibri"/>
              <a:cs typeface="Calibri"/>
              <a:sym typeface="Calibri"/>
            </a:endParaRPr>
          </a:p>
          <a:p>
            <a:pPr indent="0" lvl="0" marL="0" marR="0" rtl="0" algn="l">
              <a:lnSpc>
                <a:spcPct val="70000"/>
              </a:lnSpc>
              <a:spcBef>
                <a:spcPts val="600"/>
              </a:spcBef>
              <a:spcAft>
                <a:spcPts val="0"/>
              </a:spcAft>
              <a:buClr>
                <a:srgbClr val="011893"/>
              </a:buClr>
              <a:buSzPts val="2325"/>
              <a:buFont typeface="Arial"/>
              <a:buChar char="•"/>
            </a:pPr>
            <a:r>
              <a:rPr i="0" lang="en-US" sz="2325" u="none" cap="none" strike="noStrike">
                <a:solidFill>
                  <a:srgbClr val="011893"/>
                </a:solidFill>
                <a:latin typeface="Calibri"/>
                <a:ea typeface="Calibri"/>
                <a:cs typeface="Calibri"/>
                <a:sym typeface="Calibri"/>
              </a:rPr>
              <a:t>What’s the state of the art of protein ligands on realistic pharma datasets. AI the best? </a:t>
            </a:r>
            <a:endParaRPr/>
          </a:p>
          <a:p>
            <a:pPr indent="147637" lvl="0" marL="0" marR="0" rtl="0" algn="l">
              <a:lnSpc>
                <a:spcPct val="70000"/>
              </a:lnSpc>
              <a:spcBef>
                <a:spcPts val="600"/>
              </a:spcBef>
              <a:spcAft>
                <a:spcPts val="0"/>
              </a:spcAft>
              <a:buClr>
                <a:schemeClr val="dk1"/>
              </a:buClr>
              <a:buSzPts val="2325"/>
              <a:buFont typeface="Arial"/>
              <a:buNone/>
            </a:pPr>
            <a:r>
              <a:t/>
            </a:r>
            <a:endParaRPr i="0" sz="2325" u="none" cap="none" strike="noStrike">
              <a:solidFill>
                <a:srgbClr val="011893"/>
              </a:solidFill>
              <a:latin typeface="Calibri"/>
              <a:ea typeface="Calibri"/>
              <a:cs typeface="Calibri"/>
              <a:sym typeface="Calibri"/>
            </a:endParaRPr>
          </a:p>
          <a:p>
            <a:pPr indent="0" lvl="0" marL="0" marR="0" rtl="0" algn="l">
              <a:lnSpc>
                <a:spcPct val="70000"/>
              </a:lnSpc>
              <a:spcBef>
                <a:spcPts val="600"/>
              </a:spcBef>
              <a:spcAft>
                <a:spcPts val="0"/>
              </a:spcAft>
              <a:buClr>
                <a:srgbClr val="011893"/>
              </a:buClr>
              <a:buSzPts val="2325"/>
              <a:buFont typeface="Arial"/>
              <a:buChar char="•"/>
            </a:pPr>
            <a:r>
              <a:rPr i="0" lang="en-US" sz="2325" u="none" cap="none" strike="noStrike">
                <a:solidFill>
                  <a:srgbClr val="011893"/>
                </a:solidFill>
                <a:latin typeface="Calibri"/>
                <a:ea typeface="Calibri"/>
                <a:cs typeface="Calibri"/>
                <a:sym typeface="Calibri"/>
              </a:rPr>
              <a:t>What limits performance on </a:t>
            </a:r>
            <a:r>
              <a:rPr lang="en-US" sz="2325">
                <a:solidFill>
                  <a:srgbClr val="011893"/>
                </a:solidFill>
                <a:latin typeface="Calibri"/>
                <a:ea typeface="Calibri"/>
                <a:cs typeface="Calibri"/>
                <a:sym typeface="Calibri"/>
              </a:rPr>
              <a:t>ensembles? How will those limits be overcome?</a:t>
            </a:r>
            <a:endParaRPr/>
          </a:p>
          <a:p>
            <a:pPr indent="147637" lvl="0" marL="0" marR="0" rtl="0" algn="l">
              <a:lnSpc>
                <a:spcPct val="70000"/>
              </a:lnSpc>
              <a:spcBef>
                <a:spcPts val="600"/>
              </a:spcBef>
              <a:spcAft>
                <a:spcPts val="0"/>
              </a:spcAft>
              <a:buClr>
                <a:schemeClr val="dk1"/>
              </a:buClr>
              <a:buSzPts val="2325"/>
              <a:buFont typeface="Arial"/>
              <a:buNone/>
            </a:pPr>
            <a:r>
              <a:t/>
            </a:r>
            <a:endParaRPr sz="2325">
              <a:solidFill>
                <a:srgbClr val="011893"/>
              </a:solidFill>
              <a:latin typeface="Calibri"/>
              <a:ea typeface="Calibri"/>
              <a:cs typeface="Calibri"/>
              <a:sym typeface="Calibri"/>
            </a:endParaRPr>
          </a:p>
          <a:p>
            <a:pPr indent="0" lvl="0" marL="0" marR="0" rtl="0" algn="l">
              <a:lnSpc>
                <a:spcPct val="70000"/>
              </a:lnSpc>
              <a:spcBef>
                <a:spcPts val="600"/>
              </a:spcBef>
              <a:spcAft>
                <a:spcPts val="0"/>
              </a:spcAft>
              <a:buClr>
                <a:srgbClr val="011893"/>
              </a:buClr>
              <a:buSzPts val="2325"/>
              <a:buFont typeface="Arial"/>
              <a:buChar char="•"/>
            </a:pPr>
            <a:r>
              <a:rPr i="0" lang="en-US" sz="2325" u="none" cap="none" strike="noStrike">
                <a:solidFill>
                  <a:srgbClr val="011893"/>
                </a:solidFill>
                <a:latin typeface="Calibri"/>
                <a:ea typeface="Calibri"/>
                <a:cs typeface="Calibri"/>
                <a:sym typeface="Calibri"/>
              </a:rPr>
              <a:t>What will be the role (if any) for physics inspired methods going forward?</a:t>
            </a:r>
            <a:endParaRPr/>
          </a:p>
          <a:p>
            <a:pPr indent="118110" lvl="0" marL="0" marR="0" rtl="0" algn="l">
              <a:lnSpc>
                <a:spcPct val="70000"/>
              </a:lnSpc>
              <a:spcBef>
                <a:spcPts val="600"/>
              </a:spcBef>
              <a:spcAft>
                <a:spcPts val="0"/>
              </a:spcAft>
              <a:buClr>
                <a:schemeClr val="dk1"/>
              </a:buClr>
              <a:buSzPts val="1860"/>
              <a:buFont typeface="Arial"/>
              <a:buNone/>
            </a:pPr>
            <a:r>
              <a:t/>
            </a:r>
            <a:endParaRPr b="0" i="0" sz="1860" u="none" cap="none" strike="noStrike">
              <a:solidFill>
                <a:srgbClr val="000000"/>
              </a:solidFill>
              <a:latin typeface="Calibri"/>
              <a:ea typeface="Calibri"/>
              <a:cs typeface="Calibri"/>
              <a:sym typeface="Calibri"/>
            </a:endParaRPr>
          </a:p>
        </p:txBody>
      </p:sp>
      <p:sp>
        <p:nvSpPr>
          <p:cNvPr id="353" name="Google Shape;353;p16"/>
          <p:cNvSpPr txBox="1"/>
          <p:nvPr/>
        </p:nvSpPr>
        <p:spPr>
          <a:xfrm>
            <a:off x="215572" y="1250994"/>
            <a:ext cx="3753827" cy="132343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4000"/>
              <a:buFont typeface="Calibri"/>
              <a:buNone/>
            </a:pPr>
            <a:r>
              <a:rPr b="0" i="0" lang="en-US" sz="4000" u="none" cap="none" strike="noStrike">
                <a:solidFill>
                  <a:srgbClr val="FFFFFF"/>
                </a:solidFill>
                <a:latin typeface="Calibri"/>
                <a:ea typeface="Calibri"/>
                <a:cs typeface="Calibri"/>
                <a:sym typeface="Calibri"/>
              </a:rPr>
              <a:t>Things to watch out for.</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 name="Shape 105"/>
        <p:cNvGrpSpPr/>
        <p:nvPr/>
      </p:nvGrpSpPr>
      <p:grpSpPr>
        <a:xfrm>
          <a:off x="0" y="0"/>
          <a:ext cx="0" cy="0"/>
          <a:chOff x="0" y="0"/>
          <a:chExt cx="0" cy="0"/>
        </a:xfrm>
      </p:grpSpPr>
      <p:pic>
        <p:nvPicPr>
          <p:cNvPr descr="Snapz Pro XScreenSnapz006.tiff" id="106" name="Google Shape;106;p2"/>
          <p:cNvPicPr preferRelativeResize="0"/>
          <p:nvPr/>
        </p:nvPicPr>
        <p:blipFill rotWithShape="1">
          <a:blip r:embed="rId3">
            <a:alphaModFix/>
          </a:blip>
          <a:srcRect b="0" l="0" r="0" t="0"/>
          <a:stretch/>
        </p:blipFill>
        <p:spPr>
          <a:xfrm>
            <a:off x="4210050" y="3486151"/>
            <a:ext cx="533400" cy="614363"/>
          </a:xfrm>
          <a:prstGeom prst="rect">
            <a:avLst/>
          </a:prstGeom>
          <a:noFill/>
          <a:ln>
            <a:noFill/>
          </a:ln>
        </p:spPr>
      </p:pic>
      <p:pic>
        <p:nvPicPr>
          <p:cNvPr descr="Snapz Pro XScreenSnapz006.tiff" id="107" name="Google Shape;107;p2"/>
          <p:cNvPicPr preferRelativeResize="0"/>
          <p:nvPr/>
        </p:nvPicPr>
        <p:blipFill rotWithShape="1">
          <a:blip r:embed="rId3">
            <a:alphaModFix/>
          </a:blip>
          <a:srcRect b="0" l="0" r="0" t="0"/>
          <a:stretch/>
        </p:blipFill>
        <p:spPr>
          <a:xfrm>
            <a:off x="3695700" y="4286252"/>
            <a:ext cx="1085850" cy="736997"/>
          </a:xfrm>
          <a:prstGeom prst="rect">
            <a:avLst/>
          </a:prstGeom>
          <a:noFill/>
          <a:ln>
            <a:noFill/>
          </a:ln>
        </p:spPr>
      </p:pic>
      <p:pic>
        <p:nvPicPr>
          <p:cNvPr descr="Snapz Pro XScreenSnapz006.tiff" id="108" name="Google Shape;108;p2"/>
          <p:cNvPicPr preferRelativeResize="0"/>
          <p:nvPr/>
        </p:nvPicPr>
        <p:blipFill rotWithShape="1">
          <a:blip r:embed="rId3">
            <a:alphaModFix/>
          </a:blip>
          <a:srcRect b="0" l="0" r="0" t="0"/>
          <a:stretch/>
        </p:blipFill>
        <p:spPr>
          <a:xfrm>
            <a:off x="6004836" y="5137550"/>
            <a:ext cx="1085850" cy="736997"/>
          </a:xfrm>
          <a:prstGeom prst="rect">
            <a:avLst/>
          </a:prstGeom>
          <a:noFill/>
          <a:ln>
            <a:noFill/>
          </a:ln>
        </p:spPr>
      </p:pic>
      <p:pic>
        <p:nvPicPr>
          <p:cNvPr descr="Snapz Pro XScreenSnapz006.tiff" id="109" name="Google Shape;109;p2"/>
          <p:cNvPicPr preferRelativeResize="0"/>
          <p:nvPr/>
        </p:nvPicPr>
        <p:blipFill rotWithShape="1">
          <a:blip r:embed="rId3">
            <a:alphaModFix/>
          </a:blip>
          <a:srcRect b="0" l="0" r="0" t="0"/>
          <a:stretch/>
        </p:blipFill>
        <p:spPr>
          <a:xfrm>
            <a:off x="6630731" y="4290256"/>
            <a:ext cx="533400" cy="614363"/>
          </a:xfrm>
          <a:prstGeom prst="rect">
            <a:avLst/>
          </a:prstGeom>
          <a:noFill/>
          <a:ln>
            <a:noFill/>
          </a:ln>
        </p:spPr>
      </p:pic>
      <p:sp>
        <p:nvSpPr>
          <p:cNvPr id="110" name="Google Shape;110;p2"/>
          <p:cNvSpPr/>
          <p:nvPr/>
        </p:nvSpPr>
        <p:spPr>
          <a:xfrm>
            <a:off x="3222686" y="5600700"/>
            <a:ext cx="1129668" cy="466281"/>
          </a:xfrm>
          <a:prstGeom prst="rect">
            <a:avLst/>
          </a:prstGeom>
          <a:noFill/>
          <a:ln>
            <a:noFill/>
          </a:ln>
        </p:spPr>
        <p:txBody>
          <a:bodyPr anchorCtr="0" anchor="t" bIns="45700" lIns="91425" spcFirstLastPara="1" rIns="91425" wrap="square" tIns="45700">
            <a:spAutoFit/>
          </a:bodyPr>
          <a:lstStyle/>
          <a:p>
            <a:pPr indent="0" lvl="0" marL="0" marR="0" rtl="0" algn="ctr">
              <a:lnSpc>
                <a:spcPct val="90000"/>
              </a:lnSpc>
              <a:spcBef>
                <a:spcPts val="0"/>
              </a:spcBef>
              <a:spcAft>
                <a:spcPts val="0"/>
              </a:spcAft>
              <a:buNone/>
            </a:pPr>
            <a:r>
              <a:rPr b="0" i="0" lang="en-US" sz="1350" u="none" cap="none" strike="noStrike">
                <a:solidFill>
                  <a:srgbClr val="0000FF"/>
                </a:solidFill>
                <a:latin typeface="Calibri"/>
                <a:ea typeface="Calibri"/>
                <a:cs typeface="Calibri"/>
                <a:sym typeface="Calibri"/>
              </a:rPr>
              <a:t>Jan Pedersen </a:t>
            </a:r>
            <a:endParaRPr/>
          </a:p>
          <a:p>
            <a:pPr indent="0" lvl="0" marL="0" marR="0" rtl="0" algn="ctr">
              <a:lnSpc>
                <a:spcPct val="90000"/>
              </a:lnSpc>
              <a:spcBef>
                <a:spcPts val="0"/>
              </a:spcBef>
              <a:spcAft>
                <a:spcPts val="0"/>
              </a:spcAft>
              <a:buNone/>
            </a:pPr>
            <a:r>
              <a:t/>
            </a:r>
            <a:endParaRPr b="0" i="0" sz="1350" u="none" cap="none" strike="noStrike">
              <a:solidFill>
                <a:srgbClr val="0000FF"/>
              </a:solidFill>
              <a:latin typeface="Calibri"/>
              <a:ea typeface="Calibri"/>
              <a:cs typeface="Calibri"/>
              <a:sym typeface="Calibri"/>
            </a:endParaRPr>
          </a:p>
        </p:txBody>
      </p:sp>
      <p:sp>
        <p:nvSpPr>
          <p:cNvPr id="111" name="Google Shape;111;p2"/>
          <p:cNvSpPr/>
          <p:nvPr/>
        </p:nvSpPr>
        <p:spPr>
          <a:xfrm>
            <a:off x="4979544" y="5600699"/>
            <a:ext cx="1124667" cy="466281"/>
          </a:xfrm>
          <a:prstGeom prst="rect">
            <a:avLst/>
          </a:prstGeom>
          <a:noFill/>
          <a:ln>
            <a:noFill/>
          </a:ln>
        </p:spPr>
        <p:txBody>
          <a:bodyPr anchorCtr="0" anchor="t" bIns="45700" lIns="91425" spcFirstLastPara="1" rIns="91425" wrap="square" tIns="45700">
            <a:spAutoFit/>
          </a:bodyPr>
          <a:lstStyle/>
          <a:p>
            <a:pPr indent="0" lvl="0" marL="0" marR="0" rtl="0" algn="ctr">
              <a:lnSpc>
                <a:spcPct val="90000"/>
              </a:lnSpc>
              <a:spcBef>
                <a:spcPts val="0"/>
              </a:spcBef>
              <a:spcAft>
                <a:spcPts val="0"/>
              </a:spcAft>
              <a:buNone/>
            </a:pPr>
            <a:r>
              <a:rPr b="0" i="0" lang="en-US" sz="1350" u="none" cap="none" strike="noStrike">
                <a:solidFill>
                  <a:srgbClr val="0000FF"/>
                </a:solidFill>
                <a:latin typeface="Calibri"/>
                <a:ea typeface="Calibri"/>
                <a:cs typeface="Calibri"/>
                <a:sym typeface="Calibri"/>
              </a:rPr>
              <a:t>Tim Hubbard </a:t>
            </a:r>
            <a:endParaRPr/>
          </a:p>
          <a:p>
            <a:pPr indent="0" lvl="0" marL="0" marR="0" rtl="0" algn="ctr">
              <a:lnSpc>
                <a:spcPct val="90000"/>
              </a:lnSpc>
              <a:spcBef>
                <a:spcPts val="0"/>
              </a:spcBef>
              <a:spcAft>
                <a:spcPts val="0"/>
              </a:spcAft>
              <a:buNone/>
            </a:pPr>
            <a:r>
              <a:t/>
            </a:r>
            <a:endParaRPr b="0" i="0" sz="1350" u="none" cap="none" strike="noStrike">
              <a:solidFill>
                <a:srgbClr val="0000FF"/>
              </a:solidFill>
              <a:latin typeface="Calibri"/>
              <a:ea typeface="Calibri"/>
              <a:cs typeface="Calibri"/>
              <a:sym typeface="Calibri"/>
            </a:endParaRPr>
          </a:p>
        </p:txBody>
      </p:sp>
      <p:sp>
        <p:nvSpPr>
          <p:cNvPr id="112" name="Google Shape;112;p2"/>
          <p:cNvSpPr/>
          <p:nvPr/>
        </p:nvSpPr>
        <p:spPr>
          <a:xfrm>
            <a:off x="6628499" y="5600699"/>
            <a:ext cx="1626438" cy="5078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1350" u="none" cap="none" strike="noStrike">
                <a:solidFill>
                  <a:srgbClr val="0000FF"/>
                </a:solidFill>
                <a:latin typeface="Calibri"/>
                <a:ea typeface="Calibri"/>
                <a:cs typeface="Calibri"/>
                <a:sym typeface="Calibri"/>
              </a:rPr>
              <a:t>Steve Bryant</a:t>
            </a:r>
            <a:endParaRPr/>
          </a:p>
          <a:p>
            <a:pPr indent="0" lvl="0" marL="0" marR="0" rtl="0" algn="l">
              <a:spcBef>
                <a:spcPts val="0"/>
              </a:spcBef>
              <a:spcAft>
                <a:spcPts val="0"/>
              </a:spcAft>
              <a:buNone/>
            </a:pPr>
            <a:r>
              <a:rPr lang="en-US" sz="1350">
                <a:solidFill>
                  <a:srgbClr val="0000FF"/>
                </a:solidFill>
                <a:latin typeface="Calibri"/>
                <a:ea typeface="Calibri"/>
                <a:cs typeface="Calibri"/>
                <a:sym typeface="Calibri"/>
              </a:rPr>
              <a:t>            </a:t>
            </a:r>
            <a:endParaRPr sz="1350">
              <a:solidFill>
                <a:schemeClr val="dk1"/>
              </a:solidFill>
              <a:latin typeface="Calibri"/>
              <a:ea typeface="Calibri"/>
              <a:cs typeface="Calibri"/>
              <a:sym typeface="Calibri"/>
            </a:endParaRPr>
          </a:p>
        </p:txBody>
      </p:sp>
      <p:sp>
        <p:nvSpPr>
          <p:cNvPr id="113" name="Google Shape;113;p2"/>
          <p:cNvSpPr/>
          <p:nvPr/>
        </p:nvSpPr>
        <p:spPr>
          <a:xfrm>
            <a:off x="7747651" y="5631455"/>
            <a:ext cx="1509734" cy="279307"/>
          </a:xfrm>
          <a:prstGeom prst="rect">
            <a:avLst/>
          </a:prstGeom>
          <a:noFill/>
          <a:ln>
            <a:noFill/>
          </a:ln>
        </p:spPr>
        <p:txBody>
          <a:bodyPr anchorCtr="0" anchor="t" bIns="45700" lIns="91425" spcFirstLastPara="1" rIns="91425" wrap="square" tIns="45700">
            <a:spAutoFit/>
          </a:bodyPr>
          <a:lstStyle/>
          <a:p>
            <a:pPr indent="0" lvl="0" marL="0" marR="0" rtl="0" algn="ctr">
              <a:lnSpc>
                <a:spcPct val="90000"/>
              </a:lnSpc>
              <a:spcBef>
                <a:spcPts val="0"/>
              </a:spcBef>
              <a:spcAft>
                <a:spcPts val="0"/>
              </a:spcAft>
              <a:buNone/>
            </a:pPr>
            <a:r>
              <a:rPr lang="en-US" sz="1350">
                <a:solidFill>
                  <a:srgbClr val="0000FF"/>
                </a:solidFill>
                <a:latin typeface="Calibri"/>
                <a:ea typeface="Calibri"/>
                <a:cs typeface="Calibri"/>
                <a:sym typeface="Calibri"/>
              </a:rPr>
              <a:t>Burkhard Rost</a:t>
            </a:r>
            <a:endParaRPr sz="1350">
              <a:solidFill>
                <a:srgbClr val="0000FF"/>
              </a:solidFill>
              <a:latin typeface="Calibri"/>
              <a:ea typeface="Calibri"/>
              <a:cs typeface="Calibri"/>
              <a:sym typeface="Calibri"/>
            </a:endParaRPr>
          </a:p>
        </p:txBody>
      </p:sp>
      <p:pic>
        <p:nvPicPr>
          <p:cNvPr id="114" name="Google Shape;114;p2"/>
          <p:cNvPicPr preferRelativeResize="0"/>
          <p:nvPr/>
        </p:nvPicPr>
        <p:blipFill rotWithShape="1">
          <a:blip r:embed="rId4">
            <a:alphaModFix/>
          </a:blip>
          <a:srcRect b="0" l="0" r="0" t="0"/>
          <a:stretch/>
        </p:blipFill>
        <p:spPr>
          <a:xfrm>
            <a:off x="3131787" y="4312872"/>
            <a:ext cx="1283083" cy="1250600"/>
          </a:xfrm>
          <a:prstGeom prst="rect">
            <a:avLst/>
          </a:prstGeom>
          <a:noFill/>
          <a:ln>
            <a:noFill/>
          </a:ln>
        </p:spPr>
      </p:pic>
      <p:pic>
        <p:nvPicPr>
          <p:cNvPr id="115" name="Google Shape;115;p2"/>
          <p:cNvPicPr preferRelativeResize="0"/>
          <p:nvPr/>
        </p:nvPicPr>
        <p:blipFill rotWithShape="1">
          <a:blip r:embed="rId5">
            <a:alphaModFix/>
          </a:blip>
          <a:srcRect b="0" l="0" r="0" t="0"/>
          <a:stretch/>
        </p:blipFill>
        <p:spPr>
          <a:xfrm>
            <a:off x="4929259" y="4279699"/>
            <a:ext cx="1055693" cy="1283774"/>
          </a:xfrm>
          <a:prstGeom prst="rect">
            <a:avLst/>
          </a:prstGeom>
          <a:noFill/>
          <a:ln>
            <a:noFill/>
          </a:ln>
        </p:spPr>
      </p:pic>
      <p:pic>
        <p:nvPicPr>
          <p:cNvPr id="116" name="Google Shape;116;p2"/>
          <p:cNvPicPr preferRelativeResize="0"/>
          <p:nvPr/>
        </p:nvPicPr>
        <p:blipFill rotWithShape="1">
          <a:blip r:embed="rId6">
            <a:alphaModFix/>
          </a:blip>
          <a:srcRect b="0" l="0" r="0" t="0"/>
          <a:stretch/>
        </p:blipFill>
        <p:spPr>
          <a:xfrm>
            <a:off x="6502172" y="4279697"/>
            <a:ext cx="1138232" cy="1250022"/>
          </a:xfrm>
          <a:prstGeom prst="rect">
            <a:avLst/>
          </a:prstGeom>
          <a:noFill/>
          <a:ln>
            <a:noFill/>
          </a:ln>
        </p:spPr>
      </p:pic>
      <p:pic>
        <p:nvPicPr>
          <p:cNvPr id="117" name="Google Shape;117;p2"/>
          <p:cNvPicPr preferRelativeResize="0"/>
          <p:nvPr/>
        </p:nvPicPr>
        <p:blipFill rotWithShape="1">
          <a:blip r:embed="rId7">
            <a:alphaModFix/>
          </a:blip>
          <a:srcRect b="0" l="0" r="0" t="0"/>
          <a:stretch/>
        </p:blipFill>
        <p:spPr>
          <a:xfrm>
            <a:off x="7892599" y="4312869"/>
            <a:ext cx="1105551" cy="1182747"/>
          </a:xfrm>
          <a:prstGeom prst="rect">
            <a:avLst/>
          </a:prstGeom>
          <a:noFill/>
          <a:ln>
            <a:noFill/>
          </a:ln>
        </p:spPr>
      </p:pic>
      <p:sp>
        <p:nvSpPr>
          <p:cNvPr id="118" name="Google Shape;118;p2"/>
          <p:cNvSpPr txBox="1"/>
          <p:nvPr>
            <p:ph type="title"/>
          </p:nvPr>
        </p:nvSpPr>
        <p:spPr>
          <a:xfrm>
            <a:off x="2453931" y="165506"/>
            <a:ext cx="78867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00FF"/>
              </a:buClr>
              <a:buSzPts val="4400"/>
              <a:buFont typeface="Calibri"/>
              <a:buNone/>
            </a:pPr>
            <a:r>
              <a:rPr lang="en-US">
                <a:solidFill>
                  <a:srgbClr val="0000FF"/>
                </a:solidFill>
              </a:rPr>
              <a:t>         Founders and Organizers</a:t>
            </a:r>
            <a:endParaRPr/>
          </a:p>
        </p:txBody>
      </p:sp>
      <p:pic>
        <p:nvPicPr>
          <p:cNvPr id="119" name="Google Shape;119;p2"/>
          <p:cNvPicPr preferRelativeResize="0"/>
          <p:nvPr/>
        </p:nvPicPr>
        <p:blipFill rotWithShape="1">
          <a:blip r:embed="rId8">
            <a:alphaModFix/>
          </a:blip>
          <a:srcRect b="0" l="0" r="0" t="0"/>
          <a:stretch/>
        </p:blipFill>
        <p:spPr>
          <a:xfrm>
            <a:off x="5658401" y="1265791"/>
            <a:ext cx="1137749" cy="1137749"/>
          </a:xfrm>
          <a:prstGeom prst="rect">
            <a:avLst/>
          </a:prstGeom>
          <a:noFill/>
          <a:ln>
            <a:noFill/>
          </a:ln>
        </p:spPr>
      </p:pic>
      <p:pic>
        <p:nvPicPr>
          <p:cNvPr id="120" name="Google Shape;120;p2"/>
          <p:cNvPicPr preferRelativeResize="0"/>
          <p:nvPr/>
        </p:nvPicPr>
        <p:blipFill rotWithShape="1">
          <a:blip r:embed="rId9">
            <a:alphaModFix/>
          </a:blip>
          <a:srcRect b="0" l="0" r="0" t="0"/>
          <a:stretch/>
        </p:blipFill>
        <p:spPr>
          <a:xfrm>
            <a:off x="3222686" y="2442340"/>
            <a:ext cx="1335626" cy="1131626"/>
          </a:xfrm>
          <a:prstGeom prst="rect">
            <a:avLst/>
          </a:prstGeom>
          <a:noFill/>
          <a:ln>
            <a:noFill/>
          </a:ln>
        </p:spPr>
      </p:pic>
      <p:pic>
        <p:nvPicPr>
          <p:cNvPr id="121" name="Google Shape;121;p2"/>
          <p:cNvPicPr preferRelativeResize="0"/>
          <p:nvPr/>
        </p:nvPicPr>
        <p:blipFill rotWithShape="1">
          <a:blip r:embed="rId10">
            <a:alphaModFix/>
          </a:blip>
          <a:srcRect b="0" l="0" r="0" t="0"/>
          <a:stretch/>
        </p:blipFill>
        <p:spPr>
          <a:xfrm>
            <a:off x="4924335" y="2458100"/>
            <a:ext cx="995149" cy="1149236"/>
          </a:xfrm>
          <a:prstGeom prst="rect">
            <a:avLst/>
          </a:prstGeom>
          <a:noFill/>
          <a:ln>
            <a:noFill/>
          </a:ln>
        </p:spPr>
      </p:pic>
      <p:pic>
        <p:nvPicPr>
          <p:cNvPr id="122" name="Google Shape;122;p2"/>
          <p:cNvPicPr preferRelativeResize="0"/>
          <p:nvPr/>
        </p:nvPicPr>
        <p:blipFill rotWithShape="1">
          <a:blip r:embed="rId11">
            <a:alphaModFix/>
          </a:blip>
          <a:srcRect b="0" l="0" r="0" t="0"/>
          <a:stretch/>
        </p:blipFill>
        <p:spPr>
          <a:xfrm>
            <a:off x="6471987" y="2514246"/>
            <a:ext cx="1119932" cy="1119932"/>
          </a:xfrm>
          <a:prstGeom prst="rect">
            <a:avLst/>
          </a:prstGeom>
          <a:noFill/>
          <a:ln>
            <a:noFill/>
          </a:ln>
        </p:spPr>
      </p:pic>
      <p:sp>
        <p:nvSpPr>
          <p:cNvPr id="123" name="Google Shape;123;p2"/>
          <p:cNvSpPr txBox="1"/>
          <p:nvPr/>
        </p:nvSpPr>
        <p:spPr>
          <a:xfrm>
            <a:off x="8074459" y="3691056"/>
            <a:ext cx="900375" cy="30008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350">
                <a:solidFill>
                  <a:srgbClr val="0000FF"/>
                </a:solidFill>
                <a:latin typeface="Calibri"/>
                <a:ea typeface="Calibri"/>
                <a:cs typeface="Calibri"/>
                <a:sym typeface="Calibri"/>
              </a:rPr>
              <a:t>Maya Topf</a:t>
            </a:r>
            <a:endParaRPr sz="1350">
              <a:solidFill>
                <a:schemeClr val="dk1"/>
              </a:solidFill>
              <a:latin typeface="Calibri"/>
              <a:ea typeface="Calibri"/>
              <a:cs typeface="Calibri"/>
              <a:sym typeface="Calibri"/>
            </a:endParaRPr>
          </a:p>
        </p:txBody>
      </p:sp>
      <p:sp>
        <p:nvSpPr>
          <p:cNvPr id="124" name="Google Shape;124;p2"/>
          <p:cNvSpPr/>
          <p:nvPr/>
        </p:nvSpPr>
        <p:spPr>
          <a:xfrm>
            <a:off x="3244426" y="3667510"/>
            <a:ext cx="1313886" cy="30008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350">
                <a:solidFill>
                  <a:srgbClr val="0000FF"/>
                </a:solidFill>
                <a:latin typeface="Calibri"/>
                <a:ea typeface="Calibri"/>
                <a:cs typeface="Calibri"/>
                <a:sym typeface="Calibri"/>
              </a:rPr>
              <a:t>Krzysztof Fidelis</a:t>
            </a:r>
            <a:r>
              <a:rPr lang="en-US" sz="1350">
                <a:solidFill>
                  <a:schemeClr val="dk1"/>
                </a:solidFill>
                <a:latin typeface="Calibri"/>
                <a:ea typeface="Calibri"/>
                <a:cs typeface="Calibri"/>
                <a:sym typeface="Calibri"/>
              </a:rPr>
              <a:t> </a:t>
            </a:r>
            <a:endParaRPr/>
          </a:p>
        </p:txBody>
      </p:sp>
      <p:sp>
        <p:nvSpPr>
          <p:cNvPr id="125" name="Google Shape;125;p2"/>
          <p:cNvSpPr/>
          <p:nvPr/>
        </p:nvSpPr>
        <p:spPr>
          <a:xfrm>
            <a:off x="4645517" y="3658501"/>
            <a:ext cx="1692729" cy="30008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350">
                <a:solidFill>
                  <a:srgbClr val="0000FF"/>
                </a:solidFill>
                <a:latin typeface="Calibri"/>
                <a:ea typeface="Calibri"/>
                <a:cs typeface="Calibri"/>
                <a:sym typeface="Calibri"/>
              </a:rPr>
              <a:t>Andriy Kryshtafovych</a:t>
            </a:r>
            <a:endParaRPr sz="1350">
              <a:solidFill>
                <a:srgbClr val="0000FF"/>
              </a:solidFill>
              <a:latin typeface="Calibri"/>
              <a:ea typeface="Calibri"/>
              <a:cs typeface="Calibri"/>
              <a:sym typeface="Calibri"/>
            </a:endParaRPr>
          </a:p>
        </p:txBody>
      </p:sp>
      <p:sp>
        <p:nvSpPr>
          <p:cNvPr id="126" name="Google Shape;126;p2"/>
          <p:cNvSpPr txBox="1"/>
          <p:nvPr/>
        </p:nvSpPr>
        <p:spPr>
          <a:xfrm>
            <a:off x="6397281" y="3672472"/>
            <a:ext cx="1350370" cy="30008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350">
                <a:solidFill>
                  <a:srgbClr val="0000FF"/>
                </a:solidFill>
                <a:latin typeface="Calibri"/>
                <a:ea typeface="Calibri"/>
                <a:cs typeface="Calibri"/>
                <a:sym typeface="Calibri"/>
              </a:rPr>
              <a:t>Torsten Schwede</a:t>
            </a:r>
            <a:endParaRPr sz="1350">
              <a:solidFill>
                <a:schemeClr val="dk1"/>
              </a:solidFill>
              <a:latin typeface="Calibri"/>
              <a:ea typeface="Calibri"/>
              <a:cs typeface="Calibri"/>
              <a:sym typeface="Calibri"/>
            </a:endParaRPr>
          </a:p>
        </p:txBody>
      </p:sp>
      <p:pic>
        <p:nvPicPr>
          <p:cNvPr id="127" name="Google Shape;127;p2"/>
          <p:cNvPicPr preferRelativeResize="0"/>
          <p:nvPr/>
        </p:nvPicPr>
        <p:blipFill rotWithShape="1">
          <a:blip r:embed="rId12">
            <a:alphaModFix/>
          </a:blip>
          <a:srcRect b="0" l="0" r="0" t="0"/>
          <a:stretch/>
        </p:blipFill>
        <p:spPr>
          <a:xfrm>
            <a:off x="7948936" y="2481510"/>
            <a:ext cx="1052157" cy="1169063"/>
          </a:xfrm>
          <a:prstGeom prst="rect">
            <a:avLst/>
          </a:prstGeom>
          <a:noFill/>
          <a:ln>
            <a:noFill/>
          </a:ln>
        </p:spPr>
      </p:pic>
      <p:sp>
        <p:nvSpPr>
          <p:cNvPr id="128" name="Google Shape;128;p2"/>
          <p:cNvSpPr txBox="1"/>
          <p:nvPr/>
        </p:nvSpPr>
        <p:spPr>
          <a:xfrm>
            <a:off x="7071289" y="1561378"/>
            <a:ext cx="1420325" cy="30008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350">
                <a:solidFill>
                  <a:srgbClr val="0000FF"/>
                </a:solidFill>
                <a:latin typeface="Calibri"/>
                <a:ea typeface="Calibri"/>
                <a:cs typeface="Calibri"/>
                <a:sym typeface="Calibri"/>
              </a:rPr>
              <a:t>Anna Tramontano</a:t>
            </a:r>
            <a:endParaRPr sz="1350">
              <a:solidFill>
                <a:schemeClr val="dk1"/>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33" name="Shape 133"/>
        <p:cNvGrpSpPr/>
        <p:nvPr/>
      </p:nvGrpSpPr>
      <p:grpSpPr>
        <a:xfrm>
          <a:off x="0" y="0"/>
          <a:ext cx="0" cy="0"/>
          <a:chOff x="0" y="0"/>
          <a:chExt cx="0" cy="0"/>
        </a:xfrm>
      </p:grpSpPr>
      <p:sp>
        <p:nvSpPr>
          <p:cNvPr id="134" name="Google Shape;134;p3"/>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35" name="Google Shape;135;p3"/>
          <p:cNvSpPr/>
          <p:nvPr/>
        </p:nvSpPr>
        <p:spPr>
          <a:xfrm flipH="1" rot="-5400000">
            <a:off x="2666617" y="-2666188"/>
            <a:ext cx="6858000" cy="12191233"/>
          </a:xfrm>
          <a:prstGeom prst="rect">
            <a:avLst/>
          </a:prstGeom>
          <a:gradFill>
            <a:gsLst>
              <a:gs pos="0">
                <a:schemeClr val="accent1"/>
              </a:gs>
              <a:gs pos="8000">
                <a:schemeClr val="accent1"/>
              </a:gs>
              <a:gs pos="100000">
                <a:srgbClr val="1F3864"/>
              </a:gs>
            </a:gsLst>
            <a:lin ang="120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36" name="Google Shape;136;p3"/>
          <p:cNvSpPr/>
          <p:nvPr/>
        </p:nvSpPr>
        <p:spPr>
          <a:xfrm flipH="1" rot="10800000">
            <a:off x="-2311" y="0"/>
            <a:ext cx="9070846" cy="6857572"/>
          </a:xfrm>
          <a:prstGeom prst="rect">
            <a:avLst/>
          </a:prstGeom>
          <a:gradFill>
            <a:gsLst>
              <a:gs pos="0">
                <a:srgbClr val="000000">
                  <a:alpha val="51764"/>
                </a:srgbClr>
              </a:gs>
              <a:gs pos="8000">
                <a:srgbClr val="000000">
                  <a:alpha val="51764"/>
                </a:srgbClr>
              </a:gs>
              <a:gs pos="100000">
                <a:schemeClr val="accent1"/>
              </a:gs>
            </a:gsLst>
            <a:lin ang="48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37" name="Google Shape;137;p3"/>
          <p:cNvSpPr/>
          <p:nvPr/>
        </p:nvSpPr>
        <p:spPr>
          <a:xfrm flipH="1" rot="-5400000">
            <a:off x="3649491" y="-1685840"/>
            <a:ext cx="4894564" cy="12193546"/>
          </a:xfrm>
          <a:prstGeom prst="rect">
            <a:avLst/>
          </a:prstGeom>
          <a:gradFill>
            <a:gsLst>
              <a:gs pos="0">
                <a:srgbClr val="9CC2E5">
                  <a:alpha val="0"/>
                </a:srgbClr>
              </a:gs>
              <a:gs pos="100000">
                <a:srgbClr val="000000">
                  <a:alpha val="45882"/>
                </a:srgbClr>
              </a:gs>
            </a:gsLst>
            <a:lin ang="12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pic>
        <p:nvPicPr>
          <p:cNvPr id="138" name="Google Shape;138;p3"/>
          <p:cNvPicPr preferRelativeResize="0"/>
          <p:nvPr/>
        </p:nvPicPr>
        <p:blipFill rotWithShape="1">
          <a:blip r:embed="rId3">
            <a:alphaModFix/>
          </a:blip>
          <a:srcRect b="0" l="0" r="0" t="0"/>
          <a:stretch/>
        </p:blipFill>
        <p:spPr>
          <a:xfrm>
            <a:off x="2350070" y="0"/>
            <a:ext cx="7491859" cy="68580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43" name="Shape 143"/>
        <p:cNvGrpSpPr/>
        <p:nvPr/>
      </p:nvGrpSpPr>
      <p:grpSpPr>
        <a:xfrm>
          <a:off x="0" y="0"/>
          <a:ext cx="0" cy="0"/>
          <a:chOff x="0" y="0"/>
          <a:chExt cx="0" cy="0"/>
        </a:xfrm>
      </p:grpSpPr>
      <p:sp>
        <p:nvSpPr>
          <p:cNvPr id="144" name="Google Shape;144;p4"/>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45" name="Google Shape;145;p4"/>
          <p:cNvSpPr/>
          <p:nvPr/>
        </p:nvSpPr>
        <p:spPr>
          <a:xfrm>
            <a:off x="0" y="0"/>
            <a:ext cx="1218895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46" name="Google Shape;146;p4"/>
          <p:cNvSpPr/>
          <p:nvPr/>
        </p:nvSpPr>
        <p:spPr>
          <a:xfrm flipH="1" rot="5400000">
            <a:off x="-1410084" y="1410082"/>
            <a:ext cx="6858000" cy="4037836"/>
          </a:xfrm>
          <a:prstGeom prst="rect">
            <a:avLst/>
          </a:prstGeom>
          <a:gradFill>
            <a:gsLst>
              <a:gs pos="0">
                <a:srgbClr val="000000"/>
              </a:gs>
              <a:gs pos="8000">
                <a:srgbClr val="000000"/>
              </a:gs>
              <a:gs pos="100000">
                <a:srgbClr val="2F5496"/>
              </a:gs>
            </a:gsLst>
            <a:lin ang="30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47" name="Google Shape;147;p4"/>
          <p:cNvSpPr/>
          <p:nvPr/>
        </p:nvSpPr>
        <p:spPr>
          <a:xfrm flipH="1" rot="5400000">
            <a:off x="-1410085" y="1420219"/>
            <a:ext cx="6857999" cy="4037839"/>
          </a:xfrm>
          <a:prstGeom prst="rect">
            <a:avLst/>
          </a:prstGeom>
          <a:gradFill>
            <a:gsLst>
              <a:gs pos="0">
                <a:srgbClr val="000000">
                  <a:alpha val="0"/>
                </a:srgbClr>
              </a:gs>
              <a:gs pos="99000">
                <a:srgbClr val="4472C4">
                  <a:alpha val="45882"/>
                </a:srgbClr>
              </a:gs>
              <a:gs pos="100000">
                <a:srgbClr val="4472C4">
                  <a:alpha val="45882"/>
                </a:srgbClr>
              </a:gs>
            </a:gsLst>
            <a:lin ang="18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48" name="Google Shape;148;p4"/>
          <p:cNvSpPr/>
          <p:nvPr/>
        </p:nvSpPr>
        <p:spPr>
          <a:xfrm flipH="1" rot="5400000">
            <a:off x="767923" y="3588085"/>
            <a:ext cx="2501979" cy="4037841"/>
          </a:xfrm>
          <a:prstGeom prst="rect">
            <a:avLst/>
          </a:prstGeom>
          <a:gradFill>
            <a:gsLst>
              <a:gs pos="0">
                <a:srgbClr val="4472C4">
                  <a:alpha val="28627"/>
                </a:srgbClr>
              </a:gs>
              <a:gs pos="2000">
                <a:srgbClr val="4472C4">
                  <a:alpha val="28627"/>
                </a:srgbClr>
              </a:gs>
              <a:gs pos="100000">
                <a:srgbClr val="000000">
                  <a:alpha val="29803"/>
                </a:srgbClr>
              </a:gs>
            </a:gsLst>
            <a:lin ang="78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49" name="Google Shape;149;p4"/>
          <p:cNvSpPr/>
          <p:nvPr/>
        </p:nvSpPr>
        <p:spPr>
          <a:xfrm rot="-964587">
            <a:off x="-501737" y="969718"/>
            <a:ext cx="3900357" cy="4178958"/>
          </a:xfrm>
          <a:custGeom>
            <a:rect b="b" l="l" r="r" t="t"/>
            <a:pathLst>
              <a:path extrusionOk="0" h="4178958" w="3900357">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0">
                <a:srgbClr val="000000">
                  <a:alpha val="0"/>
                </a:srgbClr>
              </a:gs>
              <a:gs pos="29000">
                <a:srgbClr val="000000">
                  <a:alpha val="0"/>
                </a:srgbClr>
              </a:gs>
              <a:gs pos="100000">
                <a:srgbClr val="4472C4">
                  <a:alpha val="42745"/>
                </a:srgbClr>
              </a:gs>
            </a:gsLst>
            <a:lin ang="18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50" name="Google Shape;150;p4"/>
          <p:cNvSpPr/>
          <p:nvPr/>
        </p:nvSpPr>
        <p:spPr>
          <a:xfrm flipH="1" rot="5400000">
            <a:off x="-1410093" y="1399943"/>
            <a:ext cx="6858003" cy="4037835"/>
          </a:xfrm>
          <a:prstGeom prst="rect">
            <a:avLst/>
          </a:prstGeom>
          <a:gradFill>
            <a:gsLst>
              <a:gs pos="0">
                <a:srgbClr val="000000">
                  <a:alpha val="0"/>
                </a:srgbClr>
              </a:gs>
              <a:gs pos="99000">
                <a:srgbClr val="8DA9DB">
                  <a:alpha val="10980"/>
                </a:srgbClr>
              </a:gs>
              <a:gs pos="100000">
                <a:srgbClr val="8DA9DB">
                  <a:alpha val="10980"/>
                </a:srgbClr>
              </a:gs>
            </a:gsLst>
            <a:lin ang="72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51" name="Google Shape;151;p4"/>
          <p:cNvSpPr txBox="1"/>
          <p:nvPr>
            <p:ph type="title"/>
          </p:nvPr>
        </p:nvSpPr>
        <p:spPr>
          <a:xfrm>
            <a:off x="466722" y="586855"/>
            <a:ext cx="3201366" cy="3387497"/>
          </a:xfrm>
          <a:prstGeom prst="rect">
            <a:avLst/>
          </a:prstGeom>
          <a:noFill/>
          <a:ln>
            <a:noFill/>
          </a:ln>
        </p:spPr>
        <p:txBody>
          <a:bodyPr anchorCtr="0" anchor="b" bIns="45700" lIns="91425" spcFirstLastPara="1" rIns="91425" wrap="square" tIns="45700">
            <a:normAutofit/>
          </a:bodyPr>
          <a:lstStyle/>
          <a:p>
            <a:pPr indent="0" lvl="0" marL="0" rtl="0" algn="r">
              <a:lnSpc>
                <a:spcPct val="90000"/>
              </a:lnSpc>
              <a:spcBef>
                <a:spcPts val="0"/>
              </a:spcBef>
              <a:spcAft>
                <a:spcPts val="0"/>
              </a:spcAft>
              <a:buClr>
                <a:srgbClr val="FFFFFF"/>
              </a:buClr>
              <a:buSzPts val="4000"/>
              <a:buFont typeface="Calibri"/>
              <a:buNone/>
            </a:pPr>
            <a:r>
              <a:rPr lang="en-US" sz="4000">
                <a:solidFill>
                  <a:srgbClr val="FFFFFF"/>
                </a:solidFill>
              </a:rPr>
              <a:t>Previous  CASP ASSESSORS</a:t>
            </a:r>
            <a:endParaRPr/>
          </a:p>
        </p:txBody>
      </p:sp>
      <p:sp>
        <p:nvSpPr>
          <p:cNvPr id="152" name="Google Shape;152;p4"/>
          <p:cNvSpPr txBox="1"/>
          <p:nvPr>
            <p:ph idx="1" type="body"/>
          </p:nvPr>
        </p:nvSpPr>
        <p:spPr>
          <a:xfrm>
            <a:off x="4367695" y="228600"/>
            <a:ext cx="7712936" cy="6180992"/>
          </a:xfrm>
          <a:prstGeom prst="rect">
            <a:avLst/>
          </a:prstGeom>
          <a:noFill/>
          <a:ln>
            <a:noFill/>
          </a:ln>
        </p:spPr>
        <p:txBody>
          <a:bodyPr anchorCtr="0" anchor="ctr" bIns="45700" lIns="91425" spcFirstLastPara="1" rIns="91425" wrap="square" tIns="45700">
            <a:normAutofit/>
          </a:bodyPr>
          <a:lstStyle/>
          <a:p>
            <a:pPr indent="0" lvl="0" marL="228600" rtl="0" algn="l">
              <a:lnSpc>
                <a:spcPct val="90000"/>
              </a:lnSpc>
              <a:spcBef>
                <a:spcPts val="0"/>
              </a:spcBef>
              <a:spcAft>
                <a:spcPts val="0"/>
              </a:spcAft>
              <a:buClr>
                <a:srgbClr val="2F5496"/>
              </a:buClr>
              <a:buSzPts val="2400"/>
              <a:buNone/>
            </a:pPr>
            <a:r>
              <a:rPr lang="en-US" sz="2400">
                <a:solidFill>
                  <a:srgbClr val="2F5496"/>
                </a:solidFill>
                <a:latin typeface="Calibri"/>
                <a:ea typeface="Calibri"/>
                <a:cs typeface="Calibri"/>
                <a:sym typeface="Calibri"/>
              </a:rPr>
              <a:t>Mike James, Shoshana Wodak, Fred Cohen, Janet Thornton, Michael Levitt, Alwyn Jones, Alexey Murzin, Christine Orengo, Arthur Lesk, Anna Tramontano, Manfred Sippl, Nick Grishin, Rob Russell, Alfonso Valencia, Roland Dunbrack, BK Lee, Neil Clark,  Torsten Schwede, Randy Read, Mike Tress, Jane Richardson, Joel Sussman, Ken Dill, Justin MacCallum, Gaetano Montel</a:t>
            </a:r>
            <a:r>
              <a:rPr lang="en-US" sz="2400">
                <a:solidFill>
                  <a:srgbClr val="2F5496"/>
                </a:solidFill>
              </a:rPr>
              <a:t>i</a:t>
            </a:r>
            <a:r>
              <a:rPr lang="en-US" sz="2400">
                <a:solidFill>
                  <a:srgbClr val="2F5496"/>
                </a:solidFill>
                <a:latin typeface="Calibri"/>
                <a:ea typeface="Calibri"/>
                <a:cs typeface="Calibri"/>
                <a:sym typeface="Calibri"/>
              </a:rPr>
              <a:t>one, David Jones, Alexandre Bonvin, Matteo Dal Peraro, Francesco Gervasio, Aleix Lafita, Russ Altman, Jose Duarte, Andras Fiser, Susan Tsutakawa, Chaok Seok, Ezgi Karaca, Andrei Lupas, Daniel Rigden, Sandor Vajda, Marc Lensink, Eric Westhof, Rhiju Das, Pat Walters, Gabriel Studer.</a:t>
            </a:r>
            <a:endParaRPr/>
          </a:p>
          <a:p>
            <a:pPr indent="0" lvl="0" marL="228600" rtl="0" algn="l">
              <a:lnSpc>
                <a:spcPct val="90000"/>
              </a:lnSpc>
              <a:spcBef>
                <a:spcPts val="1000"/>
              </a:spcBef>
              <a:spcAft>
                <a:spcPts val="0"/>
              </a:spcAft>
              <a:buClr>
                <a:schemeClr val="dk1"/>
              </a:buClr>
              <a:buSzPts val="2000"/>
              <a:buNone/>
            </a:pPr>
            <a:r>
              <a:t/>
            </a:r>
            <a:endParaRPr b="1" sz="2000">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57" name="Shape 157"/>
        <p:cNvGrpSpPr/>
        <p:nvPr/>
      </p:nvGrpSpPr>
      <p:grpSpPr>
        <a:xfrm>
          <a:off x="0" y="0"/>
          <a:ext cx="0" cy="0"/>
          <a:chOff x="0" y="0"/>
          <a:chExt cx="0" cy="0"/>
        </a:xfrm>
      </p:grpSpPr>
      <p:sp>
        <p:nvSpPr>
          <p:cNvPr id="158" name="Google Shape;158;p5"/>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59" name="Google Shape;159;p5"/>
          <p:cNvSpPr/>
          <p:nvPr/>
        </p:nvSpPr>
        <p:spPr>
          <a:xfrm flipH="1" rot="-5400000">
            <a:off x="2666617" y="-2666188"/>
            <a:ext cx="6858000" cy="12191233"/>
          </a:xfrm>
          <a:prstGeom prst="rect">
            <a:avLst/>
          </a:prstGeom>
          <a:gradFill>
            <a:gsLst>
              <a:gs pos="0">
                <a:schemeClr val="accent1"/>
              </a:gs>
              <a:gs pos="8000">
                <a:schemeClr val="accent1"/>
              </a:gs>
              <a:gs pos="100000">
                <a:srgbClr val="1F3864"/>
              </a:gs>
            </a:gsLst>
            <a:lin ang="120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60" name="Google Shape;160;p5"/>
          <p:cNvSpPr/>
          <p:nvPr/>
        </p:nvSpPr>
        <p:spPr>
          <a:xfrm flipH="1" rot="10800000">
            <a:off x="-2311" y="0"/>
            <a:ext cx="9070846" cy="6857572"/>
          </a:xfrm>
          <a:prstGeom prst="rect">
            <a:avLst/>
          </a:prstGeom>
          <a:gradFill>
            <a:gsLst>
              <a:gs pos="0">
                <a:srgbClr val="000000">
                  <a:alpha val="51764"/>
                </a:srgbClr>
              </a:gs>
              <a:gs pos="8000">
                <a:srgbClr val="000000">
                  <a:alpha val="51764"/>
                </a:srgbClr>
              </a:gs>
              <a:gs pos="100000">
                <a:schemeClr val="accent1"/>
              </a:gs>
            </a:gsLst>
            <a:lin ang="48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61" name="Google Shape;161;p5"/>
          <p:cNvSpPr/>
          <p:nvPr/>
        </p:nvSpPr>
        <p:spPr>
          <a:xfrm flipH="1" rot="-5400000">
            <a:off x="3649491" y="-1685840"/>
            <a:ext cx="4894564" cy="12193546"/>
          </a:xfrm>
          <a:prstGeom prst="rect">
            <a:avLst/>
          </a:prstGeom>
          <a:gradFill>
            <a:gsLst>
              <a:gs pos="0">
                <a:srgbClr val="9CC2E5">
                  <a:alpha val="0"/>
                </a:srgbClr>
              </a:gs>
              <a:gs pos="100000">
                <a:srgbClr val="000000">
                  <a:alpha val="45882"/>
                </a:srgbClr>
              </a:gs>
            </a:gsLst>
            <a:lin ang="12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pic>
        <p:nvPicPr>
          <p:cNvPr descr="A diagram of a diagram&#10;&#10;Description automatically generated with medium confidence" id="162" name="Google Shape;162;p5"/>
          <p:cNvPicPr preferRelativeResize="0"/>
          <p:nvPr/>
        </p:nvPicPr>
        <p:blipFill rotWithShape="1">
          <a:blip r:embed="rId3">
            <a:alphaModFix/>
          </a:blip>
          <a:srcRect b="0" l="0" r="0" t="0"/>
          <a:stretch/>
        </p:blipFill>
        <p:spPr>
          <a:xfrm>
            <a:off x="459683" y="1733751"/>
            <a:ext cx="11272633" cy="3651098"/>
          </a:xfrm>
          <a:prstGeom prst="rect">
            <a:avLst/>
          </a:prstGeom>
          <a:noFill/>
          <a:ln>
            <a:noFill/>
          </a:ln>
        </p:spPr>
      </p:pic>
      <p:pic>
        <p:nvPicPr>
          <p:cNvPr descr="Forth Bridge over water with a person on it&#10;&#10;Description automatically generated" id="163" name="Google Shape;163;p5"/>
          <p:cNvPicPr preferRelativeResize="0"/>
          <p:nvPr/>
        </p:nvPicPr>
        <p:blipFill rotWithShape="1">
          <a:blip r:embed="rId4">
            <a:alphaModFix/>
          </a:blip>
          <a:srcRect b="0" l="0" r="0" t="0"/>
          <a:stretch/>
        </p:blipFill>
        <p:spPr>
          <a:xfrm>
            <a:off x="7821264" y="1473151"/>
            <a:ext cx="2933774" cy="1955849"/>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68" name="Shape 168"/>
        <p:cNvGrpSpPr/>
        <p:nvPr/>
      </p:nvGrpSpPr>
      <p:grpSpPr>
        <a:xfrm>
          <a:off x="0" y="0"/>
          <a:ext cx="0" cy="0"/>
          <a:chOff x="0" y="0"/>
          <a:chExt cx="0" cy="0"/>
        </a:xfrm>
      </p:grpSpPr>
      <p:sp>
        <p:nvSpPr>
          <p:cNvPr id="169" name="Google Shape;169;p6"/>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70" name="Google Shape;170;p6"/>
          <p:cNvSpPr/>
          <p:nvPr/>
        </p:nvSpPr>
        <p:spPr>
          <a:xfrm flipH="1" rot="-5400000">
            <a:off x="2666617" y="-2666188"/>
            <a:ext cx="6858000" cy="12191233"/>
          </a:xfrm>
          <a:prstGeom prst="rect">
            <a:avLst/>
          </a:prstGeom>
          <a:gradFill>
            <a:gsLst>
              <a:gs pos="0">
                <a:schemeClr val="accent1"/>
              </a:gs>
              <a:gs pos="8000">
                <a:schemeClr val="accent1"/>
              </a:gs>
              <a:gs pos="100000">
                <a:srgbClr val="1F3864"/>
              </a:gs>
            </a:gsLst>
            <a:lin ang="120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71" name="Google Shape;171;p6"/>
          <p:cNvSpPr/>
          <p:nvPr/>
        </p:nvSpPr>
        <p:spPr>
          <a:xfrm flipH="1" rot="10800000">
            <a:off x="-2311" y="0"/>
            <a:ext cx="9070846" cy="6857572"/>
          </a:xfrm>
          <a:prstGeom prst="rect">
            <a:avLst/>
          </a:prstGeom>
          <a:gradFill>
            <a:gsLst>
              <a:gs pos="0">
                <a:srgbClr val="000000">
                  <a:alpha val="51764"/>
                </a:srgbClr>
              </a:gs>
              <a:gs pos="8000">
                <a:srgbClr val="000000">
                  <a:alpha val="51764"/>
                </a:srgbClr>
              </a:gs>
              <a:gs pos="100000">
                <a:schemeClr val="accent1"/>
              </a:gs>
            </a:gsLst>
            <a:lin ang="48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72" name="Google Shape;172;p6"/>
          <p:cNvSpPr/>
          <p:nvPr/>
        </p:nvSpPr>
        <p:spPr>
          <a:xfrm flipH="1" rot="-5400000">
            <a:off x="3649491" y="-1685840"/>
            <a:ext cx="4894564" cy="12193546"/>
          </a:xfrm>
          <a:prstGeom prst="rect">
            <a:avLst/>
          </a:prstGeom>
          <a:gradFill>
            <a:gsLst>
              <a:gs pos="0">
                <a:srgbClr val="9CC2E5">
                  <a:alpha val="0"/>
                </a:srgbClr>
              </a:gs>
              <a:gs pos="100000">
                <a:srgbClr val="000000">
                  <a:alpha val="45882"/>
                </a:srgbClr>
              </a:gs>
            </a:gsLst>
            <a:lin ang="12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pic>
        <p:nvPicPr>
          <p:cNvPr descr="t0806new.png" id="173" name="Google Shape;173;p6"/>
          <p:cNvPicPr preferRelativeResize="0"/>
          <p:nvPr/>
        </p:nvPicPr>
        <p:blipFill rotWithShape="1">
          <a:blip r:embed="rId3">
            <a:alphaModFix/>
          </a:blip>
          <a:srcRect b="0" l="0" r="0" t="0"/>
          <a:stretch/>
        </p:blipFill>
        <p:spPr>
          <a:xfrm>
            <a:off x="5799628" y="197707"/>
            <a:ext cx="3017979" cy="2263486"/>
          </a:xfrm>
          <a:prstGeom prst="rect">
            <a:avLst/>
          </a:prstGeom>
          <a:solidFill>
            <a:schemeClr val="lt1"/>
          </a:solidFill>
          <a:ln>
            <a:noFill/>
          </a:ln>
        </p:spPr>
      </p:pic>
      <p:pic>
        <p:nvPicPr>
          <p:cNvPr descr="t0806newmodel.png" id="174" name="Google Shape;174;p6"/>
          <p:cNvPicPr preferRelativeResize="0"/>
          <p:nvPr/>
        </p:nvPicPr>
        <p:blipFill rotWithShape="1">
          <a:blip r:embed="rId4">
            <a:alphaModFix/>
          </a:blip>
          <a:srcRect b="0" l="0" r="0" t="0"/>
          <a:stretch/>
        </p:blipFill>
        <p:spPr>
          <a:xfrm>
            <a:off x="8819919" y="196852"/>
            <a:ext cx="3019121" cy="2264341"/>
          </a:xfrm>
          <a:prstGeom prst="rect">
            <a:avLst/>
          </a:prstGeom>
          <a:solidFill>
            <a:schemeClr val="lt1"/>
          </a:solidFill>
          <a:ln>
            <a:noFill/>
          </a:ln>
        </p:spPr>
      </p:pic>
      <p:pic>
        <p:nvPicPr>
          <p:cNvPr descr="T91_354_rm" id="175" name="Google Shape;175;p6"/>
          <p:cNvPicPr preferRelativeResize="0"/>
          <p:nvPr/>
        </p:nvPicPr>
        <p:blipFill rotWithShape="1">
          <a:blip r:embed="rId5">
            <a:alphaModFix/>
          </a:blip>
          <a:srcRect b="0" l="0" r="0" t="0"/>
          <a:stretch/>
        </p:blipFill>
        <p:spPr>
          <a:xfrm>
            <a:off x="3093151" y="70881"/>
            <a:ext cx="2361523" cy="2390313"/>
          </a:xfrm>
          <a:prstGeom prst="rect">
            <a:avLst/>
          </a:prstGeom>
          <a:solidFill>
            <a:schemeClr val="lt1"/>
          </a:solidFill>
          <a:ln>
            <a:noFill/>
          </a:ln>
        </p:spPr>
      </p:pic>
      <p:pic>
        <p:nvPicPr>
          <p:cNvPr id="176" name="Google Shape;176;p6"/>
          <p:cNvPicPr preferRelativeResize="0"/>
          <p:nvPr/>
        </p:nvPicPr>
        <p:blipFill rotWithShape="1">
          <a:blip r:embed="rId6">
            <a:alphaModFix/>
          </a:blip>
          <a:srcRect b="0" l="0" r="0" t="0"/>
          <a:stretch/>
        </p:blipFill>
        <p:spPr>
          <a:xfrm>
            <a:off x="217529" y="70880"/>
            <a:ext cx="2698666" cy="2390313"/>
          </a:xfrm>
          <a:prstGeom prst="rect">
            <a:avLst/>
          </a:prstGeom>
          <a:solidFill>
            <a:schemeClr val="lt1"/>
          </a:solidFill>
          <a:ln>
            <a:noFill/>
          </a:ln>
        </p:spPr>
      </p:pic>
      <p:sp>
        <p:nvSpPr>
          <p:cNvPr id="177" name="Google Shape;177;p6"/>
          <p:cNvSpPr txBox="1"/>
          <p:nvPr/>
        </p:nvSpPr>
        <p:spPr>
          <a:xfrm>
            <a:off x="725464" y="2430951"/>
            <a:ext cx="1301959" cy="6463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3600"/>
              <a:buFont typeface="Calibri"/>
              <a:buNone/>
            </a:pPr>
            <a:r>
              <a:rPr b="0" i="0" lang="en-US" sz="3600" u="none" cap="none" strike="noStrike">
                <a:solidFill>
                  <a:srgbClr val="FFFFFF"/>
                </a:solidFill>
                <a:latin typeface="Calibri"/>
                <a:ea typeface="Calibri"/>
                <a:cs typeface="Calibri"/>
                <a:sym typeface="Calibri"/>
              </a:rPr>
              <a:t>1990s</a:t>
            </a:r>
            <a:endParaRPr/>
          </a:p>
        </p:txBody>
      </p:sp>
      <p:sp>
        <p:nvSpPr>
          <p:cNvPr id="178" name="Google Shape;178;p6"/>
          <p:cNvSpPr txBox="1"/>
          <p:nvPr/>
        </p:nvSpPr>
        <p:spPr>
          <a:xfrm>
            <a:off x="3424130" y="2446364"/>
            <a:ext cx="1301959" cy="6463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3600"/>
              <a:buFont typeface="Calibri"/>
              <a:buNone/>
            </a:pPr>
            <a:r>
              <a:rPr b="0" i="0" lang="en-US" sz="3600" u="none" cap="none" strike="noStrike">
                <a:solidFill>
                  <a:srgbClr val="FFFFFF"/>
                </a:solidFill>
                <a:latin typeface="Calibri"/>
                <a:ea typeface="Calibri"/>
                <a:cs typeface="Calibri"/>
                <a:sym typeface="Calibri"/>
              </a:rPr>
              <a:t>2000s</a:t>
            </a:r>
            <a:endParaRPr/>
          </a:p>
        </p:txBody>
      </p:sp>
      <p:sp>
        <p:nvSpPr>
          <p:cNvPr id="179" name="Google Shape;179;p6"/>
          <p:cNvSpPr txBox="1"/>
          <p:nvPr/>
        </p:nvSpPr>
        <p:spPr>
          <a:xfrm>
            <a:off x="7643221" y="2525268"/>
            <a:ext cx="1301959" cy="6463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3600"/>
              <a:buFont typeface="Calibri"/>
              <a:buNone/>
            </a:pPr>
            <a:r>
              <a:rPr b="0" i="0" lang="en-US" sz="3600" u="none" cap="none" strike="noStrike">
                <a:solidFill>
                  <a:srgbClr val="FFFFFF"/>
                </a:solidFill>
                <a:latin typeface="Calibri"/>
                <a:ea typeface="Calibri"/>
                <a:cs typeface="Calibri"/>
                <a:sym typeface="Calibri"/>
              </a:rPr>
              <a:t>2010s</a:t>
            </a:r>
            <a:endParaRPr/>
          </a:p>
        </p:txBody>
      </p:sp>
      <p:sp>
        <p:nvSpPr>
          <p:cNvPr id="180" name="Google Shape;180;p6"/>
          <p:cNvSpPr txBox="1"/>
          <p:nvPr/>
        </p:nvSpPr>
        <p:spPr>
          <a:xfrm>
            <a:off x="5288198" y="6286357"/>
            <a:ext cx="1301959" cy="6463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3600"/>
              <a:buFont typeface="Calibri"/>
              <a:buNone/>
            </a:pPr>
            <a:r>
              <a:rPr b="0" i="0" lang="en-US" sz="3600" u="none" cap="none" strike="noStrike">
                <a:solidFill>
                  <a:srgbClr val="FFFFFF"/>
                </a:solidFill>
                <a:latin typeface="Calibri"/>
                <a:ea typeface="Calibri"/>
                <a:cs typeface="Calibri"/>
                <a:sym typeface="Calibri"/>
              </a:rPr>
              <a:t>2020s</a:t>
            </a:r>
            <a:endParaRPr/>
          </a:p>
        </p:txBody>
      </p:sp>
      <p:pic>
        <p:nvPicPr>
          <p:cNvPr descr="A close-up of a bracelet&#10;&#10;Description automatically generated with medium confidence" id="181" name="Google Shape;181;p6"/>
          <p:cNvPicPr preferRelativeResize="0"/>
          <p:nvPr/>
        </p:nvPicPr>
        <p:blipFill rotWithShape="1">
          <a:blip r:embed="rId7">
            <a:alphaModFix/>
          </a:blip>
          <a:srcRect b="0" l="0" r="0" t="0"/>
          <a:stretch/>
        </p:blipFill>
        <p:spPr>
          <a:xfrm>
            <a:off x="1376443" y="3385618"/>
            <a:ext cx="4848119" cy="2896751"/>
          </a:xfrm>
          <a:prstGeom prst="rect">
            <a:avLst/>
          </a:prstGeom>
          <a:noFill/>
          <a:ln>
            <a:noFill/>
          </a:ln>
        </p:spPr>
      </p:pic>
      <p:pic>
        <p:nvPicPr>
          <p:cNvPr descr="A picture containing toy&#10;&#10;Description automatically generated" id="182" name="Google Shape;182;p6"/>
          <p:cNvPicPr preferRelativeResize="0"/>
          <p:nvPr/>
        </p:nvPicPr>
        <p:blipFill rotWithShape="1">
          <a:blip r:embed="rId8">
            <a:alphaModFix/>
          </a:blip>
          <a:srcRect b="0" l="0" r="0" t="0"/>
          <a:stretch/>
        </p:blipFill>
        <p:spPr>
          <a:xfrm>
            <a:off x="6931160" y="3146789"/>
            <a:ext cx="3522628" cy="313558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 name="Shape 187"/>
        <p:cNvGrpSpPr/>
        <p:nvPr/>
      </p:nvGrpSpPr>
      <p:grpSpPr>
        <a:xfrm>
          <a:off x="0" y="0"/>
          <a:ext cx="0" cy="0"/>
          <a:chOff x="0" y="0"/>
          <a:chExt cx="0" cy="0"/>
        </a:xfrm>
      </p:grpSpPr>
      <p:graphicFrame>
        <p:nvGraphicFramePr>
          <p:cNvPr id="188" name="Google Shape;188;p7"/>
          <p:cNvGraphicFramePr/>
          <p:nvPr/>
        </p:nvGraphicFramePr>
        <p:xfrm>
          <a:off x="1891862" y="105103"/>
          <a:ext cx="8660524" cy="6752897"/>
        </p:xfrm>
        <a:graphic>
          <a:graphicData uri="http://schemas.openxmlformats.org/drawingml/2006/chart">
            <c:chart r:id="rId3"/>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92" name="Shape 192"/>
        <p:cNvGrpSpPr/>
        <p:nvPr/>
      </p:nvGrpSpPr>
      <p:grpSpPr>
        <a:xfrm>
          <a:off x="0" y="0"/>
          <a:ext cx="0" cy="0"/>
          <a:chOff x="0" y="0"/>
          <a:chExt cx="0" cy="0"/>
        </a:xfrm>
      </p:grpSpPr>
      <p:sp>
        <p:nvSpPr>
          <p:cNvPr id="193" name="Google Shape;193;p8"/>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94" name="Google Shape;194;p8"/>
          <p:cNvSpPr/>
          <p:nvPr/>
        </p:nvSpPr>
        <p:spPr>
          <a:xfrm flipH="1" rot="-5400000">
            <a:off x="2666617" y="-2666188"/>
            <a:ext cx="6858000" cy="12191233"/>
          </a:xfrm>
          <a:prstGeom prst="rect">
            <a:avLst/>
          </a:prstGeom>
          <a:gradFill>
            <a:gsLst>
              <a:gs pos="0">
                <a:schemeClr val="accent1"/>
              </a:gs>
              <a:gs pos="8000">
                <a:schemeClr val="accent1"/>
              </a:gs>
              <a:gs pos="100000">
                <a:srgbClr val="1F3864"/>
              </a:gs>
            </a:gsLst>
            <a:lin ang="120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95" name="Google Shape;195;p8"/>
          <p:cNvSpPr/>
          <p:nvPr/>
        </p:nvSpPr>
        <p:spPr>
          <a:xfrm flipH="1" rot="10800000">
            <a:off x="-2311" y="0"/>
            <a:ext cx="9070846" cy="6857572"/>
          </a:xfrm>
          <a:prstGeom prst="rect">
            <a:avLst/>
          </a:prstGeom>
          <a:gradFill>
            <a:gsLst>
              <a:gs pos="0">
                <a:srgbClr val="000000">
                  <a:alpha val="51764"/>
                </a:srgbClr>
              </a:gs>
              <a:gs pos="8000">
                <a:srgbClr val="000000">
                  <a:alpha val="51764"/>
                </a:srgbClr>
              </a:gs>
              <a:gs pos="100000">
                <a:schemeClr val="accent1"/>
              </a:gs>
            </a:gsLst>
            <a:lin ang="48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96" name="Google Shape;196;p8"/>
          <p:cNvSpPr/>
          <p:nvPr/>
        </p:nvSpPr>
        <p:spPr>
          <a:xfrm flipH="1" rot="-5400000">
            <a:off x="3649491" y="-1685840"/>
            <a:ext cx="4894564" cy="12193546"/>
          </a:xfrm>
          <a:prstGeom prst="rect">
            <a:avLst/>
          </a:prstGeom>
          <a:gradFill>
            <a:gsLst>
              <a:gs pos="0">
                <a:srgbClr val="9CC2E5">
                  <a:alpha val="0"/>
                </a:srgbClr>
              </a:gs>
              <a:gs pos="100000">
                <a:srgbClr val="000000">
                  <a:alpha val="45882"/>
                </a:srgbClr>
              </a:gs>
            </a:gsLst>
            <a:lin ang="12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pic>
        <p:nvPicPr>
          <p:cNvPr descr="A graph of different colored bars&#10;&#10;Description automatically generated" id="197" name="Google Shape;197;p8"/>
          <p:cNvPicPr preferRelativeResize="0"/>
          <p:nvPr/>
        </p:nvPicPr>
        <p:blipFill rotWithShape="1">
          <a:blip r:embed="rId3">
            <a:alphaModFix/>
          </a:blip>
          <a:srcRect b="0" l="0" r="0" t="0"/>
          <a:stretch/>
        </p:blipFill>
        <p:spPr>
          <a:xfrm>
            <a:off x="3476897" y="457200"/>
            <a:ext cx="5238205" cy="59436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01" name="Shape 201"/>
        <p:cNvGrpSpPr/>
        <p:nvPr/>
      </p:nvGrpSpPr>
      <p:grpSpPr>
        <a:xfrm>
          <a:off x="0" y="0"/>
          <a:ext cx="0" cy="0"/>
          <a:chOff x="0" y="0"/>
          <a:chExt cx="0" cy="0"/>
        </a:xfrm>
      </p:grpSpPr>
      <p:sp>
        <p:nvSpPr>
          <p:cNvPr id="202" name="Google Shape;202;p9"/>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203" name="Google Shape;203;p9"/>
          <p:cNvSpPr/>
          <p:nvPr/>
        </p:nvSpPr>
        <p:spPr>
          <a:xfrm flipH="1" rot="-5400000">
            <a:off x="2666617" y="-2666188"/>
            <a:ext cx="6858000" cy="12191233"/>
          </a:xfrm>
          <a:prstGeom prst="rect">
            <a:avLst/>
          </a:prstGeom>
          <a:gradFill>
            <a:gsLst>
              <a:gs pos="0">
                <a:schemeClr val="accent1"/>
              </a:gs>
              <a:gs pos="8000">
                <a:schemeClr val="accent1"/>
              </a:gs>
              <a:gs pos="100000">
                <a:srgbClr val="1F3864"/>
              </a:gs>
            </a:gsLst>
            <a:lin ang="120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204" name="Google Shape;204;p9"/>
          <p:cNvSpPr/>
          <p:nvPr/>
        </p:nvSpPr>
        <p:spPr>
          <a:xfrm flipH="1" rot="10800000">
            <a:off x="-2311" y="0"/>
            <a:ext cx="9070846" cy="6857572"/>
          </a:xfrm>
          <a:prstGeom prst="rect">
            <a:avLst/>
          </a:prstGeom>
          <a:gradFill>
            <a:gsLst>
              <a:gs pos="0">
                <a:srgbClr val="000000">
                  <a:alpha val="51764"/>
                </a:srgbClr>
              </a:gs>
              <a:gs pos="8000">
                <a:srgbClr val="000000">
                  <a:alpha val="51764"/>
                </a:srgbClr>
              </a:gs>
              <a:gs pos="100000">
                <a:schemeClr val="accent1"/>
              </a:gs>
            </a:gsLst>
            <a:lin ang="48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205" name="Google Shape;205;p9"/>
          <p:cNvSpPr/>
          <p:nvPr/>
        </p:nvSpPr>
        <p:spPr>
          <a:xfrm flipH="1" rot="-5400000">
            <a:off x="3649491" y="-1685840"/>
            <a:ext cx="4894564" cy="12193546"/>
          </a:xfrm>
          <a:prstGeom prst="rect">
            <a:avLst/>
          </a:prstGeom>
          <a:gradFill>
            <a:gsLst>
              <a:gs pos="0">
                <a:srgbClr val="9CC2E5">
                  <a:alpha val="0"/>
                </a:srgbClr>
              </a:gs>
              <a:gs pos="100000">
                <a:srgbClr val="000000">
                  <a:alpha val="45882"/>
                </a:srgbClr>
              </a:gs>
            </a:gsLst>
            <a:lin ang="12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pic>
        <p:nvPicPr>
          <p:cNvPr descr="A picture containing map&#10;&#10;Description automatically generated" id="206" name="Google Shape;206;p9"/>
          <p:cNvPicPr preferRelativeResize="0"/>
          <p:nvPr/>
        </p:nvPicPr>
        <p:blipFill rotWithShape="1">
          <a:blip r:embed="rId3">
            <a:alphaModFix/>
          </a:blip>
          <a:srcRect b="0" l="0" r="0" t="0"/>
          <a:stretch/>
        </p:blipFill>
        <p:spPr>
          <a:xfrm>
            <a:off x="153585" y="649972"/>
            <a:ext cx="2948354" cy="2626928"/>
          </a:xfrm>
          <a:prstGeom prst="rect">
            <a:avLst/>
          </a:prstGeom>
          <a:noFill/>
          <a:ln>
            <a:noFill/>
          </a:ln>
        </p:spPr>
      </p:pic>
      <p:sp>
        <p:nvSpPr>
          <p:cNvPr id="207" name="Google Shape;207;p9"/>
          <p:cNvSpPr txBox="1"/>
          <p:nvPr/>
        </p:nvSpPr>
        <p:spPr>
          <a:xfrm>
            <a:off x="3678329" y="57746"/>
            <a:ext cx="5474677" cy="5847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3200"/>
              <a:buFont typeface="Calibri"/>
              <a:buNone/>
            </a:pPr>
            <a:r>
              <a:rPr b="0" i="0" lang="en-US" sz="3200" u="none" cap="none" strike="noStrike">
                <a:solidFill>
                  <a:srgbClr val="FFFFFF"/>
                </a:solidFill>
                <a:latin typeface="Calibri"/>
                <a:ea typeface="Calibri"/>
                <a:cs typeface="Calibri"/>
                <a:sym typeface="Calibri"/>
              </a:rPr>
              <a:t>CASP15  Categories</a:t>
            </a:r>
            <a:endParaRPr/>
          </a:p>
        </p:txBody>
      </p:sp>
      <p:pic>
        <p:nvPicPr>
          <p:cNvPr descr="A picture containing map&#10;&#10;Description automatically generated" id="208" name="Google Shape;208;p9"/>
          <p:cNvPicPr preferRelativeResize="0"/>
          <p:nvPr/>
        </p:nvPicPr>
        <p:blipFill rotWithShape="1">
          <a:blip r:embed="rId4">
            <a:alphaModFix/>
          </a:blip>
          <a:srcRect b="0" l="0" r="0" t="0"/>
          <a:stretch/>
        </p:blipFill>
        <p:spPr>
          <a:xfrm>
            <a:off x="4913162" y="3679284"/>
            <a:ext cx="3042518" cy="2696517"/>
          </a:xfrm>
          <a:prstGeom prst="rect">
            <a:avLst/>
          </a:prstGeom>
          <a:noFill/>
          <a:ln>
            <a:noFill/>
          </a:ln>
        </p:spPr>
      </p:pic>
      <p:sp>
        <p:nvSpPr>
          <p:cNvPr id="209" name="Google Shape;209;p9"/>
          <p:cNvSpPr txBox="1"/>
          <p:nvPr/>
        </p:nvSpPr>
        <p:spPr>
          <a:xfrm>
            <a:off x="1329880" y="3293479"/>
            <a:ext cx="1569853"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1800"/>
              <a:buFont typeface="Calibri"/>
              <a:buNone/>
            </a:pPr>
            <a:r>
              <a:rPr b="0" i="0" lang="en-US" sz="1800" u="none" cap="none" strike="noStrike">
                <a:solidFill>
                  <a:srgbClr val="FFFFFF"/>
                </a:solidFill>
                <a:latin typeface="Calibri"/>
                <a:ea typeface="Calibri"/>
                <a:cs typeface="Calibri"/>
                <a:sym typeface="Calibri"/>
              </a:rPr>
              <a:t>Single proteins</a:t>
            </a:r>
            <a:endParaRPr/>
          </a:p>
        </p:txBody>
      </p:sp>
      <p:sp>
        <p:nvSpPr>
          <p:cNvPr id="210" name="Google Shape;210;p9"/>
          <p:cNvSpPr txBox="1"/>
          <p:nvPr/>
        </p:nvSpPr>
        <p:spPr>
          <a:xfrm>
            <a:off x="4518846" y="3203930"/>
            <a:ext cx="3185680"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1800"/>
              <a:buFont typeface="Calibri"/>
              <a:buNone/>
            </a:pPr>
            <a:r>
              <a:rPr b="0" i="0" lang="en-US" sz="1800" u="none" cap="none" strike="noStrike">
                <a:solidFill>
                  <a:srgbClr val="FFFFFF"/>
                </a:solidFill>
                <a:latin typeface="Calibri"/>
                <a:ea typeface="Calibri"/>
                <a:cs typeface="Calibri"/>
                <a:sym typeface="Calibri"/>
              </a:rPr>
              <a:t>Protein Assemblies (with CAPRI)</a:t>
            </a:r>
            <a:endParaRPr/>
          </a:p>
        </p:txBody>
      </p:sp>
      <p:sp>
        <p:nvSpPr>
          <p:cNvPr id="211" name="Google Shape;211;p9"/>
          <p:cNvSpPr txBox="1"/>
          <p:nvPr/>
        </p:nvSpPr>
        <p:spPr>
          <a:xfrm>
            <a:off x="5037287" y="6407474"/>
            <a:ext cx="2396810"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1800"/>
              <a:buFont typeface="Calibri"/>
              <a:buNone/>
            </a:pPr>
            <a:r>
              <a:rPr b="0" i="0" lang="en-US" sz="1800" u="none" cap="none" strike="noStrike">
                <a:solidFill>
                  <a:srgbClr val="FFFFFF"/>
                </a:solidFill>
                <a:latin typeface="Calibri"/>
                <a:ea typeface="Calibri"/>
                <a:cs typeface="Calibri"/>
                <a:sym typeface="Calibri"/>
              </a:rPr>
              <a:t>RNA (with RNA Puzzles)</a:t>
            </a:r>
            <a:endParaRPr/>
          </a:p>
        </p:txBody>
      </p:sp>
      <p:sp>
        <p:nvSpPr>
          <p:cNvPr id="212" name="Google Shape;212;p9"/>
          <p:cNvSpPr txBox="1"/>
          <p:nvPr/>
        </p:nvSpPr>
        <p:spPr>
          <a:xfrm>
            <a:off x="9623747" y="3264947"/>
            <a:ext cx="1549335"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1800"/>
              <a:buFont typeface="Calibri"/>
              <a:buNone/>
            </a:pPr>
            <a:r>
              <a:rPr b="0" i="0" lang="en-US" sz="1800" u="none" cap="none" strike="noStrike">
                <a:solidFill>
                  <a:srgbClr val="FFFFFF"/>
                </a:solidFill>
                <a:latin typeface="Calibri"/>
                <a:ea typeface="Calibri"/>
                <a:cs typeface="Calibri"/>
                <a:sym typeface="Calibri"/>
              </a:rPr>
              <a:t>Ligand binding</a:t>
            </a:r>
            <a:endParaRPr/>
          </a:p>
        </p:txBody>
      </p:sp>
      <p:sp>
        <p:nvSpPr>
          <p:cNvPr id="213" name="Google Shape;213;p9"/>
          <p:cNvSpPr txBox="1"/>
          <p:nvPr/>
        </p:nvSpPr>
        <p:spPr>
          <a:xfrm>
            <a:off x="8363192" y="6410353"/>
            <a:ext cx="2840521"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1800"/>
              <a:buFont typeface="Calibri"/>
              <a:buNone/>
            </a:pPr>
            <a:r>
              <a:rPr b="0" i="0" lang="en-US" sz="1800" u="none" cap="none" strike="noStrike">
                <a:solidFill>
                  <a:srgbClr val="FFFFFF"/>
                </a:solidFill>
                <a:latin typeface="Calibri"/>
                <a:ea typeface="Calibri"/>
                <a:cs typeface="Calibri"/>
                <a:sym typeface="Calibri"/>
              </a:rPr>
              <a:t>Conformational  ensembles</a:t>
            </a:r>
            <a:endParaRPr/>
          </a:p>
        </p:txBody>
      </p:sp>
      <p:sp>
        <p:nvSpPr>
          <p:cNvPr id="214" name="Google Shape;214;p9"/>
          <p:cNvSpPr txBox="1"/>
          <p:nvPr/>
        </p:nvSpPr>
        <p:spPr>
          <a:xfrm>
            <a:off x="1036313" y="6383351"/>
            <a:ext cx="2074799"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1800"/>
              <a:buFont typeface="Calibri"/>
              <a:buNone/>
            </a:pPr>
            <a:r>
              <a:rPr b="0" i="0" lang="en-US" sz="1800" u="none" cap="none" strike="noStrike">
                <a:solidFill>
                  <a:srgbClr val="FFFFFF"/>
                </a:solidFill>
                <a:latin typeface="Calibri"/>
                <a:ea typeface="Calibri"/>
                <a:cs typeface="Calibri"/>
                <a:sym typeface="Calibri"/>
              </a:rPr>
              <a:t>Accuracy estimation</a:t>
            </a:r>
            <a:endParaRPr/>
          </a:p>
        </p:txBody>
      </p:sp>
      <p:pic>
        <p:nvPicPr>
          <p:cNvPr descr="A picture containing vector graphics, porcelain&#10;&#10;Description automatically generated" id="215" name="Google Shape;215;p9"/>
          <p:cNvPicPr preferRelativeResize="0"/>
          <p:nvPr/>
        </p:nvPicPr>
        <p:blipFill rotWithShape="1">
          <a:blip r:embed="rId5">
            <a:alphaModFix/>
          </a:blip>
          <a:srcRect b="0" l="0" r="0" t="0"/>
          <a:stretch/>
        </p:blipFill>
        <p:spPr>
          <a:xfrm>
            <a:off x="8501850" y="3714519"/>
            <a:ext cx="3069548" cy="2633654"/>
          </a:xfrm>
          <a:prstGeom prst="rect">
            <a:avLst/>
          </a:prstGeom>
          <a:noFill/>
          <a:ln>
            <a:noFill/>
          </a:ln>
        </p:spPr>
      </p:pic>
      <p:pic>
        <p:nvPicPr>
          <p:cNvPr id="216" name="Google Shape;216;p9"/>
          <p:cNvPicPr preferRelativeResize="0"/>
          <p:nvPr/>
        </p:nvPicPr>
        <p:blipFill rotWithShape="1">
          <a:blip r:embed="rId6">
            <a:alphaModFix/>
          </a:blip>
          <a:srcRect b="25832" l="3663" r="14433" t="16780"/>
          <a:stretch/>
        </p:blipFill>
        <p:spPr>
          <a:xfrm>
            <a:off x="3295907" y="995703"/>
            <a:ext cx="5630814" cy="1987851"/>
          </a:xfrm>
          <a:prstGeom prst="rect">
            <a:avLst/>
          </a:prstGeom>
          <a:solidFill>
            <a:schemeClr val="lt1"/>
          </a:solidFill>
          <a:ln>
            <a:noFill/>
          </a:ln>
        </p:spPr>
      </p:pic>
      <p:pic>
        <p:nvPicPr>
          <p:cNvPr id="217" name="Google Shape;217;p9"/>
          <p:cNvPicPr preferRelativeResize="0"/>
          <p:nvPr/>
        </p:nvPicPr>
        <p:blipFill rotWithShape="1">
          <a:blip r:embed="rId7">
            <a:alphaModFix/>
          </a:blip>
          <a:srcRect b="0" l="0" r="0" t="0"/>
          <a:stretch/>
        </p:blipFill>
        <p:spPr>
          <a:xfrm>
            <a:off x="163533" y="3926444"/>
            <a:ext cx="4586097" cy="2336110"/>
          </a:xfrm>
          <a:prstGeom prst="rect">
            <a:avLst/>
          </a:prstGeom>
          <a:noFill/>
          <a:ln>
            <a:noFill/>
          </a:ln>
        </p:spPr>
      </p:pic>
      <p:pic>
        <p:nvPicPr>
          <p:cNvPr descr="HEXA_62816_surface" id="218" name="Google Shape;218;p9"/>
          <p:cNvPicPr preferRelativeResize="0"/>
          <p:nvPr/>
        </p:nvPicPr>
        <p:blipFill rotWithShape="1">
          <a:blip r:embed="rId8">
            <a:alphaModFix/>
          </a:blip>
          <a:srcRect b="0" l="0" r="0" t="0"/>
          <a:stretch/>
        </p:blipFill>
        <p:spPr>
          <a:xfrm>
            <a:off x="9002820" y="486577"/>
            <a:ext cx="3138352" cy="264635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2020-11-25T21:31:17Z</dcterms:created>
  <dc:creator>John Moult</dc:creator>
</cp:coreProperties>
</file>